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46" d="100"/>
          <a:sy n="46" d="100"/>
        </p:scale>
        <p:origin x="-2076" y="-5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04607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04607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441703" y="2514600"/>
            <a:ext cx="6909816" cy="679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04607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0997" y="-86740"/>
            <a:ext cx="5361940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04607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418310"/>
            <a:ext cx="8072119" cy="3750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2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52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8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.png"/><Relationship Id="rId7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9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image" Target="../media/image99.png"/><Relationship Id="rId4" Type="http://schemas.openxmlformats.org/officeDocument/2006/relationships/image" Target="../media/image3.png"/><Relationship Id="rId9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.png"/><Relationship Id="rId7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2.png"/><Relationship Id="rId7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2.png"/><Relationship Id="rId7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2.png"/><Relationship Id="rId7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2.png"/><Relationship Id="rId7" Type="http://schemas.openxmlformats.org/officeDocument/2006/relationships/image" Target="../media/image1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2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2.png"/><Relationship Id="rId7" Type="http://schemas.openxmlformats.org/officeDocument/2006/relationships/image" Target="../media/image1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3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2.png"/><Relationship Id="rId7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image" Target="../media/image136.png"/><Relationship Id="rId4" Type="http://schemas.openxmlformats.org/officeDocument/2006/relationships/image" Target="../media/image3.png"/><Relationship Id="rId9" Type="http://schemas.openxmlformats.org/officeDocument/2006/relationships/image" Target="../media/image13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2.png"/><Relationship Id="rId7" Type="http://schemas.openxmlformats.org/officeDocument/2006/relationships/image" Target="../media/image1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2.png"/><Relationship Id="rId7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2.png"/><Relationship Id="rId7" Type="http://schemas.openxmlformats.org/officeDocument/2006/relationships/image" Target="../media/image1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2.png"/><Relationship Id="rId7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2.png"/><Relationship Id="rId7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2.png"/><Relationship Id="rId7" Type="http://schemas.openxmlformats.org/officeDocument/2006/relationships/image" Target="../media/image1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2.png"/><Relationship Id="rId7" Type="http://schemas.openxmlformats.org/officeDocument/2006/relationships/image" Target="../media/image1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image" Target="../media/image156.png"/><Relationship Id="rId4" Type="http://schemas.openxmlformats.org/officeDocument/2006/relationships/image" Target="../media/image3.png"/><Relationship Id="rId9" Type="http://schemas.openxmlformats.org/officeDocument/2006/relationships/image" Target="../media/image15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2.png"/><Relationship Id="rId7" Type="http://schemas.openxmlformats.org/officeDocument/2006/relationships/image" Target="../media/image1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image" Target="../media/image159.png"/><Relationship Id="rId4" Type="http://schemas.openxmlformats.org/officeDocument/2006/relationships/image" Target="../media/image3.png"/><Relationship Id="rId9" Type="http://schemas.openxmlformats.org/officeDocument/2006/relationships/image" Target="../media/image15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2.png"/><Relationship Id="rId7" Type="http://schemas.openxmlformats.org/officeDocument/2006/relationships/image" Target="../media/image15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2.png"/><Relationship Id="rId7" Type="http://schemas.openxmlformats.org/officeDocument/2006/relationships/image" Target="../media/image16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4951" y="3169412"/>
            <a:ext cx="4794250" cy="3987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40864" algn="r">
              <a:lnSpc>
                <a:spcPct val="110000"/>
              </a:lnSpc>
              <a:spcBef>
                <a:spcPts val="100"/>
              </a:spcBef>
            </a:pPr>
            <a:r>
              <a:rPr sz="2400" dirty="0" smtClean="0">
                <a:solidFill>
                  <a:srgbClr val="FFFFFF"/>
                </a:solidFill>
                <a:latin typeface="Constantia"/>
                <a:cs typeface="Constantia"/>
              </a:rPr>
              <a:t>.</a:t>
            </a:r>
            <a:endParaRPr sz="24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60" y="4062"/>
                </a:lnTo>
                <a:lnTo>
                  <a:pt x="187529" y="15777"/>
                </a:lnTo>
                <a:lnTo>
                  <a:pt x="142657" y="34431"/>
                </a:lnTo>
                <a:lnTo>
                  <a:pt x="102457" y="59312"/>
                </a:lnTo>
                <a:lnTo>
                  <a:pt x="67741" y="89710"/>
                </a:lnTo>
                <a:lnTo>
                  <a:pt x="39324" y="124911"/>
                </a:lnTo>
                <a:lnTo>
                  <a:pt x="18019" y="164205"/>
                </a:lnTo>
                <a:lnTo>
                  <a:pt x="4640" y="206879"/>
                </a:lnTo>
                <a:lnTo>
                  <a:pt x="0" y="252222"/>
                </a:lnTo>
                <a:lnTo>
                  <a:pt x="4640" y="297564"/>
                </a:lnTo>
                <a:lnTo>
                  <a:pt x="18019" y="340238"/>
                </a:lnTo>
                <a:lnTo>
                  <a:pt x="39324" y="379532"/>
                </a:lnTo>
                <a:lnTo>
                  <a:pt x="67741" y="414733"/>
                </a:lnTo>
                <a:lnTo>
                  <a:pt x="102457" y="445131"/>
                </a:lnTo>
                <a:lnTo>
                  <a:pt x="142657" y="470012"/>
                </a:lnTo>
                <a:lnTo>
                  <a:pt x="187529" y="488666"/>
                </a:lnTo>
                <a:lnTo>
                  <a:pt x="236260" y="500381"/>
                </a:lnTo>
                <a:lnTo>
                  <a:pt x="288036" y="504444"/>
                </a:lnTo>
                <a:lnTo>
                  <a:pt x="339811" y="500381"/>
                </a:lnTo>
                <a:lnTo>
                  <a:pt x="388542" y="488666"/>
                </a:lnTo>
                <a:lnTo>
                  <a:pt x="433414" y="470012"/>
                </a:lnTo>
                <a:lnTo>
                  <a:pt x="473614" y="445131"/>
                </a:lnTo>
                <a:lnTo>
                  <a:pt x="508330" y="414733"/>
                </a:lnTo>
                <a:lnTo>
                  <a:pt x="536747" y="379532"/>
                </a:lnTo>
                <a:lnTo>
                  <a:pt x="558052" y="340238"/>
                </a:lnTo>
                <a:lnTo>
                  <a:pt x="571431" y="297564"/>
                </a:lnTo>
                <a:lnTo>
                  <a:pt x="576072" y="252222"/>
                </a:lnTo>
                <a:lnTo>
                  <a:pt x="571431" y="206879"/>
                </a:lnTo>
                <a:lnTo>
                  <a:pt x="558052" y="164205"/>
                </a:lnTo>
                <a:lnTo>
                  <a:pt x="536747" y="124911"/>
                </a:lnTo>
                <a:lnTo>
                  <a:pt x="508330" y="89710"/>
                </a:lnTo>
                <a:lnTo>
                  <a:pt x="473614" y="59312"/>
                </a:lnTo>
                <a:lnTo>
                  <a:pt x="433414" y="34431"/>
                </a:lnTo>
                <a:lnTo>
                  <a:pt x="388542" y="15777"/>
                </a:lnTo>
                <a:lnTo>
                  <a:pt x="339811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40" y="206879"/>
                </a:lnTo>
                <a:lnTo>
                  <a:pt x="18019" y="164205"/>
                </a:lnTo>
                <a:lnTo>
                  <a:pt x="39324" y="124911"/>
                </a:lnTo>
                <a:lnTo>
                  <a:pt x="67741" y="89710"/>
                </a:lnTo>
                <a:lnTo>
                  <a:pt x="102457" y="59312"/>
                </a:lnTo>
                <a:lnTo>
                  <a:pt x="142657" y="34431"/>
                </a:lnTo>
                <a:lnTo>
                  <a:pt x="187529" y="15777"/>
                </a:lnTo>
                <a:lnTo>
                  <a:pt x="236260" y="4062"/>
                </a:lnTo>
                <a:lnTo>
                  <a:pt x="288036" y="0"/>
                </a:lnTo>
                <a:lnTo>
                  <a:pt x="339811" y="4062"/>
                </a:lnTo>
                <a:lnTo>
                  <a:pt x="388542" y="15777"/>
                </a:lnTo>
                <a:lnTo>
                  <a:pt x="433414" y="34431"/>
                </a:lnTo>
                <a:lnTo>
                  <a:pt x="473614" y="59312"/>
                </a:lnTo>
                <a:lnTo>
                  <a:pt x="508330" y="89710"/>
                </a:lnTo>
                <a:lnTo>
                  <a:pt x="536747" y="124911"/>
                </a:lnTo>
                <a:lnTo>
                  <a:pt x="558052" y="164205"/>
                </a:lnTo>
                <a:lnTo>
                  <a:pt x="571431" y="206879"/>
                </a:lnTo>
                <a:lnTo>
                  <a:pt x="576072" y="252222"/>
                </a:lnTo>
                <a:lnTo>
                  <a:pt x="571431" y="297564"/>
                </a:lnTo>
                <a:lnTo>
                  <a:pt x="558052" y="340238"/>
                </a:lnTo>
                <a:lnTo>
                  <a:pt x="536747" y="379532"/>
                </a:lnTo>
                <a:lnTo>
                  <a:pt x="508330" y="414733"/>
                </a:lnTo>
                <a:lnTo>
                  <a:pt x="473614" y="445131"/>
                </a:lnTo>
                <a:lnTo>
                  <a:pt x="433414" y="470012"/>
                </a:lnTo>
                <a:lnTo>
                  <a:pt x="388542" y="488666"/>
                </a:lnTo>
                <a:lnTo>
                  <a:pt x="339811" y="500381"/>
                </a:lnTo>
                <a:lnTo>
                  <a:pt x="288036" y="504444"/>
                </a:lnTo>
                <a:lnTo>
                  <a:pt x="236260" y="500381"/>
                </a:lnTo>
                <a:lnTo>
                  <a:pt x="187529" y="488666"/>
                </a:lnTo>
                <a:lnTo>
                  <a:pt x="142657" y="470012"/>
                </a:lnTo>
                <a:lnTo>
                  <a:pt x="102457" y="445131"/>
                </a:lnTo>
                <a:lnTo>
                  <a:pt x="67741" y="414733"/>
                </a:lnTo>
                <a:lnTo>
                  <a:pt x="39324" y="379532"/>
                </a:lnTo>
                <a:lnTo>
                  <a:pt x="18019" y="340238"/>
                </a:lnTo>
                <a:lnTo>
                  <a:pt x="4640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86177" y="2767329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80438" y="40774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80438" y="40774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180082" y="4164838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32682" y="242849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5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5" y="504443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32682" y="242849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5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5" y="504443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42359" y="2515361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06673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06673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295650" y="3380994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15619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5619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341745" y="3380994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71601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1601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930521" y="3380994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6379" y="3473703"/>
            <a:ext cx="361315" cy="120650"/>
          </a:xfrm>
          <a:custGeom>
            <a:avLst/>
            <a:gdLst/>
            <a:ahLst/>
            <a:cxnLst/>
            <a:rect l="l" t="t" r="r" b="b"/>
            <a:pathLst>
              <a:path w="361315" h="120650">
                <a:moveTo>
                  <a:pt x="338278" y="43434"/>
                </a:moveTo>
                <a:lnTo>
                  <a:pt x="334416" y="43434"/>
                </a:lnTo>
                <a:lnTo>
                  <a:pt x="335661" y="69342"/>
                </a:lnTo>
                <a:lnTo>
                  <a:pt x="287703" y="71636"/>
                </a:lnTo>
                <a:lnTo>
                  <a:pt x="246532" y="98425"/>
                </a:lnTo>
                <a:lnTo>
                  <a:pt x="244830" y="106425"/>
                </a:lnTo>
                <a:lnTo>
                  <a:pt x="252615" y="118363"/>
                </a:lnTo>
                <a:lnTo>
                  <a:pt x="260642" y="120142"/>
                </a:lnTo>
                <a:lnTo>
                  <a:pt x="360718" y="55118"/>
                </a:lnTo>
                <a:lnTo>
                  <a:pt x="338278" y="43434"/>
                </a:lnTo>
                <a:close/>
              </a:path>
              <a:path w="361315" h="120650">
                <a:moveTo>
                  <a:pt x="286593" y="45722"/>
                </a:moveTo>
                <a:lnTo>
                  <a:pt x="0" y="59436"/>
                </a:lnTo>
                <a:lnTo>
                  <a:pt x="1244" y="85344"/>
                </a:lnTo>
                <a:lnTo>
                  <a:pt x="287703" y="71636"/>
                </a:lnTo>
                <a:lnTo>
                  <a:pt x="309359" y="57568"/>
                </a:lnTo>
                <a:lnTo>
                  <a:pt x="286593" y="45722"/>
                </a:lnTo>
                <a:close/>
              </a:path>
              <a:path w="361315" h="120650">
                <a:moveTo>
                  <a:pt x="309359" y="57568"/>
                </a:moveTo>
                <a:lnTo>
                  <a:pt x="287703" y="71636"/>
                </a:lnTo>
                <a:lnTo>
                  <a:pt x="335661" y="69342"/>
                </a:lnTo>
                <a:lnTo>
                  <a:pt x="335587" y="67818"/>
                </a:lnTo>
                <a:lnTo>
                  <a:pt x="329057" y="67818"/>
                </a:lnTo>
                <a:lnTo>
                  <a:pt x="309359" y="57568"/>
                </a:lnTo>
                <a:close/>
              </a:path>
              <a:path w="361315" h="120650">
                <a:moveTo>
                  <a:pt x="327990" y="45466"/>
                </a:moveTo>
                <a:lnTo>
                  <a:pt x="309359" y="57568"/>
                </a:lnTo>
                <a:lnTo>
                  <a:pt x="329057" y="67818"/>
                </a:lnTo>
                <a:lnTo>
                  <a:pt x="327990" y="45466"/>
                </a:lnTo>
                <a:close/>
              </a:path>
              <a:path w="361315" h="120650">
                <a:moveTo>
                  <a:pt x="334514" y="45466"/>
                </a:moveTo>
                <a:lnTo>
                  <a:pt x="327990" y="45466"/>
                </a:lnTo>
                <a:lnTo>
                  <a:pt x="329057" y="67818"/>
                </a:lnTo>
                <a:lnTo>
                  <a:pt x="335587" y="67818"/>
                </a:lnTo>
                <a:lnTo>
                  <a:pt x="334514" y="45466"/>
                </a:lnTo>
                <a:close/>
              </a:path>
              <a:path w="361315" h="120650">
                <a:moveTo>
                  <a:pt x="334416" y="43434"/>
                </a:moveTo>
                <a:lnTo>
                  <a:pt x="286593" y="45722"/>
                </a:lnTo>
                <a:lnTo>
                  <a:pt x="309359" y="57568"/>
                </a:lnTo>
                <a:lnTo>
                  <a:pt x="327990" y="45466"/>
                </a:lnTo>
                <a:lnTo>
                  <a:pt x="334514" y="45466"/>
                </a:lnTo>
                <a:lnTo>
                  <a:pt x="334416" y="43434"/>
                </a:lnTo>
                <a:close/>
              </a:path>
              <a:path w="361315" h="120650">
                <a:moveTo>
                  <a:pt x="254863" y="0"/>
                </a:moveTo>
                <a:lnTo>
                  <a:pt x="247040" y="2412"/>
                </a:lnTo>
                <a:lnTo>
                  <a:pt x="240436" y="15112"/>
                </a:lnTo>
                <a:lnTo>
                  <a:pt x="242900" y="22987"/>
                </a:lnTo>
                <a:lnTo>
                  <a:pt x="286593" y="45722"/>
                </a:lnTo>
                <a:lnTo>
                  <a:pt x="334416" y="43434"/>
                </a:lnTo>
                <a:lnTo>
                  <a:pt x="338278" y="43434"/>
                </a:lnTo>
                <a:lnTo>
                  <a:pt x="254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44646" y="458190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44646" y="458190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26941" y="4674870"/>
            <a:ext cx="413384" cy="318770"/>
          </a:xfrm>
          <a:custGeom>
            <a:avLst/>
            <a:gdLst/>
            <a:ahLst/>
            <a:cxnLst/>
            <a:rect l="l" t="t" r="r" b="b"/>
            <a:pathLst>
              <a:path w="413385" h="318770">
                <a:moveTo>
                  <a:pt x="206502" y="0"/>
                </a:moveTo>
                <a:lnTo>
                  <a:pt x="151606" y="5685"/>
                </a:lnTo>
                <a:lnTo>
                  <a:pt x="102277" y="21731"/>
                </a:lnTo>
                <a:lnTo>
                  <a:pt x="60483" y="46624"/>
                </a:lnTo>
                <a:lnTo>
                  <a:pt x="28193" y="78852"/>
                </a:lnTo>
                <a:lnTo>
                  <a:pt x="7376" y="116901"/>
                </a:lnTo>
                <a:lnTo>
                  <a:pt x="0" y="159257"/>
                </a:lnTo>
                <a:lnTo>
                  <a:pt x="7376" y="201614"/>
                </a:lnTo>
                <a:lnTo>
                  <a:pt x="28194" y="239663"/>
                </a:lnTo>
                <a:lnTo>
                  <a:pt x="60483" y="271891"/>
                </a:lnTo>
                <a:lnTo>
                  <a:pt x="102277" y="296784"/>
                </a:lnTo>
                <a:lnTo>
                  <a:pt x="151606" y="312830"/>
                </a:lnTo>
                <a:lnTo>
                  <a:pt x="206502" y="318515"/>
                </a:lnTo>
                <a:lnTo>
                  <a:pt x="261397" y="312830"/>
                </a:lnTo>
                <a:lnTo>
                  <a:pt x="310726" y="296784"/>
                </a:lnTo>
                <a:lnTo>
                  <a:pt x="352520" y="271891"/>
                </a:lnTo>
                <a:lnTo>
                  <a:pt x="384810" y="239663"/>
                </a:lnTo>
                <a:lnTo>
                  <a:pt x="405627" y="201614"/>
                </a:lnTo>
                <a:lnTo>
                  <a:pt x="413004" y="159257"/>
                </a:lnTo>
                <a:lnTo>
                  <a:pt x="405627" y="116901"/>
                </a:lnTo>
                <a:lnTo>
                  <a:pt x="384810" y="78852"/>
                </a:lnTo>
                <a:lnTo>
                  <a:pt x="352520" y="46624"/>
                </a:lnTo>
                <a:lnTo>
                  <a:pt x="310726" y="21731"/>
                </a:lnTo>
                <a:lnTo>
                  <a:pt x="261397" y="5685"/>
                </a:lnTo>
                <a:lnTo>
                  <a:pt x="2065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726941" y="4674870"/>
            <a:ext cx="413384" cy="318770"/>
          </a:xfrm>
          <a:custGeom>
            <a:avLst/>
            <a:gdLst/>
            <a:ahLst/>
            <a:cxnLst/>
            <a:rect l="l" t="t" r="r" b="b"/>
            <a:pathLst>
              <a:path w="413385" h="318770">
                <a:moveTo>
                  <a:pt x="0" y="159257"/>
                </a:moveTo>
                <a:lnTo>
                  <a:pt x="7376" y="116901"/>
                </a:lnTo>
                <a:lnTo>
                  <a:pt x="28193" y="78852"/>
                </a:lnTo>
                <a:lnTo>
                  <a:pt x="60483" y="46624"/>
                </a:lnTo>
                <a:lnTo>
                  <a:pt x="102277" y="21731"/>
                </a:lnTo>
                <a:lnTo>
                  <a:pt x="151606" y="5685"/>
                </a:lnTo>
                <a:lnTo>
                  <a:pt x="206502" y="0"/>
                </a:lnTo>
                <a:lnTo>
                  <a:pt x="261397" y="5685"/>
                </a:lnTo>
                <a:lnTo>
                  <a:pt x="310726" y="21731"/>
                </a:lnTo>
                <a:lnTo>
                  <a:pt x="352520" y="46624"/>
                </a:lnTo>
                <a:lnTo>
                  <a:pt x="384810" y="78852"/>
                </a:lnTo>
                <a:lnTo>
                  <a:pt x="405627" y="116901"/>
                </a:lnTo>
                <a:lnTo>
                  <a:pt x="413004" y="159257"/>
                </a:lnTo>
                <a:lnTo>
                  <a:pt x="405627" y="201614"/>
                </a:lnTo>
                <a:lnTo>
                  <a:pt x="384810" y="239663"/>
                </a:lnTo>
                <a:lnTo>
                  <a:pt x="352520" y="271891"/>
                </a:lnTo>
                <a:lnTo>
                  <a:pt x="310726" y="296784"/>
                </a:lnTo>
                <a:lnTo>
                  <a:pt x="261397" y="312830"/>
                </a:lnTo>
                <a:lnTo>
                  <a:pt x="206502" y="318515"/>
                </a:lnTo>
                <a:lnTo>
                  <a:pt x="151606" y="312830"/>
                </a:lnTo>
                <a:lnTo>
                  <a:pt x="102277" y="296784"/>
                </a:lnTo>
                <a:lnTo>
                  <a:pt x="60483" y="271891"/>
                </a:lnTo>
                <a:lnTo>
                  <a:pt x="28194" y="239663"/>
                </a:lnTo>
                <a:lnTo>
                  <a:pt x="7376" y="201614"/>
                </a:lnTo>
                <a:lnTo>
                  <a:pt x="0" y="15925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840226" y="4669028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7394" y="2932938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7394" y="3723894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4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48889" y="2679954"/>
            <a:ext cx="1384300" cy="217804"/>
          </a:xfrm>
          <a:custGeom>
            <a:avLst/>
            <a:gdLst/>
            <a:ahLst/>
            <a:cxnLst/>
            <a:rect l="l" t="t" r="r" b="b"/>
            <a:pathLst>
              <a:path w="1384300" h="217805">
                <a:moveTo>
                  <a:pt x="0" y="217678"/>
                </a:moveTo>
                <a:lnTo>
                  <a:pt x="138417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82746" y="3545585"/>
            <a:ext cx="1034415" cy="0"/>
          </a:xfrm>
          <a:custGeom>
            <a:avLst/>
            <a:gdLst/>
            <a:ahLst/>
            <a:cxnLst/>
            <a:rect l="l" t="t" r="r" b="b"/>
            <a:pathLst>
              <a:path w="1034414">
                <a:moveTo>
                  <a:pt x="0" y="0"/>
                </a:moveTo>
                <a:lnTo>
                  <a:pt x="1034161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92090" y="3545585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>
                <a:moveTo>
                  <a:pt x="0" y="0"/>
                </a:moveTo>
                <a:lnTo>
                  <a:pt x="8641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09266" y="3085338"/>
            <a:ext cx="885825" cy="209550"/>
          </a:xfrm>
          <a:custGeom>
            <a:avLst/>
            <a:gdLst/>
            <a:ahLst/>
            <a:cxnLst/>
            <a:rect l="l" t="t" r="r" b="b"/>
            <a:pathLst>
              <a:path w="885825" h="209550">
                <a:moveTo>
                  <a:pt x="0" y="0"/>
                </a:moveTo>
                <a:lnTo>
                  <a:pt x="885824" y="20916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15361" y="3798570"/>
            <a:ext cx="878840" cy="435609"/>
          </a:xfrm>
          <a:custGeom>
            <a:avLst/>
            <a:gdLst/>
            <a:ahLst/>
            <a:cxnLst/>
            <a:rect l="l" t="t" r="r" b="b"/>
            <a:pathLst>
              <a:path w="878839" h="435610">
                <a:moveTo>
                  <a:pt x="0" y="435355"/>
                </a:moveTo>
                <a:lnTo>
                  <a:pt x="878839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72689" y="4508753"/>
            <a:ext cx="1173480" cy="326390"/>
          </a:xfrm>
          <a:custGeom>
            <a:avLst/>
            <a:gdLst/>
            <a:ahLst/>
            <a:cxnLst/>
            <a:rect l="l" t="t" r="r" b="b"/>
            <a:pathLst>
              <a:path w="1173479" h="326389">
                <a:moveTo>
                  <a:pt x="0" y="0"/>
                </a:moveTo>
                <a:lnTo>
                  <a:pt x="1173099" y="32588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20717" y="3798570"/>
            <a:ext cx="783590" cy="1035685"/>
          </a:xfrm>
          <a:custGeom>
            <a:avLst/>
            <a:gdLst/>
            <a:ahLst/>
            <a:cxnLst/>
            <a:rect l="l" t="t" r="r" b="b"/>
            <a:pathLst>
              <a:path w="783589" h="1035685">
                <a:moveTo>
                  <a:pt x="0" y="1035684"/>
                </a:moveTo>
                <a:lnTo>
                  <a:pt x="78346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83079" y="5675376"/>
            <a:ext cx="669036" cy="5135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74370" y="5724855"/>
            <a:ext cx="19075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tantia"/>
                <a:cs typeface="Constantia"/>
              </a:rPr>
              <a:t>NODE_LIST={</a:t>
            </a:r>
            <a:r>
              <a:rPr sz="1800" b="1" spc="-10" dirty="0">
                <a:solidFill>
                  <a:srgbClr val="6F2F9F"/>
                </a:solidFill>
                <a:latin typeface="Constantia"/>
                <a:cs typeface="Constantia"/>
              </a:rPr>
              <a:t>B,C</a:t>
            </a:r>
            <a:r>
              <a:rPr sz="1800" spc="-10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60" y="4062"/>
                </a:lnTo>
                <a:lnTo>
                  <a:pt x="187529" y="15777"/>
                </a:lnTo>
                <a:lnTo>
                  <a:pt x="142657" y="34431"/>
                </a:lnTo>
                <a:lnTo>
                  <a:pt x="102457" y="59312"/>
                </a:lnTo>
                <a:lnTo>
                  <a:pt x="67741" y="89710"/>
                </a:lnTo>
                <a:lnTo>
                  <a:pt x="39324" y="124911"/>
                </a:lnTo>
                <a:lnTo>
                  <a:pt x="18019" y="164205"/>
                </a:lnTo>
                <a:lnTo>
                  <a:pt x="4640" y="206879"/>
                </a:lnTo>
                <a:lnTo>
                  <a:pt x="0" y="252222"/>
                </a:lnTo>
                <a:lnTo>
                  <a:pt x="4640" y="297564"/>
                </a:lnTo>
                <a:lnTo>
                  <a:pt x="18019" y="340238"/>
                </a:lnTo>
                <a:lnTo>
                  <a:pt x="39324" y="379532"/>
                </a:lnTo>
                <a:lnTo>
                  <a:pt x="67741" y="414733"/>
                </a:lnTo>
                <a:lnTo>
                  <a:pt x="102457" y="445131"/>
                </a:lnTo>
                <a:lnTo>
                  <a:pt x="142657" y="470012"/>
                </a:lnTo>
                <a:lnTo>
                  <a:pt x="187529" y="488666"/>
                </a:lnTo>
                <a:lnTo>
                  <a:pt x="236260" y="500381"/>
                </a:lnTo>
                <a:lnTo>
                  <a:pt x="288036" y="504444"/>
                </a:lnTo>
                <a:lnTo>
                  <a:pt x="339811" y="500381"/>
                </a:lnTo>
                <a:lnTo>
                  <a:pt x="388542" y="488666"/>
                </a:lnTo>
                <a:lnTo>
                  <a:pt x="433414" y="470012"/>
                </a:lnTo>
                <a:lnTo>
                  <a:pt x="473614" y="445131"/>
                </a:lnTo>
                <a:lnTo>
                  <a:pt x="508330" y="414733"/>
                </a:lnTo>
                <a:lnTo>
                  <a:pt x="536747" y="379532"/>
                </a:lnTo>
                <a:lnTo>
                  <a:pt x="558052" y="340238"/>
                </a:lnTo>
                <a:lnTo>
                  <a:pt x="571431" y="297564"/>
                </a:lnTo>
                <a:lnTo>
                  <a:pt x="576072" y="252222"/>
                </a:lnTo>
                <a:lnTo>
                  <a:pt x="571431" y="206879"/>
                </a:lnTo>
                <a:lnTo>
                  <a:pt x="558052" y="164205"/>
                </a:lnTo>
                <a:lnTo>
                  <a:pt x="536747" y="124911"/>
                </a:lnTo>
                <a:lnTo>
                  <a:pt x="508330" y="89710"/>
                </a:lnTo>
                <a:lnTo>
                  <a:pt x="473614" y="59312"/>
                </a:lnTo>
                <a:lnTo>
                  <a:pt x="433414" y="34431"/>
                </a:lnTo>
                <a:lnTo>
                  <a:pt x="388542" y="15777"/>
                </a:lnTo>
                <a:lnTo>
                  <a:pt x="339811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40" y="206879"/>
                </a:lnTo>
                <a:lnTo>
                  <a:pt x="18019" y="164205"/>
                </a:lnTo>
                <a:lnTo>
                  <a:pt x="39324" y="124911"/>
                </a:lnTo>
                <a:lnTo>
                  <a:pt x="67741" y="89710"/>
                </a:lnTo>
                <a:lnTo>
                  <a:pt x="102457" y="59312"/>
                </a:lnTo>
                <a:lnTo>
                  <a:pt x="142657" y="34431"/>
                </a:lnTo>
                <a:lnTo>
                  <a:pt x="187529" y="15777"/>
                </a:lnTo>
                <a:lnTo>
                  <a:pt x="236260" y="4062"/>
                </a:lnTo>
                <a:lnTo>
                  <a:pt x="288036" y="0"/>
                </a:lnTo>
                <a:lnTo>
                  <a:pt x="339811" y="4062"/>
                </a:lnTo>
                <a:lnTo>
                  <a:pt x="388542" y="15777"/>
                </a:lnTo>
                <a:lnTo>
                  <a:pt x="433414" y="34431"/>
                </a:lnTo>
                <a:lnTo>
                  <a:pt x="473614" y="59312"/>
                </a:lnTo>
                <a:lnTo>
                  <a:pt x="508330" y="89710"/>
                </a:lnTo>
                <a:lnTo>
                  <a:pt x="536747" y="124911"/>
                </a:lnTo>
                <a:lnTo>
                  <a:pt x="558052" y="164205"/>
                </a:lnTo>
                <a:lnTo>
                  <a:pt x="571431" y="206879"/>
                </a:lnTo>
                <a:lnTo>
                  <a:pt x="576072" y="252222"/>
                </a:lnTo>
                <a:lnTo>
                  <a:pt x="571431" y="297564"/>
                </a:lnTo>
                <a:lnTo>
                  <a:pt x="558052" y="340238"/>
                </a:lnTo>
                <a:lnTo>
                  <a:pt x="536747" y="379532"/>
                </a:lnTo>
                <a:lnTo>
                  <a:pt x="508330" y="414733"/>
                </a:lnTo>
                <a:lnTo>
                  <a:pt x="473614" y="445131"/>
                </a:lnTo>
                <a:lnTo>
                  <a:pt x="433414" y="470012"/>
                </a:lnTo>
                <a:lnTo>
                  <a:pt x="388542" y="488666"/>
                </a:lnTo>
                <a:lnTo>
                  <a:pt x="339811" y="500381"/>
                </a:lnTo>
                <a:lnTo>
                  <a:pt x="288036" y="504444"/>
                </a:lnTo>
                <a:lnTo>
                  <a:pt x="236260" y="500381"/>
                </a:lnTo>
                <a:lnTo>
                  <a:pt x="187529" y="488666"/>
                </a:lnTo>
                <a:lnTo>
                  <a:pt x="142657" y="470012"/>
                </a:lnTo>
                <a:lnTo>
                  <a:pt x="102457" y="445131"/>
                </a:lnTo>
                <a:lnTo>
                  <a:pt x="67741" y="414733"/>
                </a:lnTo>
                <a:lnTo>
                  <a:pt x="39324" y="379532"/>
                </a:lnTo>
                <a:lnTo>
                  <a:pt x="18019" y="340238"/>
                </a:lnTo>
                <a:lnTo>
                  <a:pt x="4640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954125" y="3380994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47394" y="2932938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47394" y="3723894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4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60" y="4062"/>
                </a:lnTo>
                <a:lnTo>
                  <a:pt x="187529" y="15777"/>
                </a:lnTo>
                <a:lnTo>
                  <a:pt x="142657" y="34431"/>
                </a:lnTo>
                <a:lnTo>
                  <a:pt x="102457" y="59312"/>
                </a:lnTo>
                <a:lnTo>
                  <a:pt x="67741" y="89710"/>
                </a:lnTo>
                <a:lnTo>
                  <a:pt x="39324" y="124911"/>
                </a:lnTo>
                <a:lnTo>
                  <a:pt x="18019" y="164205"/>
                </a:lnTo>
                <a:lnTo>
                  <a:pt x="4640" y="206879"/>
                </a:lnTo>
                <a:lnTo>
                  <a:pt x="0" y="252222"/>
                </a:lnTo>
                <a:lnTo>
                  <a:pt x="4640" y="297564"/>
                </a:lnTo>
                <a:lnTo>
                  <a:pt x="18019" y="340238"/>
                </a:lnTo>
                <a:lnTo>
                  <a:pt x="39324" y="379532"/>
                </a:lnTo>
                <a:lnTo>
                  <a:pt x="67741" y="414733"/>
                </a:lnTo>
                <a:lnTo>
                  <a:pt x="102457" y="445131"/>
                </a:lnTo>
                <a:lnTo>
                  <a:pt x="142657" y="470012"/>
                </a:lnTo>
                <a:lnTo>
                  <a:pt x="187529" y="488666"/>
                </a:lnTo>
                <a:lnTo>
                  <a:pt x="236260" y="500381"/>
                </a:lnTo>
                <a:lnTo>
                  <a:pt x="288036" y="504444"/>
                </a:lnTo>
                <a:lnTo>
                  <a:pt x="339811" y="500381"/>
                </a:lnTo>
                <a:lnTo>
                  <a:pt x="388542" y="488666"/>
                </a:lnTo>
                <a:lnTo>
                  <a:pt x="433414" y="470012"/>
                </a:lnTo>
                <a:lnTo>
                  <a:pt x="473614" y="445131"/>
                </a:lnTo>
                <a:lnTo>
                  <a:pt x="508330" y="414733"/>
                </a:lnTo>
                <a:lnTo>
                  <a:pt x="536747" y="379532"/>
                </a:lnTo>
                <a:lnTo>
                  <a:pt x="558052" y="340238"/>
                </a:lnTo>
                <a:lnTo>
                  <a:pt x="571431" y="297564"/>
                </a:lnTo>
                <a:lnTo>
                  <a:pt x="576072" y="252222"/>
                </a:lnTo>
                <a:lnTo>
                  <a:pt x="571431" y="206879"/>
                </a:lnTo>
                <a:lnTo>
                  <a:pt x="558052" y="164205"/>
                </a:lnTo>
                <a:lnTo>
                  <a:pt x="536747" y="124911"/>
                </a:lnTo>
                <a:lnTo>
                  <a:pt x="508330" y="89710"/>
                </a:lnTo>
                <a:lnTo>
                  <a:pt x="473614" y="59312"/>
                </a:lnTo>
                <a:lnTo>
                  <a:pt x="433414" y="34431"/>
                </a:lnTo>
                <a:lnTo>
                  <a:pt x="388542" y="15777"/>
                </a:lnTo>
                <a:lnTo>
                  <a:pt x="339811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40" y="206879"/>
                </a:lnTo>
                <a:lnTo>
                  <a:pt x="18019" y="164205"/>
                </a:lnTo>
                <a:lnTo>
                  <a:pt x="39324" y="124911"/>
                </a:lnTo>
                <a:lnTo>
                  <a:pt x="67741" y="89710"/>
                </a:lnTo>
                <a:lnTo>
                  <a:pt x="102457" y="59312"/>
                </a:lnTo>
                <a:lnTo>
                  <a:pt x="142657" y="34431"/>
                </a:lnTo>
                <a:lnTo>
                  <a:pt x="187529" y="15777"/>
                </a:lnTo>
                <a:lnTo>
                  <a:pt x="236260" y="4062"/>
                </a:lnTo>
                <a:lnTo>
                  <a:pt x="288036" y="0"/>
                </a:lnTo>
                <a:lnTo>
                  <a:pt x="339811" y="4062"/>
                </a:lnTo>
                <a:lnTo>
                  <a:pt x="388542" y="15777"/>
                </a:lnTo>
                <a:lnTo>
                  <a:pt x="433414" y="34431"/>
                </a:lnTo>
                <a:lnTo>
                  <a:pt x="473614" y="59312"/>
                </a:lnTo>
                <a:lnTo>
                  <a:pt x="508330" y="89710"/>
                </a:lnTo>
                <a:lnTo>
                  <a:pt x="536747" y="124911"/>
                </a:lnTo>
                <a:lnTo>
                  <a:pt x="558052" y="164205"/>
                </a:lnTo>
                <a:lnTo>
                  <a:pt x="571431" y="206879"/>
                </a:lnTo>
                <a:lnTo>
                  <a:pt x="576072" y="252222"/>
                </a:lnTo>
                <a:lnTo>
                  <a:pt x="571431" y="297564"/>
                </a:lnTo>
                <a:lnTo>
                  <a:pt x="558052" y="340238"/>
                </a:lnTo>
                <a:lnTo>
                  <a:pt x="536747" y="379532"/>
                </a:lnTo>
                <a:lnTo>
                  <a:pt x="508330" y="414733"/>
                </a:lnTo>
                <a:lnTo>
                  <a:pt x="473614" y="445131"/>
                </a:lnTo>
                <a:lnTo>
                  <a:pt x="433414" y="470012"/>
                </a:lnTo>
                <a:lnTo>
                  <a:pt x="388542" y="488666"/>
                </a:lnTo>
                <a:lnTo>
                  <a:pt x="339811" y="500381"/>
                </a:lnTo>
                <a:lnTo>
                  <a:pt x="288036" y="504444"/>
                </a:lnTo>
                <a:lnTo>
                  <a:pt x="236260" y="500381"/>
                </a:lnTo>
                <a:lnTo>
                  <a:pt x="187529" y="488666"/>
                </a:lnTo>
                <a:lnTo>
                  <a:pt x="142657" y="470012"/>
                </a:lnTo>
                <a:lnTo>
                  <a:pt x="102457" y="445131"/>
                </a:lnTo>
                <a:lnTo>
                  <a:pt x="67741" y="414733"/>
                </a:lnTo>
                <a:lnTo>
                  <a:pt x="39324" y="379532"/>
                </a:lnTo>
                <a:lnTo>
                  <a:pt x="18019" y="340238"/>
                </a:lnTo>
                <a:lnTo>
                  <a:pt x="4640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80438" y="40774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80438" y="40774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80082" y="4164838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2682" y="242849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5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5" y="504443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32682" y="242849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5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5" y="504443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142359" y="2515361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06673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06673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295650" y="3380994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5619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5619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341745" y="3380994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1601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1601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930521" y="3380994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6379" y="3473703"/>
            <a:ext cx="361315" cy="120650"/>
          </a:xfrm>
          <a:custGeom>
            <a:avLst/>
            <a:gdLst/>
            <a:ahLst/>
            <a:cxnLst/>
            <a:rect l="l" t="t" r="r" b="b"/>
            <a:pathLst>
              <a:path w="361315" h="120650">
                <a:moveTo>
                  <a:pt x="338278" y="43434"/>
                </a:moveTo>
                <a:lnTo>
                  <a:pt x="334416" y="43434"/>
                </a:lnTo>
                <a:lnTo>
                  <a:pt x="335661" y="69342"/>
                </a:lnTo>
                <a:lnTo>
                  <a:pt x="287703" y="71636"/>
                </a:lnTo>
                <a:lnTo>
                  <a:pt x="246532" y="98425"/>
                </a:lnTo>
                <a:lnTo>
                  <a:pt x="244830" y="106425"/>
                </a:lnTo>
                <a:lnTo>
                  <a:pt x="252615" y="118363"/>
                </a:lnTo>
                <a:lnTo>
                  <a:pt x="260642" y="120142"/>
                </a:lnTo>
                <a:lnTo>
                  <a:pt x="360718" y="55118"/>
                </a:lnTo>
                <a:lnTo>
                  <a:pt x="338278" y="43434"/>
                </a:lnTo>
                <a:close/>
              </a:path>
              <a:path w="361315" h="120650">
                <a:moveTo>
                  <a:pt x="286593" y="45722"/>
                </a:moveTo>
                <a:lnTo>
                  <a:pt x="0" y="59436"/>
                </a:lnTo>
                <a:lnTo>
                  <a:pt x="1244" y="85344"/>
                </a:lnTo>
                <a:lnTo>
                  <a:pt x="287703" y="71636"/>
                </a:lnTo>
                <a:lnTo>
                  <a:pt x="309359" y="57568"/>
                </a:lnTo>
                <a:lnTo>
                  <a:pt x="286593" y="45722"/>
                </a:lnTo>
                <a:close/>
              </a:path>
              <a:path w="361315" h="120650">
                <a:moveTo>
                  <a:pt x="309359" y="57568"/>
                </a:moveTo>
                <a:lnTo>
                  <a:pt x="287703" y="71636"/>
                </a:lnTo>
                <a:lnTo>
                  <a:pt x="335661" y="69342"/>
                </a:lnTo>
                <a:lnTo>
                  <a:pt x="335587" y="67818"/>
                </a:lnTo>
                <a:lnTo>
                  <a:pt x="329057" y="67818"/>
                </a:lnTo>
                <a:lnTo>
                  <a:pt x="309359" y="57568"/>
                </a:lnTo>
                <a:close/>
              </a:path>
              <a:path w="361315" h="120650">
                <a:moveTo>
                  <a:pt x="327990" y="45466"/>
                </a:moveTo>
                <a:lnTo>
                  <a:pt x="309359" y="57568"/>
                </a:lnTo>
                <a:lnTo>
                  <a:pt x="329057" y="67818"/>
                </a:lnTo>
                <a:lnTo>
                  <a:pt x="327990" y="45466"/>
                </a:lnTo>
                <a:close/>
              </a:path>
              <a:path w="361315" h="120650">
                <a:moveTo>
                  <a:pt x="334514" y="45466"/>
                </a:moveTo>
                <a:lnTo>
                  <a:pt x="327990" y="45466"/>
                </a:lnTo>
                <a:lnTo>
                  <a:pt x="329057" y="67818"/>
                </a:lnTo>
                <a:lnTo>
                  <a:pt x="335587" y="67818"/>
                </a:lnTo>
                <a:lnTo>
                  <a:pt x="334514" y="45466"/>
                </a:lnTo>
                <a:close/>
              </a:path>
              <a:path w="361315" h="120650">
                <a:moveTo>
                  <a:pt x="334416" y="43434"/>
                </a:moveTo>
                <a:lnTo>
                  <a:pt x="286593" y="45722"/>
                </a:lnTo>
                <a:lnTo>
                  <a:pt x="309359" y="57568"/>
                </a:lnTo>
                <a:lnTo>
                  <a:pt x="327990" y="45466"/>
                </a:lnTo>
                <a:lnTo>
                  <a:pt x="334514" y="45466"/>
                </a:lnTo>
                <a:lnTo>
                  <a:pt x="334416" y="43434"/>
                </a:lnTo>
                <a:close/>
              </a:path>
              <a:path w="361315" h="120650">
                <a:moveTo>
                  <a:pt x="254863" y="0"/>
                </a:moveTo>
                <a:lnTo>
                  <a:pt x="247040" y="2412"/>
                </a:lnTo>
                <a:lnTo>
                  <a:pt x="240436" y="15112"/>
                </a:lnTo>
                <a:lnTo>
                  <a:pt x="242900" y="22987"/>
                </a:lnTo>
                <a:lnTo>
                  <a:pt x="286593" y="45722"/>
                </a:lnTo>
                <a:lnTo>
                  <a:pt x="334416" y="43434"/>
                </a:lnTo>
                <a:lnTo>
                  <a:pt x="338278" y="43434"/>
                </a:lnTo>
                <a:lnTo>
                  <a:pt x="254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44646" y="458190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44646" y="458190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26941" y="4674870"/>
            <a:ext cx="413384" cy="318770"/>
          </a:xfrm>
          <a:custGeom>
            <a:avLst/>
            <a:gdLst/>
            <a:ahLst/>
            <a:cxnLst/>
            <a:rect l="l" t="t" r="r" b="b"/>
            <a:pathLst>
              <a:path w="413385" h="318770">
                <a:moveTo>
                  <a:pt x="206502" y="0"/>
                </a:moveTo>
                <a:lnTo>
                  <a:pt x="151606" y="5685"/>
                </a:lnTo>
                <a:lnTo>
                  <a:pt x="102277" y="21731"/>
                </a:lnTo>
                <a:lnTo>
                  <a:pt x="60483" y="46624"/>
                </a:lnTo>
                <a:lnTo>
                  <a:pt x="28193" y="78852"/>
                </a:lnTo>
                <a:lnTo>
                  <a:pt x="7376" y="116901"/>
                </a:lnTo>
                <a:lnTo>
                  <a:pt x="0" y="159257"/>
                </a:lnTo>
                <a:lnTo>
                  <a:pt x="7376" y="201614"/>
                </a:lnTo>
                <a:lnTo>
                  <a:pt x="28194" y="239663"/>
                </a:lnTo>
                <a:lnTo>
                  <a:pt x="60483" y="271891"/>
                </a:lnTo>
                <a:lnTo>
                  <a:pt x="102277" y="296784"/>
                </a:lnTo>
                <a:lnTo>
                  <a:pt x="151606" y="312830"/>
                </a:lnTo>
                <a:lnTo>
                  <a:pt x="206502" y="318515"/>
                </a:lnTo>
                <a:lnTo>
                  <a:pt x="261397" y="312830"/>
                </a:lnTo>
                <a:lnTo>
                  <a:pt x="310726" y="296784"/>
                </a:lnTo>
                <a:lnTo>
                  <a:pt x="352520" y="271891"/>
                </a:lnTo>
                <a:lnTo>
                  <a:pt x="384810" y="239663"/>
                </a:lnTo>
                <a:lnTo>
                  <a:pt x="405627" y="201614"/>
                </a:lnTo>
                <a:lnTo>
                  <a:pt x="413004" y="159257"/>
                </a:lnTo>
                <a:lnTo>
                  <a:pt x="405627" y="116901"/>
                </a:lnTo>
                <a:lnTo>
                  <a:pt x="384810" y="78852"/>
                </a:lnTo>
                <a:lnTo>
                  <a:pt x="352520" y="46624"/>
                </a:lnTo>
                <a:lnTo>
                  <a:pt x="310726" y="21731"/>
                </a:lnTo>
                <a:lnTo>
                  <a:pt x="261397" y="5685"/>
                </a:lnTo>
                <a:lnTo>
                  <a:pt x="2065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26941" y="4674870"/>
            <a:ext cx="413384" cy="318770"/>
          </a:xfrm>
          <a:custGeom>
            <a:avLst/>
            <a:gdLst/>
            <a:ahLst/>
            <a:cxnLst/>
            <a:rect l="l" t="t" r="r" b="b"/>
            <a:pathLst>
              <a:path w="413385" h="318770">
                <a:moveTo>
                  <a:pt x="0" y="159257"/>
                </a:moveTo>
                <a:lnTo>
                  <a:pt x="7376" y="116901"/>
                </a:lnTo>
                <a:lnTo>
                  <a:pt x="28193" y="78852"/>
                </a:lnTo>
                <a:lnTo>
                  <a:pt x="60483" y="46624"/>
                </a:lnTo>
                <a:lnTo>
                  <a:pt x="102277" y="21731"/>
                </a:lnTo>
                <a:lnTo>
                  <a:pt x="151606" y="5685"/>
                </a:lnTo>
                <a:lnTo>
                  <a:pt x="206502" y="0"/>
                </a:lnTo>
                <a:lnTo>
                  <a:pt x="261397" y="5685"/>
                </a:lnTo>
                <a:lnTo>
                  <a:pt x="310726" y="21731"/>
                </a:lnTo>
                <a:lnTo>
                  <a:pt x="352520" y="46624"/>
                </a:lnTo>
                <a:lnTo>
                  <a:pt x="384810" y="78852"/>
                </a:lnTo>
                <a:lnTo>
                  <a:pt x="405627" y="116901"/>
                </a:lnTo>
                <a:lnTo>
                  <a:pt x="413004" y="159257"/>
                </a:lnTo>
                <a:lnTo>
                  <a:pt x="405627" y="201614"/>
                </a:lnTo>
                <a:lnTo>
                  <a:pt x="384810" y="239663"/>
                </a:lnTo>
                <a:lnTo>
                  <a:pt x="352520" y="271891"/>
                </a:lnTo>
                <a:lnTo>
                  <a:pt x="310726" y="296784"/>
                </a:lnTo>
                <a:lnTo>
                  <a:pt x="261397" y="312830"/>
                </a:lnTo>
                <a:lnTo>
                  <a:pt x="206502" y="318515"/>
                </a:lnTo>
                <a:lnTo>
                  <a:pt x="151606" y="312830"/>
                </a:lnTo>
                <a:lnTo>
                  <a:pt x="102277" y="296784"/>
                </a:lnTo>
                <a:lnTo>
                  <a:pt x="60483" y="271891"/>
                </a:lnTo>
                <a:lnTo>
                  <a:pt x="28194" y="239663"/>
                </a:lnTo>
                <a:lnTo>
                  <a:pt x="7376" y="201614"/>
                </a:lnTo>
                <a:lnTo>
                  <a:pt x="0" y="15925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840226" y="4669028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7394" y="2932938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47394" y="3723894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4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48889" y="2679954"/>
            <a:ext cx="1384300" cy="217804"/>
          </a:xfrm>
          <a:custGeom>
            <a:avLst/>
            <a:gdLst/>
            <a:ahLst/>
            <a:cxnLst/>
            <a:rect l="l" t="t" r="r" b="b"/>
            <a:pathLst>
              <a:path w="1384300" h="217805">
                <a:moveTo>
                  <a:pt x="0" y="217678"/>
                </a:moveTo>
                <a:lnTo>
                  <a:pt x="138417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82746" y="3545585"/>
            <a:ext cx="1034415" cy="0"/>
          </a:xfrm>
          <a:custGeom>
            <a:avLst/>
            <a:gdLst/>
            <a:ahLst/>
            <a:cxnLst/>
            <a:rect l="l" t="t" r="r" b="b"/>
            <a:pathLst>
              <a:path w="1034414">
                <a:moveTo>
                  <a:pt x="0" y="0"/>
                </a:moveTo>
                <a:lnTo>
                  <a:pt x="1034161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92090" y="3545585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>
                <a:moveTo>
                  <a:pt x="0" y="0"/>
                </a:moveTo>
                <a:lnTo>
                  <a:pt x="8641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09266" y="3085338"/>
            <a:ext cx="885825" cy="209550"/>
          </a:xfrm>
          <a:custGeom>
            <a:avLst/>
            <a:gdLst/>
            <a:ahLst/>
            <a:cxnLst/>
            <a:rect l="l" t="t" r="r" b="b"/>
            <a:pathLst>
              <a:path w="885825" h="209550">
                <a:moveTo>
                  <a:pt x="0" y="0"/>
                </a:moveTo>
                <a:lnTo>
                  <a:pt x="885824" y="20916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15361" y="3798570"/>
            <a:ext cx="878840" cy="435609"/>
          </a:xfrm>
          <a:custGeom>
            <a:avLst/>
            <a:gdLst/>
            <a:ahLst/>
            <a:cxnLst/>
            <a:rect l="l" t="t" r="r" b="b"/>
            <a:pathLst>
              <a:path w="878839" h="435610">
                <a:moveTo>
                  <a:pt x="0" y="435355"/>
                </a:moveTo>
                <a:lnTo>
                  <a:pt x="878839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72689" y="4508753"/>
            <a:ext cx="1173480" cy="326390"/>
          </a:xfrm>
          <a:custGeom>
            <a:avLst/>
            <a:gdLst/>
            <a:ahLst/>
            <a:cxnLst/>
            <a:rect l="l" t="t" r="r" b="b"/>
            <a:pathLst>
              <a:path w="1173479" h="326389">
                <a:moveTo>
                  <a:pt x="0" y="0"/>
                </a:moveTo>
                <a:lnTo>
                  <a:pt x="1173099" y="32588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20717" y="3798570"/>
            <a:ext cx="783590" cy="1035685"/>
          </a:xfrm>
          <a:custGeom>
            <a:avLst/>
            <a:gdLst/>
            <a:ahLst/>
            <a:cxnLst/>
            <a:rect l="l" t="t" r="r" b="b"/>
            <a:pathLst>
              <a:path w="783589" h="1035685">
                <a:moveTo>
                  <a:pt x="0" y="1035684"/>
                </a:moveTo>
                <a:lnTo>
                  <a:pt x="78346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90344" y="5675376"/>
            <a:ext cx="676656" cy="5135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74370" y="5724855"/>
            <a:ext cx="2122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tantia"/>
                <a:cs typeface="Constantia"/>
              </a:rPr>
              <a:t>NODE_LIST={C,</a:t>
            </a:r>
            <a:r>
              <a:rPr sz="1800" b="1" spc="-10" dirty="0">
                <a:solidFill>
                  <a:srgbClr val="6F2F9F"/>
                </a:solidFill>
                <a:latin typeface="Constantia"/>
                <a:cs typeface="Constantia"/>
              </a:rPr>
              <a:t>D,E</a:t>
            </a:r>
            <a:r>
              <a:rPr sz="1800" spc="-10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60" y="4062"/>
                </a:lnTo>
                <a:lnTo>
                  <a:pt x="187529" y="15777"/>
                </a:lnTo>
                <a:lnTo>
                  <a:pt x="142657" y="34431"/>
                </a:lnTo>
                <a:lnTo>
                  <a:pt x="102457" y="59312"/>
                </a:lnTo>
                <a:lnTo>
                  <a:pt x="67741" y="89710"/>
                </a:lnTo>
                <a:lnTo>
                  <a:pt x="39324" y="124911"/>
                </a:lnTo>
                <a:lnTo>
                  <a:pt x="18019" y="164205"/>
                </a:lnTo>
                <a:lnTo>
                  <a:pt x="4640" y="206879"/>
                </a:lnTo>
                <a:lnTo>
                  <a:pt x="0" y="252222"/>
                </a:lnTo>
                <a:lnTo>
                  <a:pt x="4640" y="297564"/>
                </a:lnTo>
                <a:lnTo>
                  <a:pt x="18019" y="340238"/>
                </a:lnTo>
                <a:lnTo>
                  <a:pt x="39324" y="379532"/>
                </a:lnTo>
                <a:lnTo>
                  <a:pt x="67741" y="414733"/>
                </a:lnTo>
                <a:lnTo>
                  <a:pt x="102457" y="445131"/>
                </a:lnTo>
                <a:lnTo>
                  <a:pt x="142657" y="470012"/>
                </a:lnTo>
                <a:lnTo>
                  <a:pt x="187529" y="488666"/>
                </a:lnTo>
                <a:lnTo>
                  <a:pt x="236260" y="500381"/>
                </a:lnTo>
                <a:lnTo>
                  <a:pt x="288036" y="504444"/>
                </a:lnTo>
                <a:lnTo>
                  <a:pt x="339811" y="500381"/>
                </a:lnTo>
                <a:lnTo>
                  <a:pt x="388542" y="488666"/>
                </a:lnTo>
                <a:lnTo>
                  <a:pt x="433414" y="470012"/>
                </a:lnTo>
                <a:lnTo>
                  <a:pt x="473614" y="445131"/>
                </a:lnTo>
                <a:lnTo>
                  <a:pt x="508330" y="414733"/>
                </a:lnTo>
                <a:lnTo>
                  <a:pt x="536747" y="379532"/>
                </a:lnTo>
                <a:lnTo>
                  <a:pt x="558052" y="340238"/>
                </a:lnTo>
                <a:lnTo>
                  <a:pt x="571431" y="297564"/>
                </a:lnTo>
                <a:lnTo>
                  <a:pt x="576072" y="252222"/>
                </a:lnTo>
                <a:lnTo>
                  <a:pt x="571431" y="206879"/>
                </a:lnTo>
                <a:lnTo>
                  <a:pt x="558052" y="164205"/>
                </a:lnTo>
                <a:lnTo>
                  <a:pt x="536747" y="124911"/>
                </a:lnTo>
                <a:lnTo>
                  <a:pt x="508330" y="89710"/>
                </a:lnTo>
                <a:lnTo>
                  <a:pt x="473614" y="59312"/>
                </a:lnTo>
                <a:lnTo>
                  <a:pt x="433414" y="34431"/>
                </a:lnTo>
                <a:lnTo>
                  <a:pt x="388542" y="15777"/>
                </a:lnTo>
                <a:lnTo>
                  <a:pt x="339811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40" y="206879"/>
                </a:lnTo>
                <a:lnTo>
                  <a:pt x="18019" y="164205"/>
                </a:lnTo>
                <a:lnTo>
                  <a:pt x="39324" y="124911"/>
                </a:lnTo>
                <a:lnTo>
                  <a:pt x="67741" y="89710"/>
                </a:lnTo>
                <a:lnTo>
                  <a:pt x="102457" y="59312"/>
                </a:lnTo>
                <a:lnTo>
                  <a:pt x="142657" y="34431"/>
                </a:lnTo>
                <a:lnTo>
                  <a:pt x="187529" y="15777"/>
                </a:lnTo>
                <a:lnTo>
                  <a:pt x="236260" y="4062"/>
                </a:lnTo>
                <a:lnTo>
                  <a:pt x="288036" y="0"/>
                </a:lnTo>
                <a:lnTo>
                  <a:pt x="339811" y="4062"/>
                </a:lnTo>
                <a:lnTo>
                  <a:pt x="388542" y="15777"/>
                </a:lnTo>
                <a:lnTo>
                  <a:pt x="433414" y="34431"/>
                </a:lnTo>
                <a:lnTo>
                  <a:pt x="473614" y="59312"/>
                </a:lnTo>
                <a:lnTo>
                  <a:pt x="508330" y="89710"/>
                </a:lnTo>
                <a:lnTo>
                  <a:pt x="536747" y="124911"/>
                </a:lnTo>
                <a:lnTo>
                  <a:pt x="558052" y="164205"/>
                </a:lnTo>
                <a:lnTo>
                  <a:pt x="571431" y="206879"/>
                </a:lnTo>
                <a:lnTo>
                  <a:pt x="576072" y="252222"/>
                </a:lnTo>
                <a:lnTo>
                  <a:pt x="571431" y="297564"/>
                </a:lnTo>
                <a:lnTo>
                  <a:pt x="558052" y="340238"/>
                </a:lnTo>
                <a:lnTo>
                  <a:pt x="536747" y="379532"/>
                </a:lnTo>
                <a:lnTo>
                  <a:pt x="508330" y="414733"/>
                </a:lnTo>
                <a:lnTo>
                  <a:pt x="473614" y="445131"/>
                </a:lnTo>
                <a:lnTo>
                  <a:pt x="433414" y="470012"/>
                </a:lnTo>
                <a:lnTo>
                  <a:pt x="388542" y="488666"/>
                </a:lnTo>
                <a:lnTo>
                  <a:pt x="339811" y="500381"/>
                </a:lnTo>
                <a:lnTo>
                  <a:pt x="288036" y="504444"/>
                </a:lnTo>
                <a:lnTo>
                  <a:pt x="236260" y="500381"/>
                </a:lnTo>
                <a:lnTo>
                  <a:pt x="187529" y="488666"/>
                </a:lnTo>
                <a:lnTo>
                  <a:pt x="142657" y="470012"/>
                </a:lnTo>
                <a:lnTo>
                  <a:pt x="102457" y="445131"/>
                </a:lnTo>
                <a:lnTo>
                  <a:pt x="67741" y="414733"/>
                </a:lnTo>
                <a:lnTo>
                  <a:pt x="39324" y="379532"/>
                </a:lnTo>
                <a:lnTo>
                  <a:pt x="18019" y="340238"/>
                </a:lnTo>
                <a:lnTo>
                  <a:pt x="4640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954125" y="3380994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247394" y="2932938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47394" y="3723894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4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186177" y="2767329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247394" y="2932938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48889" y="2679954"/>
            <a:ext cx="1384300" cy="217804"/>
          </a:xfrm>
          <a:custGeom>
            <a:avLst/>
            <a:gdLst/>
            <a:ahLst/>
            <a:cxnLst/>
            <a:rect l="l" t="t" r="r" b="b"/>
            <a:pathLst>
              <a:path w="1384300" h="217805">
                <a:moveTo>
                  <a:pt x="0" y="217678"/>
                </a:moveTo>
                <a:lnTo>
                  <a:pt x="1384173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09266" y="3085338"/>
            <a:ext cx="885825" cy="209550"/>
          </a:xfrm>
          <a:custGeom>
            <a:avLst/>
            <a:gdLst/>
            <a:ahLst/>
            <a:cxnLst/>
            <a:rect l="l" t="t" r="r" b="b"/>
            <a:pathLst>
              <a:path w="885825" h="209550">
                <a:moveTo>
                  <a:pt x="0" y="0"/>
                </a:moveTo>
                <a:lnTo>
                  <a:pt x="885824" y="209169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60" y="4062"/>
                </a:lnTo>
                <a:lnTo>
                  <a:pt x="187529" y="15777"/>
                </a:lnTo>
                <a:lnTo>
                  <a:pt x="142657" y="34431"/>
                </a:lnTo>
                <a:lnTo>
                  <a:pt x="102457" y="59312"/>
                </a:lnTo>
                <a:lnTo>
                  <a:pt x="67741" y="89710"/>
                </a:lnTo>
                <a:lnTo>
                  <a:pt x="39324" y="124911"/>
                </a:lnTo>
                <a:lnTo>
                  <a:pt x="18019" y="164205"/>
                </a:lnTo>
                <a:lnTo>
                  <a:pt x="4640" y="206879"/>
                </a:lnTo>
                <a:lnTo>
                  <a:pt x="0" y="252222"/>
                </a:lnTo>
                <a:lnTo>
                  <a:pt x="4640" y="297564"/>
                </a:lnTo>
                <a:lnTo>
                  <a:pt x="18019" y="340238"/>
                </a:lnTo>
                <a:lnTo>
                  <a:pt x="39324" y="379532"/>
                </a:lnTo>
                <a:lnTo>
                  <a:pt x="67741" y="414733"/>
                </a:lnTo>
                <a:lnTo>
                  <a:pt x="102457" y="445131"/>
                </a:lnTo>
                <a:lnTo>
                  <a:pt x="142657" y="470012"/>
                </a:lnTo>
                <a:lnTo>
                  <a:pt x="187529" y="488666"/>
                </a:lnTo>
                <a:lnTo>
                  <a:pt x="236260" y="500381"/>
                </a:lnTo>
                <a:lnTo>
                  <a:pt x="288036" y="504444"/>
                </a:lnTo>
                <a:lnTo>
                  <a:pt x="339811" y="500381"/>
                </a:lnTo>
                <a:lnTo>
                  <a:pt x="388542" y="488666"/>
                </a:lnTo>
                <a:lnTo>
                  <a:pt x="433414" y="470012"/>
                </a:lnTo>
                <a:lnTo>
                  <a:pt x="473614" y="445131"/>
                </a:lnTo>
                <a:lnTo>
                  <a:pt x="508330" y="414733"/>
                </a:lnTo>
                <a:lnTo>
                  <a:pt x="536747" y="379532"/>
                </a:lnTo>
                <a:lnTo>
                  <a:pt x="558052" y="340238"/>
                </a:lnTo>
                <a:lnTo>
                  <a:pt x="571431" y="297564"/>
                </a:lnTo>
                <a:lnTo>
                  <a:pt x="576072" y="252222"/>
                </a:lnTo>
                <a:lnTo>
                  <a:pt x="571431" y="206879"/>
                </a:lnTo>
                <a:lnTo>
                  <a:pt x="558052" y="164205"/>
                </a:lnTo>
                <a:lnTo>
                  <a:pt x="536747" y="124911"/>
                </a:lnTo>
                <a:lnTo>
                  <a:pt x="508330" y="89710"/>
                </a:lnTo>
                <a:lnTo>
                  <a:pt x="473614" y="59312"/>
                </a:lnTo>
                <a:lnTo>
                  <a:pt x="433414" y="34431"/>
                </a:lnTo>
                <a:lnTo>
                  <a:pt x="388542" y="15777"/>
                </a:lnTo>
                <a:lnTo>
                  <a:pt x="339811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40" y="206879"/>
                </a:lnTo>
                <a:lnTo>
                  <a:pt x="18019" y="164205"/>
                </a:lnTo>
                <a:lnTo>
                  <a:pt x="39324" y="124911"/>
                </a:lnTo>
                <a:lnTo>
                  <a:pt x="67741" y="89710"/>
                </a:lnTo>
                <a:lnTo>
                  <a:pt x="102457" y="59312"/>
                </a:lnTo>
                <a:lnTo>
                  <a:pt x="142657" y="34431"/>
                </a:lnTo>
                <a:lnTo>
                  <a:pt x="187529" y="15777"/>
                </a:lnTo>
                <a:lnTo>
                  <a:pt x="236260" y="4062"/>
                </a:lnTo>
                <a:lnTo>
                  <a:pt x="288036" y="0"/>
                </a:lnTo>
                <a:lnTo>
                  <a:pt x="339811" y="4062"/>
                </a:lnTo>
                <a:lnTo>
                  <a:pt x="388542" y="15777"/>
                </a:lnTo>
                <a:lnTo>
                  <a:pt x="433414" y="34431"/>
                </a:lnTo>
                <a:lnTo>
                  <a:pt x="473614" y="59312"/>
                </a:lnTo>
                <a:lnTo>
                  <a:pt x="508330" y="89710"/>
                </a:lnTo>
                <a:lnTo>
                  <a:pt x="536747" y="124911"/>
                </a:lnTo>
                <a:lnTo>
                  <a:pt x="558052" y="164205"/>
                </a:lnTo>
                <a:lnTo>
                  <a:pt x="571431" y="206879"/>
                </a:lnTo>
                <a:lnTo>
                  <a:pt x="576072" y="252222"/>
                </a:lnTo>
                <a:lnTo>
                  <a:pt x="571431" y="297564"/>
                </a:lnTo>
                <a:lnTo>
                  <a:pt x="558052" y="340238"/>
                </a:lnTo>
                <a:lnTo>
                  <a:pt x="536747" y="379532"/>
                </a:lnTo>
                <a:lnTo>
                  <a:pt x="508330" y="414733"/>
                </a:lnTo>
                <a:lnTo>
                  <a:pt x="473614" y="445131"/>
                </a:lnTo>
                <a:lnTo>
                  <a:pt x="433414" y="470012"/>
                </a:lnTo>
                <a:lnTo>
                  <a:pt x="388542" y="488666"/>
                </a:lnTo>
                <a:lnTo>
                  <a:pt x="339811" y="500381"/>
                </a:lnTo>
                <a:lnTo>
                  <a:pt x="288036" y="504444"/>
                </a:lnTo>
                <a:lnTo>
                  <a:pt x="236260" y="500381"/>
                </a:lnTo>
                <a:lnTo>
                  <a:pt x="187529" y="488666"/>
                </a:lnTo>
                <a:lnTo>
                  <a:pt x="142657" y="470012"/>
                </a:lnTo>
                <a:lnTo>
                  <a:pt x="102457" y="445131"/>
                </a:lnTo>
                <a:lnTo>
                  <a:pt x="67741" y="414733"/>
                </a:lnTo>
                <a:lnTo>
                  <a:pt x="39324" y="379532"/>
                </a:lnTo>
                <a:lnTo>
                  <a:pt x="18019" y="340238"/>
                </a:lnTo>
                <a:lnTo>
                  <a:pt x="4640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80438" y="40774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80438" y="40774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32682" y="242849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5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5" y="504443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32682" y="242849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5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5" y="504443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142359" y="2515361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06673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06673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95650" y="3380994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5619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5619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341745" y="3380994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1601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1601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930521" y="3380994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6379" y="3473703"/>
            <a:ext cx="361315" cy="120650"/>
          </a:xfrm>
          <a:custGeom>
            <a:avLst/>
            <a:gdLst/>
            <a:ahLst/>
            <a:cxnLst/>
            <a:rect l="l" t="t" r="r" b="b"/>
            <a:pathLst>
              <a:path w="361315" h="120650">
                <a:moveTo>
                  <a:pt x="338278" y="43434"/>
                </a:moveTo>
                <a:lnTo>
                  <a:pt x="334416" y="43434"/>
                </a:lnTo>
                <a:lnTo>
                  <a:pt x="335661" y="69342"/>
                </a:lnTo>
                <a:lnTo>
                  <a:pt x="287703" y="71636"/>
                </a:lnTo>
                <a:lnTo>
                  <a:pt x="246532" y="98425"/>
                </a:lnTo>
                <a:lnTo>
                  <a:pt x="244830" y="106425"/>
                </a:lnTo>
                <a:lnTo>
                  <a:pt x="252615" y="118363"/>
                </a:lnTo>
                <a:lnTo>
                  <a:pt x="260642" y="120142"/>
                </a:lnTo>
                <a:lnTo>
                  <a:pt x="360718" y="55118"/>
                </a:lnTo>
                <a:lnTo>
                  <a:pt x="338278" y="43434"/>
                </a:lnTo>
                <a:close/>
              </a:path>
              <a:path w="361315" h="120650">
                <a:moveTo>
                  <a:pt x="286593" y="45722"/>
                </a:moveTo>
                <a:lnTo>
                  <a:pt x="0" y="59436"/>
                </a:lnTo>
                <a:lnTo>
                  <a:pt x="1244" y="85344"/>
                </a:lnTo>
                <a:lnTo>
                  <a:pt x="287703" y="71636"/>
                </a:lnTo>
                <a:lnTo>
                  <a:pt x="309359" y="57568"/>
                </a:lnTo>
                <a:lnTo>
                  <a:pt x="286593" y="45722"/>
                </a:lnTo>
                <a:close/>
              </a:path>
              <a:path w="361315" h="120650">
                <a:moveTo>
                  <a:pt x="309359" y="57568"/>
                </a:moveTo>
                <a:lnTo>
                  <a:pt x="287703" y="71636"/>
                </a:lnTo>
                <a:lnTo>
                  <a:pt x="335661" y="69342"/>
                </a:lnTo>
                <a:lnTo>
                  <a:pt x="335587" y="67818"/>
                </a:lnTo>
                <a:lnTo>
                  <a:pt x="329057" y="67818"/>
                </a:lnTo>
                <a:lnTo>
                  <a:pt x="309359" y="57568"/>
                </a:lnTo>
                <a:close/>
              </a:path>
              <a:path w="361315" h="120650">
                <a:moveTo>
                  <a:pt x="327990" y="45466"/>
                </a:moveTo>
                <a:lnTo>
                  <a:pt x="309359" y="57568"/>
                </a:lnTo>
                <a:lnTo>
                  <a:pt x="329057" y="67818"/>
                </a:lnTo>
                <a:lnTo>
                  <a:pt x="327990" y="45466"/>
                </a:lnTo>
                <a:close/>
              </a:path>
              <a:path w="361315" h="120650">
                <a:moveTo>
                  <a:pt x="334514" y="45466"/>
                </a:moveTo>
                <a:lnTo>
                  <a:pt x="327990" y="45466"/>
                </a:lnTo>
                <a:lnTo>
                  <a:pt x="329057" y="67818"/>
                </a:lnTo>
                <a:lnTo>
                  <a:pt x="335587" y="67818"/>
                </a:lnTo>
                <a:lnTo>
                  <a:pt x="334514" y="45466"/>
                </a:lnTo>
                <a:close/>
              </a:path>
              <a:path w="361315" h="120650">
                <a:moveTo>
                  <a:pt x="334416" y="43434"/>
                </a:moveTo>
                <a:lnTo>
                  <a:pt x="286593" y="45722"/>
                </a:lnTo>
                <a:lnTo>
                  <a:pt x="309359" y="57568"/>
                </a:lnTo>
                <a:lnTo>
                  <a:pt x="327990" y="45466"/>
                </a:lnTo>
                <a:lnTo>
                  <a:pt x="334514" y="45466"/>
                </a:lnTo>
                <a:lnTo>
                  <a:pt x="334416" y="43434"/>
                </a:lnTo>
                <a:close/>
              </a:path>
              <a:path w="361315" h="120650">
                <a:moveTo>
                  <a:pt x="254863" y="0"/>
                </a:moveTo>
                <a:lnTo>
                  <a:pt x="247040" y="2412"/>
                </a:lnTo>
                <a:lnTo>
                  <a:pt x="240436" y="15112"/>
                </a:lnTo>
                <a:lnTo>
                  <a:pt x="242900" y="22987"/>
                </a:lnTo>
                <a:lnTo>
                  <a:pt x="286593" y="45722"/>
                </a:lnTo>
                <a:lnTo>
                  <a:pt x="334416" y="43434"/>
                </a:lnTo>
                <a:lnTo>
                  <a:pt x="338278" y="43434"/>
                </a:lnTo>
                <a:lnTo>
                  <a:pt x="254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44646" y="458190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44646" y="458190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26941" y="4674870"/>
            <a:ext cx="413384" cy="318770"/>
          </a:xfrm>
          <a:custGeom>
            <a:avLst/>
            <a:gdLst/>
            <a:ahLst/>
            <a:cxnLst/>
            <a:rect l="l" t="t" r="r" b="b"/>
            <a:pathLst>
              <a:path w="413385" h="318770">
                <a:moveTo>
                  <a:pt x="206502" y="0"/>
                </a:moveTo>
                <a:lnTo>
                  <a:pt x="151606" y="5685"/>
                </a:lnTo>
                <a:lnTo>
                  <a:pt x="102277" y="21731"/>
                </a:lnTo>
                <a:lnTo>
                  <a:pt x="60483" y="46624"/>
                </a:lnTo>
                <a:lnTo>
                  <a:pt x="28193" y="78852"/>
                </a:lnTo>
                <a:lnTo>
                  <a:pt x="7376" y="116901"/>
                </a:lnTo>
                <a:lnTo>
                  <a:pt x="0" y="159257"/>
                </a:lnTo>
                <a:lnTo>
                  <a:pt x="7376" y="201614"/>
                </a:lnTo>
                <a:lnTo>
                  <a:pt x="28194" y="239663"/>
                </a:lnTo>
                <a:lnTo>
                  <a:pt x="60483" y="271891"/>
                </a:lnTo>
                <a:lnTo>
                  <a:pt x="102277" y="296784"/>
                </a:lnTo>
                <a:lnTo>
                  <a:pt x="151606" y="312830"/>
                </a:lnTo>
                <a:lnTo>
                  <a:pt x="206502" y="318515"/>
                </a:lnTo>
                <a:lnTo>
                  <a:pt x="261397" y="312830"/>
                </a:lnTo>
                <a:lnTo>
                  <a:pt x="310726" y="296784"/>
                </a:lnTo>
                <a:lnTo>
                  <a:pt x="352520" y="271891"/>
                </a:lnTo>
                <a:lnTo>
                  <a:pt x="384810" y="239663"/>
                </a:lnTo>
                <a:lnTo>
                  <a:pt x="405627" y="201614"/>
                </a:lnTo>
                <a:lnTo>
                  <a:pt x="413004" y="159257"/>
                </a:lnTo>
                <a:lnTo>
                  <a:pt x="405627" y="116901"/>
                </a:lnTo>
                <a:lnTo>
                  <a:pt x="384810" y="78852"/>
                </a:lnTo>
                <a:lnTo>
                  <a:pt x="352520" y="46624"/>
                </a:lnTo>
                <a:lnTo>
                  <a:pt x="310726" y="21731"/>
                </a:lnTo>
                <a:lnTo>
                  <a:pt x="261397" y="5685"/>
                </a:lnTo>
                <a:lnTo>
                  <a:pt x="2065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26941" y="4674870"/>
            <a:ext cx="413384" cy="318770"/>
          </a:xfrm>
          <a:custGeom>
            <a:avLst/>
            <a:gdLst/>
            <a:ahLst/>
            <a:cxnLst/>
            <a:rect l="l" t="t" r="r" b="b"/>
            <a:pathLst>
              <a:path w="413385" h="318770">
                <a:moveTo>
                  <a:pt x="0" y="159257"/>
                </a:moveTo>
                <a:lnTo>
                  <a:pt x="7376" y="116901"/>
                </a:lnTo>
                <a:lnTo>
                  <a:pt x="28193" y="78852"/>
                </a:lnTo>
                <a:lnTo>
                  <a:pt x="60483" y="46624"/>
                </a:lnTo>
                <a:lnTo>
                  <a:pt x="102277" y="21731"/>
                </a:lnTo>
                <a:lnTo>
                  <a:pt x="151606" y="5685"/>
                </a:lnTo>
                <a:lnTo>
                  <a:pt x="206502" y="0"/>
                </a:lnTo>
                <a:lnTo>
                  <a:pt x="261397" y="5685"/>
                </a:lnTo>
                <a:lnTo>
                  <a:pt x="310726" y="21731"/>
                </a:lnTo>
                <a:lnTo>
                  <a:pt x="352520" y="46624"/>
                </a:lnTo>
                <a:lnTo>
                  <a:pt x="384810" y="78852"/>
                </a:lnTo>
                <a:lnTo>
                  <a:pt x="405627" y="116901"/>
                </a:lnTo>
                <a:lnTo>
                  <a:pt x="413004" y="159257"/>
                </a:lnTo>
                <a:lnTo>
                  <a:pt x="405627" y="201614"/>
                </a:lnTo>
                <a:lnTo>
                  <a:pt x="384810" y="239663"/>
                </a:lnTo>
                <a:lnTo>
                  <a:pt x="352520" y="271891"/>
                </a:lnTo>
                <a:lnTo>
                  <a:pt x="310726" y="296784"/>
                </a:lnTo>
                <a:lnTo>
                  <a:pt x="261397" y="312830"/>
                </a:lnTo>
                <a:lnTo>
                  <a:pt x="206502" y="318515"/>
                </a:lnTo>
                <a:lnTo>
                  <a:pt x="151606" y="312830"/>
                </a:lnTo>
                <a:lnTo>
                  <a:pt x="102277" y="296784"/>
                </a:lnTo>
                <a:lnTo>
                  <a:pt x="60483" y="271891"/>
                </a:lnTo>
                <a:lnTo>
                  <a:pt x="28194" y="239663"/>
                </a:lnTo>
                <a:lnTo>
                  <a:pt x="7376" y="201614"/>
                </a:lnTo>
                <a:lnTo>
                  <a:pt x="0" y="15925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840226" y="4669028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7394" y="2932938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47394" y="3723894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4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48889" y="2679954"/>
            <a:ext cx="1384300" cy="217804"/>
          </a:xfrm>
          <a:custGeom>
            <a:avLst/>
            <a:gdLst/>
            <a:ahLst/>
            <a:cxnLst/>
            <a:rect l="l" t="t" r="r" b="b"/>
            <a:pathLst>
              <a:path w="1384300" h="217805">
                <a:moveTo>
                  <a:pt x="0" y="217678"/>
                </a:moveTo>
                <a:lnTo>
                  <a:pt x="138417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82746" y="3545585"/>
            <a:ext cx="1034415" cy="0"/>
          </a:xfrm>
          <a:custGeom>
            <a:avLst/>
            <a:gdLst/>
            <a:ahLst/>
            <a:cxnLst/>
            <a:rect l="l" t="t" r="r" b="b"/>
            <a:pathLst>
              <a:path w="1034414">
                <a:moveTo>
                  <a:pt x="0" y="0"/>
                </a:moveTo>
                <a:lnTo>
                  <a:pt x="1034161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92090" y="3545585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>
                <a:moveTo>
                  <a:pt x="0" y="0"/>
                </a:moveTo>
                <a:lnTo>
                  <a:pt x="8641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09266" y="3085338"/>
            <a:ext cx="885825" cy="209550"/>
          </a:xfrm>
          <a:custGeom>
            <a:avLst/>
            <a:gdLst/>
            <a:ahLst/>
            <a:cxnLst/>
            <a:rect l="l" t="t" r="r" b="b"/>
            <a:pathLst>
              <a:path w="885825" h="209550">
                <a:moveTo>
                  <a:pt x="0" y="0"/>
                </a:moveTo>
                <a:lnTo>
                  <a:pt x="885824" y="20916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15361" y="3798570"/>
            <a:ext cx="878840" cy="435609"/>
          </a:xfrm>
          <a:custGeom>
            <a:avLst/>
            <a:gdLst/>
            <a:ahLst/>
            <a:cxnLst/>
            <a:rect l="l" t="t" r="r" b="b"/>
            <a:pathLst>
              <a:path w="878839" h="435610">
                <a:moveTo>
                  <a:pt x="0" y="435355"/>
                </a:moveTo>
                <a:lnTo>
                  <a:pt x="878839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72689" y="4508753"/>
            <a:ext cx="1173480" cy="326390"/>
          </a:xfrm>
          <a:custGeom>
            <a:avLst/>
            <a:gdLst/>
            <a:ahLst/>
            <a:cxnLst/>
            <a:rect l="l" t="t" r="r" b="b"/>
            <a:pathLst>
              <a:path w="1173479" h="326389">
                <a:moveTo>
                  <a:pt x="0" y="0"/>
                </a:moveTo>
                <a:lnTo>
                  <a:pt x="1173099" y="32588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20717" y="3798570"/>
            <a:ext cx="783590" cy="1035685"/>
          </a:xfrm>
          <a:custGeom>
            <a:avLst/>
            <a:gdLst/>
            <a:ahLst/>
            <a:cxnLst/>
            <a:rect l="l" t="t" r="r" b="b"/>
            <a:pathLst>
              <a:path w="783589" h="1035685">
                <a:moveTo>
                  <a:pt x="0" y="1035684"/>
                </a:moveTo>
                <a:lnTo>
                  <a:pt x="78346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89988" y="5675376"/>
            <a:ext cx="477012" cy="5135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74370" y="5724855"/>
            <a:ext cx="2122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tantia"/>
                <a:cs typeface="Constantia"/>
              </a:rPr>
              <a:t>NODE_LIST={D,E,</a:t>
            </a:r>
            <a:r>
              <a:rPr sz="1800" b="1" spc="-10" dirty="0">
                <a:solidFill>
                  <a:srgbClr val="6F2F9F"/>
                </a:solidFill>
                <a:latin typeface="Constantia"/>
                <a:cs typeface="Constantia"/>
              </a:rPr>
              <a:t>G</a:t>
            </a:r>
            <a:r>
              <a:rPr sz="1800" spc="-10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60" y="4062"/>
                </a:lnTo>
                <a:lnTo>
                  <a:pt x="187529" y="15777"/>
                </a:lnTo>
                <a:lnTo>
                  <a:pt x="142657" y="34431"/>
                </a:lnTo>
                <a:lnTo>
                  <a:pt x="102457" y="59312"/>
                </a:lnTo>
                <a:lnTo>
                  <a:pt x="67741" y="89710"/>
                </a:lnTo>
                <a:lnTo>
                  <a:pt x="39324" y="124911"/>
                </a:lnTo>
                <a:lnTo>
                  <a:pt x="18019" y="164205"/>
                </a:lnTo>
                <a:lnTo>
                  <a:pt x="4640" y="206879"/>
                </a:lnTo>
                <a:lnTo>
                  <a:pt x="0" y="252222"/>
                </a:lnTo>
                <a:lnTo>
                  <a:pt x="4640" y="297564"/>
                </a:lnTo>
                <a:lnTo>
                  <a:pt x="18019" y="340238"/>
                </a:lnTo>
                <a:lnTo>
                  <a:pt x="39324" y="379532"/>
                </a:lnTo>
                <a:lnTo>
                  <a:pt x="67741" y="414733"/>
                </a:lnTo>
                <a:lnTo>
                  <a:pt x="102457" y="445131"/>
                </a:lnTo>
                <a:lnTo>
                  <a:pt x="142657" y="470012"/>
                </a:lnTo>
                <a:lnTo>
                  <a:pt x="187529" y="488666"/>
                </a:lnTo>
                <a:lnTo>
                  <a:pt x="236260" y="500381"/>
                </a:lnTo>
                <a:lnTo>
                  <a:pt x="288036" y="504444"/>
                </a:lnTo>
                <a:lnTo>
                  <a:pt x="339811" y="500381"/>
                </a:lnTo>
                <a:lnTo>
                  <a:pt x="388542" y="488666"/>
                </a:lnTo>
                <a:lnTo>
                  <a:pt x="433414" y="470012"/>
                </a:lnTo>
                <a:lnTo>
                  <a:pt x="473614" y="445131"/>
                </a:lnTo>
                <a:lnTo>
                  <a:pt x="508330" y="414733"/>
                </a:lnTo>
                <a:lnTo>
                  <a:pt x="536747" y="379532"/>
                </a:lnTo>
                <a:lnTo>
                  <a:pt x="558052" y="340238"/>
                </a:lnTo>
                <a:lnTo>
                  <a:pt x="571431" y="297564"/>
                </a:lnTo>
                <a:lnTo>
                  <a:pt x="576072" y="252222"/>
                </a:lnTo>
                <a:lnTo>
                  <a:pt x="571431" y="206879"/>
                </a:lnTo>
                <a:lnTo>
                  <a:pt x="558052" y="164205"/>
                </a:lnTo>
                <a:lnTo>
                  <a:pt x="536747" y="124911"/>
                </a:lnTo>
                <a:lnTo>
                  <a:pt x="508330" y="89710"/>
                </a:lnTo>
                <a:lnTo>
                  <a:pt x="473614" y="59312"/>
                </a:lnTo>
                <a:lnTo>
                  <a:pt x="433414" y="34431"/>
                </a:lnTo>
                <a:lnTo>
                  <a:pt x="388542" y="15777"/>
                </a:lnTo>
                <a:lnTo>
                  <a:pt x="339811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40" y="206879"/>
                </a:lnTo>
                <a:lnTo>
                  <a:pt x="18019" y="164205"/>
                </a:lnTo>
                <a:lnTo>
                  <a:pt x="39324" y="124911"/>
                </a:lnTo>
                <a:lnTo>
                  <a:pt x="67741" y="89710"/>
                </a:lnTo>
                <a:lnTo>
                  <a:pt x="102457" y="59312"/>
                </a:lnTo>
                <a:lnTo>
                  <a:pt x="142657" y="34431"/>
                </a:lnTo>
                <a:lnTo>
                  <a:pt x="187529" y="15777"/>
                </a:lnTo>
                <a:lnTo>
                  <a:pt x="236260" y="4062"/>
                </a:lnTo>
                <a:lnTo>
                  <a:pt x="288036" y="0"/>
                </a:lnTo>
                <a:lnTo>
                  <a:pt x="339811" y="4062"/>
                </a:lnTo>
                <a:lnTo>
                  <a:pt x="388542" y="15777"/>
                </a:lnTo>
                <a:lnTo>
                  <a:pt x="433414" y="34431"/>
                </a:lnTo>
                <a:lnTo>
                  <a:pt x="473614" y="59312"/>
                </a:lnTo>
                <a:lnTo>
                  <a:pt x="508330" y="89710"/>
                </a:lnTo>
                <a:lnTo>
                  <a:pt x="536747" y="124911"/>
                </a:lnTo>
                <a:lnTo>
                  <a:pt x="558052" y="164205"/>
                </a:lnTo>
                <a:lnTo>
                  <a:pt x="571431" y="206879"/>
                </a:lnTo>
                <a:lnTo>
                  <a:pt x="576072" y="252222"/>
                </a:lnTo>
                <a:lnTo>
                  <a:pt x="571431" y="297564"/>
                </a:lnTo>
                <a:lnTo>
                  <a:pt x="558052" y="340238"/>
                </a:lnTo>
                <a:lnTo>
                  <a:pt x="536747" y="379532"/>
                </a:lnTo>
                <a:lnTo>
                  <a:pt x="508330" y="414733"/>
                </a:lnTo>
                <a:lnTo>
                  <a:pt x="473614" y="445131"/>
                </a:lnTo>
                <a:lnTo>
                  <a:pt x="433414" y="470012"/>
                </a:lnTo>
                <a:lnTo>
                  <a:pt x="388542" y="488666"/>
                </a:lnTo>
                <a:lnTo>
                  <a:pt x="339811" y="500381"/>
                </a:lnTo>
                <a:lnTo>
                  <a:pt x="288036" y="504444"/>
                </a:lnTo>
                <a:lnTo>
                  <a:pt x="236260" y="500381"/>
                </a:lnTo>
                <a:lnTo>
                  <a:pt x="187529" y="488666"/>
                </a:lnTo>
                <a:lnTo>
                  <a:pt x="142657" y="470012"/>
                </a:lnTo>
                <a:lnTo>
                  <a:pt x="102457" y="445131"/>
                </a:lnTo>
                <a:lnTo>
                  <a:pt x="67741" y="414733"/>
                </a:lnTo>
                <a:lnTo>
                  <a:pt x="39324" y="379532"/>
                </a:lnTo>
                <a:lnTo>
                  <a:pt x="18019" y="340238"/>
                </a:lnTo>
                <a:lnTo>
                  <a:pt x="4640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47394" y="2932938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47394" y="3723894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4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47394" y="2932938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548889" y="2679954"/>
            <a:ext cx="1384300" cy="217804"/>
          </a:xfrm>
          <a:custGeom>
            <a:avLst/>
            <a:gdLst/>
            <a:ahLst/>
            <a:cxnLst/>
            <a:rect l="l" t="t" r="r" b="b"/>
            <a:pathLst>
              <a:path w="1384300" h="217805">
                <a:moveTo>
                  <a:pt x="0" y="217678"/>
                </a:moveTo>
                <a:lnTo>
                  <a:pt x="1384173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509266" y="3085338"/>
            <a:ext cx="885825" cy="209550"/>
          </a:xfrm>
          <a:custGeom>
            <a:avLst/>
            <a:gdLst/>
            <a:ahLst/>
            <a:cxnLst/>
            <a:rect l="l" t="t" r="r" b="b"/>
            <a:pathLst>
              <a:path w="885825" h="209550">
                <a:moveTo>
                  <a:pt x="0" y="0"/>
                </a:moveTo>
                <a:lnTo>
                  <a:pt x="885824" y="209169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6666" y="3306317"/>
            <a:ext cx="576580" cy="502920"/>
          </a:xfrm>
          <a:custGeom>
            <a:avLst/>
            <a:gdLst/>
            <a:ahLst/>
            <a:cxnLst/>
            <a:rect l="l" t="t" r="r" b="b"/>
            <a:pathLst>
              <a:path w="576580" h="502920">
                <a:moveTo>
                  <a:pt x="288036" y="0"/>
                </a:moveTo>
                <a:lnTo>
                  <a:pt x="236260" y="4049"/>
                </a:lnTo>
                <a:lnTo>
                  <a:pt x="187529" y="15725"/>
                </a:lnTo>
                <a:lnTo>
                  <a:pt x="142657" y="34318"/>
                </a:lnTo>
                <a:lnTo>
                  <a:pt x="102457" y="59120"/>
                </a:lnTo>
                <a:lnTo>
                  <a:pt x="67741" y="89422"/>
                </a:lnTo>
                <a:lnTo>
                  <a:pt x="39324" y="124516"/>
                </a:lnTo>
                <a:lnTo>
                  <a:pt x="18019" y="163693"/>
                </a:lnTo>
                <a:lnTo>
                  <a:pt x="4640" y="206243"/>
                </a:lnTo>
                <a:lnTo>
                  <a:pt x="0" y="251460"/>
                </a:lnTo>
                <a:lnTo>
                  <a:pt x="4640" y="296676"/>
                </a:lnTo>
                <a:lnTo>
                  <a:pt x="18019" y="339226"/>
                </a:lnTo>
                <a:lnTo>
                  <a:pt x="39324" y="378403"/>
                </a:lnTo>
                <a:lnTo>
                  <a:pt x="67741" y="413497"/>
                </a:lnTo>
                <a:lnTo>
                  <a:pt x="102457" y="443799"/>
                </a:lnTo>
                <a:lnTo>
                  <a:pt x="142657" y="468601"/>
                </a:lnTo>
                <a:lnTo>
                  <a:pt x="187529" y="487194"/>
                </a:lnTo>
                <a:lnTo>
                  <a:pt x="236260" y="498870"/>
                </a:lnTo>
                <a:lnTo>
                  <a:pt x="288036" y="502920"/>
                </a:lnTo>
                <a:lnTo>
                  <a:pt x="339811" y="498870"/>
                </a:lnTo>
                <a:lnTo>
                  <a:pt x="388542" y="487194"/>
                </a:lnTo>
                <a:lnTo>
                  <a:pt x="433414" y="468601"/>
                </a:lnTo>
                <a:lnTo>
                  <a:pt x="473614" y="443799"/>
                </a:lnTo>
                <a:lnTo>
                  <a:pt x="508330" y="413497"/>
                </a:lnTo>
                <a:lnTo>
                  <a:pt x="536747" y="378403"/>
                </a:lnTo>
                <a:lnTo>
                  <a:pt x="558052" y="339226"/>
                </a:lnTo>
                <a:lnTo>
                  <a:pt x="571431" y="296676"/>
                </a:lnTo>
                <a:lnTo>
                  <a:pt x="576072" y="251460"/>
                </a:lnTo>
                <a:lnTo>
                  <a:pt x="571431" y="206243"/>
                </a:lnTo>
                <a:lnTo>
                  <a:pt x="558052" y="163693"/>
                </a:lnTo>
                <a:lnTo>
                  <a:pt x="536747" y="124516"/>
                </a:lnTo>
                <a:lnTo>
                  <a:pt x="508330" y="89422"/>
                </a:lnTo>
                <a:lnTo>
                  <a:pt x="473614" y="59120"/>
                </a:lnTo>
                <a:lnTo>
                  <a:pt x="433414" y="34318"/>
                </a:lnTo>
                <a:lnTo>
                  <a:pt x="388542" y="15725"/>
                </a:lnTo>
                <a:lnTo>
                  <a:pt x="339811" y="4049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6666" y="3306317"/>
            <a:ext cx="576580" cy="502920"/>
          </a:xfrm>
          <a:custGeom>
            <a:avLst/>
            <a:gdLst/>
            <a:ahLst/>
            <a:cxnLst/>
            <a:rect l="l" t="t" r="r" b="b"/>
            <a:pathLst>
              <a:path w="576580" h="502920">
                <a:moveTo>
                  <a:pt x="0" y="251460"/>
                </a:moveTo>
                <a:lnTo>
                  <a:pt x="4640" y="206243"/>
                </a:lnTo>
                <a:lnTo>
                  <a:pt x="18019" y="163693"/>
                </a:lnTo>
                <a:lnTo>
                  <a:pt x="39324" y="124516"/>
                </a:lnTo>
                <a:lnTo>
                  <a:pt x="67741" y="89422"/>
                </a:lnTo>
                <a:lnTo>
                  <a:pt x="102457" y="59120"/>
                </a:lnTo>
                <a:lnTo>
                  <a:pt x="142657" y="34318"/>
                </a:lnTo>
                <a:lnTo>
                  <a:pt x="187529" y="15725"/>
                </a:lnTo>
                <a:lnTo>
                  <a:pt x="236260" y="4049"/>
                </a:lnTo>
                <a:lnTo>
                  <a:pt x="288036" y="0"/>
                </a:lnTo>
                <a:lnTo>
                  <a:pt x="339811" y="4049"/>
                </a:lnTo>
                <a:lnTo>
                  <a:pt x="388542" y="15725"/>
                </a:lnTo>
                <a:lnTo>
                  <a:pt x="433414" y="34318"/>
                </a:lnTo>
                <a:lnTo>
                  <a:pt x="473614" y="59120"/>
                </a:lnTo>
                <a:lnTo>
                  <a:pt x="508330" y="89422"/>
                </a:lnTo>
                <a:lnTo>
                  <a:pt x="536747" y="124516"/>
                </a:lnTo>
                <a:lnTo>
                  <a:pt x="558052" y="163693"/>
                </a:lnTo>
                <a:lnTo>
                  <a:pt x="571431" y="206243"/>
                </a:lnTo>
                <a:lnTo>
                  <a:pt x="576072" y="251460"/>
                </a:lnTo>
                <a:lnTo>
                  <a:pt x="571431" y="296676"/>
                </a:lnTo>
                <a:lnTo>
                  <a:pt x="558052" y="339226"/>
                </a:lnTo>
                <a:lnTo>
                  <a:pt x="536747" y="378403"/>
                </a:lnTo>
                <a:lnTo>
                  <a:pt x="508330" y="413497"/>
                </a:lnTo>
                <a:lnTo>
                  <a:pt x="473614" y="443799"/>
                </a:lnTo>
                <a:lnTo>
                  <a:pt x="433414" y="468601"/>
                </a:lnTo>
                <a:lnTo>
                  <a:pt x="388542" y="487194"/>
                </a:lnTo>
                <a:lnTo>
                  <a:pt x="339811" y="498870"/>
                </a:lnTo>
                <a:lnTo>
                  <a:pt x="288036" y="502920"/>
                </a:lnTo>
                <a:lnTo>
                  <a:pt x="236260" y="498870"/>
                </a:lnTo>
                <a:lnTo>
                  <a:pt x="187529" y="487194"/>
                </a:lnTo>
                <a:lnTo>
                  <a:pt x="142657" y="468601"/>
                </a:lnTo>
                <a:lnTo>
                  <a:pt x="102457" y="443799"/>
                </a:lnTo>
                <a:lnTo>
                  <a:pt x="67741" y="413497"/>
                </a:lnTo>
                <a:lnTo>
                  <a:pt x="39324" y="378403"/>
                </a:lnTo>
                <a:lnTo>
                  <a:pt x="18019" y="339226"/>
                </a:lnTo>
                <a:lnTo>
                  <a:pt x="4640" y="296676"/>
                </a:lnTo>
                <a:lnTo>
                  <a:pt x="0" y="251460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954125" y="3392804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980438" y="269214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3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80438" y="269214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3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186177" y="2779014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2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980438" y="4089653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980438" y="4089653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180082" y="4176521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247394" y="2943605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47394" y="3736085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4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48889" y="2692145"/>
            <a:ext cx="1384300" cy="217804"/>
          </a:xfrm>
          <a:custGeom>
            <a:avLst/>
            <a:gdLst/>
            <a:ahLst/>
            <a:cxnLst/>
            <a:rect l="l" t="t" r="r" b="b"/>
            <a:pathLst>
              <a:path w="1384300" h="217805">
                <a:moveTo>
                  <a:pt x="0" y="217677"/>
                </a:moveTo>
                <a:lnTo>
                  <a:pt x="1384173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09266" y="3096005"/>
            <a:ext cx="885825" cy="209550"/>
          </a:xfrm>
          <a:custGeom>
            <a:avLst/>
            <a:gdLst/>
            <a:ahLst/>
            <a:cxnLst/>
            <a:rect l="l" t="t" r="r" b="b"/>
            <a:pathLst>
              <a:path w="885825" h="209550">
                <a:moveTo>
                  <a:pt x="0" y="0"/>
                </a:moveTo>
                <a:lnTo>
                  <a:pt x="885824" y="209169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15361" y="3809238"/>
            <a:ext cx="878840" cy="435609"/>
          </a:xfrm>
          <a:custGeom>
            <a:avLst/>
            <a:gdLst/>
            <a:ahLst/>
            <a:cxnLst/>
            <a:rect l="l" t="t" r="r" b="b"/>
            <a:pathLst>
              <a:path w="878839" h="435610">
                <a:moveTo>
                  <a:pt x="0" y="435356"/>
                </a:moveTo>
                <a:lnTo>
                  <a:pt x="878839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72689" y="4519421"/>
            <a:ext cx="1173480" cy="326390"/>
          </a:xfrm>
          <a:custGeom>
            <a:avLst/>
            <a:gdLst/>
            <a:ahLst/>
            <a:cxnLst/>
            <a:rect l="l" t="t" r="r" b="b"/>
            <a:pathLst>
              <a:path w="1173479" h="326389">
                <a:moveTo>
                  <a:pt x="0" y="0"/>
                </a:moveTo>
                <a:lnTo>
                  <a:pt x="1173099" y="325881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60" y="4062"/>
                </a:lnTo>
                <a:lnTo>
                  <a:pt x="187529" y="15777"/>
                </a:lnTo>
                <a:lnTo>
                  <a:pt x="142657" y="34431"/>
                </a:lnTo>
                <a:lnTo>
                  <a:pt x="102457" y="59312"/>
                </a:lnTo>
                <a:lnTo>
                  <a:pt x="67741" y="89710"/>
                </a:lnTo>
                <a:lnTo>
                  <a:pt x="39324" y="124911"/>
                </a:lnTo>
                <a:lnTo>
                  <a:pt x="18019" y="164205"/>
                </a:lnTo>
                <a:lnTo>
                  <a:pt x="4640" y="206879"/>
                </a:lnTo>
                <a:lnTo>
                  <a:pt x="0" y="252222"/>
                </a:lnTo>
                <a:lnTo>
                  <a:pt x="4640" y="297564"/>
                </a:lnTo>
                <a:lnTo>
                  <a:pt x="18019" y="340238"/>
                </a:lnTo>
                <a:lnTo>
                  <a:pt x="39324" y="379532"/>
                </a:lnTo>
                <a:lnTo>
                  <a:pt x="67741" y="414733"/>
                </a:lnTo>
                <a:lnTo>
                  <a:pt x="102457" y="445131"/>
                </a:lnTo>
                <a:lnTo>
                  <a:pt x="142657" y="470012"/>
                </a:lnTo>
                <a:lnTo>
                  <a:pt x="187529" y="488666"/>
                </a:lnTo>
                <a:lnTo>
                  <a:pt x="236260" y="500381"/>
                </a:lnTo>
                <a:lnTo>
                  <a:pt x="288036" y="504444"/>
                </a:lnTo>
                <a:lnTo>
                  <a:pt x="339811" y="500381"/>
                </a:lnTo>
                <a:lnTo>
                  <a:pt x="388542" y="488666"/>
                </a:lnTo>
                <a:lnTo>
                  <a:pt x="433414" y="470012"/>
                </a:lnTo>
                <a:lnTo>
                  <a:pt x="473614" y="445131"/>
                </a:lnTo>
                <a:lnTo>
                  <a:pt x="508330" y="414733"/>
                </a:lnTo>
                <a:lnTo>
                  <a:pt x="536747" y="379532"/>
                </a:lnTo>
                <a:lnTo>
                  <a:pt x="558052" y="340238"/>
                </a:lnTo>
                <a:lnTo>
                  <a:pt x="571431" y="297564"/>
                </a:lnTo>
                <a:lnTo>
                  <a:pt x="576072" y="252222"/>
                </a:lnTo>
                <a:lnTo>
                  <a:pt x="571431" y="206879"/>
                </a:lnTo>
                <a:lnTo>
                  <a:pt x="558052" y="164205"/>
                </a:lnTo>
                <a:lnTo>
                  <a:pt x="536747" y="124911"/>
                </a:lnTo>
                <a:lnTo>
                  <a:pt x="508330" y="89710"/>
                </a:lnTo>
                <a:lnTo>
                  <a:pt x="473614" y="59312"/>
                </a:lnTo>
                <a:lnTo>
                  <a:pt x="433414" y="34431"/>
                </a:lnTo>
                <a:lnTo>
                  <a:pt x="388542" y="15777"/>
                </a:lnTo>
                <a:lnTo>
                  <a:pt x="339811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40" y="206879"/>
                </a:lnTo>
                <a:lnTo>
                  <a:pt x="18019" y="164205"/>
                </a:lnTo>
                <a:lnTo>
                  <a:pt x="39324" y="124911"/>
                </a:lnTo>
                <a:lnTo>
                  <a:pt x="67741" y="89710"/>
                </a:lnTo>
                <a:lnTo>
                  <a:pt x="102457" y="59312"/>
                </a:lnTo>
                <a:lnTo>
                  <a:pt x="142657" y="34431"/>
                </a:lnTo>
                <a:lnTo>
                  <a:pt x="187529" y="15777"/>
                </a:lnTo>
                <a:lnTo>
                  <a:pt x="236260" y="4062"/>
                </a:lnTo>
                <a:lnTo>
                  <a:pt x="288036" y="0"/>
                </a:lnTo>
                <a:lnTo>
                  <a:pt x="339811" y="4062"/>
                </a:lnTo>
                <a:lnTo>
                  <a:pt x="388542" y="15777"/>
                </a:lnTo>
                <a:lnTo>
                  <a:pt x="433414" y="34431"/>
                </a:lnTo>
                <a:lnTo>
                  <a:pt x="473614" y="59312"/>
                </a:lnTo>
                <a:lnTo>
                  <a:pt x="508330" y="89710"/>
                </a:lnTo>
                <a:lnTo>
                  <a:pt x="536747" y="124911"/>
                </a:lnTo>
                <a:lnTo>
                  <a:pt x="558052" y="164205"/>
                </a:lnTo>
                <a:lnTo>
                  <a:pt x="571431" y="206879"/>
                </a:lnTo>
                <a:lnTo>
                  <a:pt x="576072" y="252222"/>
                </a:lnTo>
                <a:lnTo>
                  <a:pt x="571431" y="297564"/>
                </a:lnTo>
                <a:lnTo>
                  <a:pt x="558052" y="340238"/>
                </a:lnTo>
                <a:lnTo>
                  <a:pt x="536747" y="379532"/>
                </a:lnTo>
                <a:lnTo>
                  <a:pt x="508330" y="414733"/>
                </a:lnTo>
                <a:lnTo>
                  <a:pt x="473614" y="445131"/>
                </a:lnTo>
                <a:lnTo>
                  <a:pt x="433414" y="470012"/>
                </a:lnTo>
                <a:lnTo>
                  <a:pt x="388542" y="488666"/>
                </a:lnTo>
                <a:lnTo>
                  <a:pt x="339811" y="500381"/>
                </a:lnTo>
                <a:lnTo>
                  <a:pt x="288036" y="504444"/>
                </a:lnTo>
                <a:lnTo>
                  <a:pt x="236260" y="500381"/>
                </a:lnTo>
                <a:lnTo>
                  <a:pt x="187529" y="488666"/>
                </a:lnTo>
                <a:lnTo>
                  <a:pt x="142657" y="470012"/>
                </a:lnTo>
                <a:lnTo>
                  <a:pt x="102457" y="445131"/>
                </a:lnTo>
                <a:lnTo>
                  <a:pt x="67741" y="414733"/>
                </a:lnTo>
                <a:lnTo>
                  <a:pt x="39324" y="379532"/>
                </a:lnTo>
                <a:lnTo>
                  <a:pt x="18019" y="340238"/>
                </a:lnTo>
                <a:lnTo>
                  <a:pt x="4640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80438" y="40774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80438" y="40774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32682" y="242849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5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5" y="504443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32682" y="242849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5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5" y="504443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142359" y="2515361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06673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06673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5619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5619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41745" y="3380994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1601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1601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930521" y="3380994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6379" y="3473703"/>
            <a:ext cx="361315" cy="120650"/>
          </a:xfrm>
          <a:custGeom>
            <a:avLst/>
            <a:gdLst/>
            <a:ahLst/>
            <a:cxnLst/>
            <a:rect l="l" t="t" r="r" b="b"/>
            <a:pathLst>
              <a:path w="361315" h="120650">
                <a:moveTo>
                  <a:pt x="338278" y="43434"/>
                </a:moveTo>
                <a:lnTo>
                  <a:pt x="334416" y="43434"/>
                </a:lnTo>
                <a:lnTo>
                  <a:pt x="335661" y="69342"/>
                </a:lnTo>
                <a:lnTo>
                  <a:pt x="287703" y="71636"/>
                </a:lnTo>
                <a:lnTo>
                  <a:pt x="246532" y="98425"/>
                </a:lnTo>
                <a:lnTo>
                  <a:pt x="244830" y="106425"/>
                </a:lnTo>
                <a:lnTo>
                  <a:pt x="252615" y="118363"/>
                </a:lnTo>
                <a:lnTo>
                  <a:pt x="260642" y="120142"/>
                </a:lnTo>
                <a:lnTo>
                  <a:pt x="360718" y="55118"/>
                </a:lnTo>
                <a:lnTo>
                  <a:pt x="338278" y="43434"/>
                </a:lnTo>
                <a:close/>
              </a:path>
              <a:path w="361315" h="120650">
                <a:moveTo>
                  <a:pt x="286593" y="45722"/>
                </a:moveTo>
                <a:lnTo>
                  <a:pt x="0" y="59436"/>
                </a:lnTo>
                <a:lnTo>
                  <a:pt x="1244" y="85344"/>
                </a:lnTo>
                <a:lnTo>
                  <a:pt x="287703" y="71636"/>
                </a:lnTo>
                <a:lnTo>
                  <a:pt x="309359" y="57568"/>
                </a:lnTo>
                <a:lnTo>
                  <a:pt x="286593" y="45722"/>
                </a:lnTo>
                <a:close/>
              </a:path>
              <a:path w="361315" h="120650">
                <a:moveTo>
                  <a:pt x="309359" y="57568"/>
                </a:moveTo>
                <a:lnTo>
                  <a:pt x="287703" y="71636"/>
                </a:lnTo>
                <a:lnTo>
                  <a:pt x="335661" y="69342"/>
                </a:lnTo>
                <a:lnTo>
                  <a:pt x="335587" y="67818"/>
                </a:lnTo>
                <a:lnTo>
                  <a:pt x="329057" y="67818"/>
                </a:lnTo>
                <a:lnTo>
                  <a:pt x="309359" y="57568"/>
                </a:lnTo>
                <a:close/>
              </a:path>
              <a:path w="361315" h="120650">
                <a:moveTo>
                  <a:pt x="327990" y="45466"/>
                </a:moveTo>
                <a:lnTo>
                  <a:pt x="309359" y="57568"/>
                </a:lnTo>
                <a:lnTo>
                  <a:pt x="329057" y="67818"/>
                </a:lnTo>
                <a:lnTo>
                  <a:pt x="327990" y="45466"/>
                </a:lnTo>
                <a:close/>
              </a:path>
              <a:path w="361315" h="120650">
                <a:moveTo>
                  <a:pt x="334514" y="45466"/>
                </a:moveTo>
                <a:lnTo>
                  <a:pt x="327990" y="45466"/>
                </a:lnTo>
                <a:lnTo>
                  <a:pt x="329057" y="67818"/>
                </a:lnTo>
                <a:lnTo>
                  <a:pt x="335587" y="67818"/>
                </a:lnTo>
                <a:lnTo>
                  <a:pt x="334514" y="45466"/>
                </a:lnTo>
                <a:close/>
              </a:path>
              <a:path w="361315" h="120650">
                <a:moveTo>
                  <a:pt x="334416" y="43434"/>
                </a:moveTo>
                <a:lnTo>
                  <a:pt x="286593" y="45722"/>
                </a:lnTo>
                <a:lnTo>
                  <a:pt x="309359" y="57568"/>
                </a:lnTo>
                <a:lnTo>
                  <a:pt x="327990" y="45466"/>
                </a:lnTo>
                <a:lnTo>
                  <a:pt x="334514" y="45466"/>
                </a:lnTo>
                <a:lnTo>
                  <a:pt x="334416" y="43434"/>
                </a:lnTo>
                <a:close/>
              </a:path>
              <a:path w="361315" h="120650">
                <a:moveTo>
                  <a:pt x="254863" y="0"/>
                </a:moveTo>
                <a:lnTo>
                  <a:pt x="247040" y="2412"/>
                </a:lnTo>
                <a:lnTo>
                  <a:pt x="240436" y="15112"/>
                </a:lnTo>
                <a:lnTo>
                  <a:pt x="242900" y="22987"/>
                </a:lnTo>
                <a:lnTo>
                  <a:pt x="286593" y="45722"/>
                </a:lnTo>
                <a:lnTo>
                  <a:pt x="334416" y="43434"/>
                </a:lnTo>
                <a:lnTo>
                  <a:pt x="338278" y="43434"/>
                </a:lnTo>
                <a:lnTo>
                  <a:pt x="254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44646" y="458190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44646" y="458190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26941" y="4674870"/>
            <a:ext cx="413384" cy="318770"/>
          </a:xfrm>
          <a:custGeom>
            <a:avLst/>
            <a:gdLst/>
            <a:ahLst/>
            <a:cxnLst/>
            <a:rect l="l" t="t" r="r" b="b"/>
            <a:pathLst>
              <a:path w="413385" h="318770">
                <a:moveTo>
                  <a:pt x="206502" y="0"/>
                </a:moveTo>
                <a:lnTo>
                  <a:pt x="151606" y="5685"/>
                </a:lnTo>
                <a:lnTo>
                  <a:pt x="102277" y="21731"/>
                </a:lnTo>
                <a:lnTo>
                  <a:pt x="60483" y="46624"/>
                </a:lnTo>
                <a:lnTo>
                  <a:pt x="28193" y="78852"/>
                </a:lnTo>
                <a:lnTo>
                  <a:pt x="7376" y="116901"/>
                </a:lnTo>
                <a:lnTo>
                  <a:pt x="0" y="159257"/>
                </a:lnTo>
                <a:lnTo>
                  <a:pt x="7376" y="201614"/>
                </a:lnTo>
                <a:lnTo>
                  <a:pt x="28194" y="239663"/>
                </a:lnTo>
                <a:lnTo>
                  <a:pt x="60483" y="271891"/>
                </a:lnTo>
                <a:lnTo>
                  <a:pt x="102277" y="296784"/>
                </a:lnTo>
                <a:lnTo>
                  <a:pt x="151606" y="312830"/>
                </a:lnTo>
                <a:lnTo>
                  <a:pt x="206502" y="318515"/>
                </a:lnTo>
                <a:lnTo>
                  <a:pt x="261397" y="312830"/>
                </a:lnTo>
                <a:lnTo>
                  <a:pt x="310726" y="296784"/>
                </a:lnTo>
                <a:lnTo>
                  <a:pt x="352520" y="271891"/>
                </a:lnTo>
                <a:lnTo>
                  <a:pt x="384810" y="239663"/>
                </a:lnTo>
                <a:lnTo>
                  <a:pt x="405627" y="201614"/>
                </a:lnTo>
                <a:lnTo>
                  <a:pt x="413004" y="159257"/>
                </a:lnTo>
                <a:lnTo>
                  <a:pt x="405627" y="116901"/>
                </a:lnTo>
                <a:lnTo>
                  <a:pt x="384810" y="78852"/>
                </a:lnTo>
                <a:lnTo>
                  <a:pt x="352520" y="46624"/>
                </a:lnTo>
                <a:lnTo>
                  <a:pt x="310726" y="21731"/>
                </a:lnTo>
                <a:lnTo>
                  <a:pt x="261397" y="5685"/>
                </a:lnTo>
                <a:lnTo>
                  <a:pt x="2065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26941" y="4674870"/>
            <a:ext cx="413384" cy="318770"/>
          </a:xfrm>
          <a:custGeom>
            <a:avLst/>
            <a:gdLst/>
            <a:ahLst/>
            <a:cxnLst/>
            <a:rect l="l" t="t" r="r" b="b"/>
            <a:pathLst>
              <a:path w="413385" h="318770">
                <a:moveTo>
                  <a:pt x="0" y="159257"/>
                </a:moveTo>
                <a:lnTo>
                  <a:pt x="7376" y="116901"/>
                </a:lnTo>
                <a:lnTo>
                  <a:pt x="28193" y="78852"/>
                </a:lnTo>
                <a:lnTo>
                  <a:pt x="60483" y="46624"/>
                </a:lnTo>
                <a:lnTo>
                  <a:pt x="102277" y="21731"/>
                </a:lnTo>
                <a:lnTo>
                  <a:pt x="151606" y="5685"/>
                </a:lnTo>
                <a:lnTo>
                  <a:pt x="206502" y="0"/>
                </a:lnTo>
                <a:lnTo>
                  <a:pt x="261397" y="5685"/>
                </a:lnTo>
                <a:lnTo>
                  <a:pt x="310726" y="21731"/>
                </a:lnTo>
                <a:lnTo>
                  <a:pt x="352520" y="46624"/>
                </a:lnTo>
                <a:lnTo>
                  <a:pt x="384810" y="78852"/>
                </a:lnTo>
                <a:lnTo>
                  <a:pt x="405627" y="116901"/>
                </a:lnTo>
                <a:lnTo>
                  <a:pt x="413004" y="159257"/>
                </a:lnTo>
                <a:lnTo>
                  <a:pt x="405627" y="201614"/>
                </a:lnTo>
                <a:lnTo>
                  <a:pt x="384810" y="239663"/>
                </a:lnTo>
                <a:lnTo>
                  <a:pt x="352520" y="271891"/>
                </a:lnTo>
                <a:lnTo>
                  <a:pt x="310726" y="296784"/>
                </a:lnTo>
                <a:lnTo>
                  <a:pt x="261397" y="312830"/>
                </a:lnTo>
                <a:lnTo>
                  <a:pt x="206502" y="318515"/>
                </a:lnTo>
                <a:lnTo>
                  <a:pt x="151606" y="312830"/>
                </a:lnTo>
                <a:lnTo>
                  <a:pt x="102277" y="296784"/>
                </a:lnTo>
                <a:lnTo>
                  <a:pt x="60483" y="271891"/>
                </a:lnTo>
                <a:lnTo>
                  <a:pt x="28194" y="239663"/>
                </a:lnTo>
                <a:lnTo>
                  <a:pt x="7376" y="201614"/>
                </a:lnTo>
                <a:lnTo>
                  <a:pt x="0" y="15925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840226" y="4669028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247394" y="2932938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47394" y="3723894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4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48889" y="2679954"/>
            <a:ext cx="1384300" cy="217804"/>
          </a:xfrm>
          <a:custGeom>
            <a:avLst/>
            <a:gdLst/>
            <a:ahLst/>
            <a:cxnLst/>
            <a:rect l="l" t="t" r="r" b="b"/>
            <a:pathLst>
              <a:path w="1384300" h="217805">
                <a:moveTo>
                  <a:pt x="0" y="217678"/>
                </a:moveTo>
                <a:lnTo>
                  <a:pt x="138417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82746" y="3532632"/>
            <a:ext cx="1034415" cy="26034"/>
          </a:xfrm>
          <a:custGeom>
            <a:avLst/>
            <a:gdLst/>
            <a:ahLst/>
            <a:cxnLst/>
            <a:rect l="l" t="t" r="r" b="b"/>
            <a:pathLst>
              <a:path w="1034414" h="26035">
                <a:moveTo>
                  <a:pt x="0" y="25907"/>
                </a:moveTo>
                <a:lnTo>
                  <a:pt x="1034161" y="25907"/>
                </a:lnTo>
                <a:lnTo>
                  <a:pt x="1034161" y="0"/>
                </a:lnTo>
                <a:lnTo>
                  <a:pt x="0" y="0"/>
                </a:lnTo>
                <a:lnTo>
                  <a:pt x="0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92090" y="3545585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>
                <a:moveTo>
                  <a:pt x="0" y="0"/>
                </a:moveTo>
                <a:lnTo>
                  <a:pt x="8641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09266" y="3085338"/>
            <a:ext cx="885825" cy="209550"/>
          </a:xfrm>
          <a:custGeom>
            <a:avLst/>
            <a:gdLst/>
            <a:ahLst/>
            <a:cxnLst/>
            <a:rect l="l" t="t" r="r" b="b"/>
            <a:pathLst>
              <a:path w="885825" h="209550">
                <a:moveTo>
                  <a:pt x="0" y="0"/>
                </a:moveTo>
                <a:lnTo>
                  <a:pt x="885824" y="20916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15361" y="3798570"/>
            <a:ext cx="878840" cy="435609"/>
          </a:xfrm>
          <a:custGeom>
            <a:avLst/>
            <a:gdLst/>
            <a:ahLst/>
            <a:cxnLst/>
            <a:rect l="l" t="t" r="r" b="b"/>
            <a:pathLst>
              <a:path w="878839" h="435610">
                <a:moveTo>
                  <a:pt x="0" y="435355"/>
                </a:moveTo>
                <a:lnTo>
                  <a:pt x="878839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72689" y="4508753"/>
            <a:ext cx="1173480" cy="326390"/>
          </a:xfrm>
          <a:custGeom>
            <a:avLst/>
            <a:gdLst/>
            <a:ahLst/>
            <a:cxnLst/>
            <a:rect l="l" t="t" r="r" b="b"/>
            <a:pathLst>
              <a:path w="1173479" h="326389">
                <a:moveTo>
                  <a:pt x="0" y="0"/>
                </a:moveTo>
                <a:lnTo>
                  <a:pt x="1173099" y="32588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20717" y="3798570"/>
            <a:ext cx="783590" cy="1035685"/>
          </a:xfrm>
          <a:custGeom>
            <a:avLst/>
            <a:gdLst/>
            <a:ahLst/>
            <a:cxnLst/>
            <a:rect l="l" t="t" r="r" b="b"/>
            <a:pathLst>
              <a:path w="783589" h="1035685">
                <a:moveTo>
                  <a:pt x="0" y="1035684"/>
                </a:moveTo>
                <a:lnTo>
                  <a:pt x="78346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86939" y="5675376"/>
            <a:ext cx="435863" cy="5135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74370" y="5724855"/>
            <a:ext cx="2078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NODE_LI</a:t>
            </a:r>
            <a:r>
              <a:rPr sz="1800" spc="-20" dirty="0">
                <a:latin typeface="Constantia"/>
                <a:cs typeface="Constantia"/>
              </a:rPr>
              <a:t>S</a:t>
            </a:r>
            <a:r>
              <a:rPr sz="1800" spc="-5" dirty="0">
                <a:latin typeface="Constantia"/>
                <a:cs typeface="Constantia"/>
              </a:rPr>
              <a:t>T=</a:t>
            </a:r>
            <a:r>
              <a:rPr sz="1800" spc="10" dirty="0">
                <a:latin typeface="Constantia"/>
                <a:cs typeface="Constantia"/>
              </a:rPr>
              <a:t>{</a:t>
            </a:r>
            <a:r>
              <a:rPr sz="1800" dirty="0">
                <a:latin typeface="Constantia"/>
                <a:cs typeface="Constantia"/>
              </a:rPr>
              <a:t>E</a:t>
            </a:r>
            <a:r>
              <a:rPr sz="1800" spc="-10" dirty="0">
                <a:latin typeface="Constantia"/>
                <a:cs typeface="Constantia"/>
              </a:rPr>
              <a:t>,</a:t>
            </a:r>
            <a:r>
              <a:rPr sz="1800" spc="-40" dirty="0">
                <a:latin typeface="Constantia"/>
                <a:cs typeface="Constantia"/>
              </a:rPr>
              <a:t>G</a:t>
            </a:r>
            <a:r>
              <a:rPr sz="1800" spc="-5" dirty="0">
                <a:latin typeface="Constantia"/>
                <a:cs typeface="Constantia"/>
              </a:rPr>
              <a:t>,</a:t>
            </a:r>
            <a:r>
              <a:rPr sz="1800" b="1" spc="-10" dirty="0">
                <a:solidFill>
                  <a:srgbClr val="6F2F9F"/>
                </a:solidFill>
                <a:latin typeface="Constantia"/>
                <a:cs typeface="Constantia"/>
              </a:rPr>
              <a:t>F</a:t>
            </a:r>
            <a:r>
              <a:rPr sz="1800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60" y="4062"/>
                </a:lnTo>
                <a:lnTo>
                  <a:pt x="187529" y="15777"/>
                </a:lnTo>
                <a:lnTo>
                  <a:pt x="142657" y="34431"/>
                </a:lnTo>
                <a:lnTo>
                  <a:pt x="102457" y="59312"/>
                </a:lnTo>
                <a:lnTo>
                  <a:pt x="67741" y="89710"/>
                </a:lnTo>
                <a:lnTo>
                  <a:pt x="39324" y="124911"/>
                </a:lnTo>
                <a:lnTo>
                  <a:pt x="18019" y="164205"/>
                </a:lnTo>
                <a:lnTo>
                  <a:pt x="4640" y="206879"/>
                </a:lnTo>
                <a:lnTo>
                  <a:pt x="0" y="252222"/>
                </a:lnTo>
                <a:lnTo>
                  <a:pt x="4640" y="297564"/>
                </a:lnTo>
                <a:lnTo>
                  <a:pt x="18019" y="340238"/>
                </a:lnTo>
                <a:lnTo>
                  <a:pt x="39324" y="379532"/>
                </a:lnTo>
                <a:lnTo>
                  <a:pt x="67741" y="414733"/>
                </a:lnTo>
                <a:lnTo>
                  <a:pt x="102457" y="445131"/>
                </a:lnTo>
                <a:lnTo>
                  <a:pt x="142657" y="470012"/>
                </a:lnTo>
                <a:lnTo>
                  <a:pt x="187529" y="488666"/>
                </a:lnTo>
                <a:lnTo>
                  <a:pt x="236260" y="500381"/>
                </a:lnTo>
                <a:lnTo>
                  <a:pt x="288036" y="504444"/>
                </a:lnTo>
                <a:lnTo>
                  <a:pt x="339811" y="500381"/>
                </a:lnTo>
                <a:lnTo>
                  <a:pt x="388542" y="488666"/>
                </a:lnTo>
                <a:lnTo>
                  <a:pt x="433414" y="470012"/>
                </a:lnTo>
                <a:lnTo>
                  <a:pt x="473614" y="445131"/>
                </a:lnTo>
                <a:lnTo>
                  <a:pt x="508330" y="414733"/>
                </a:lnTo>
                <a:lnTo>
                  <a:pt x="536747" y="379532"/>
                </a:lnTo>
                <a:lnTo>
                  <a:pt x="558052" y="340238"/>
                </a:lnTo>
                <a:lnTo>
                  <a:pt x="571431" y="297564"/>
                </a:lnTo>
                <a:lnTo>
                  <a:pt x="576072" y="252222"/>
                </a:lnTo>
                <a:lnTo>
                  <a:pt x="571431" y="206879"/>
                </a:lnTo>
                <a:lnTo>
                  <a:pt x="558052" y="164205"/>
                </a:lnTo>
                <a:lnTo>
                  <a:pt x="536747" y="124911"/>
                </a:lnTo>
                <a:lnTo>
                  <a:pt x="508330" y="89710"/>
                </a:lnTo>
                <a:lnTo>
                  <a:pt x="473614" y="59312"/>
                </a:lnTo>
                <a:lnTo>
                  <a:pt x="433414" y="34431"/>
                </a:lnTo>
                <a:lnTo>
                  <a:pt x="388542" y="15777"/>
                </a:lnTo>
                <a:lnTo>
                  <a:pt x="339811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40" y="206879"/>
                </a:lnTo>
                <a:lnTo>
                  <a:pt x="18019" y="164205"/>
                </a:lnTo>
                <a:lnTo>
                  <a:pt x="39324" y="124911"/>
                </a:lnTo>
                <a:lnTo>
                  <a:pt x="67741" y="89710"/>
                </a:lnTo>
                <a:lnTo>
                  <a:pt x="102457" y="59312"/>
                </a:lnTo>
                <a:lnTo>
                  <a:pt x="142657" y="34431"/>
                </a:lnTo>
                <a:lnTo>
                  <a:pt x="187529" y="15777"/>
                </a:lnTo>
                <a:lnTo>
                  <a:pt x="236260" y="4062"/>
                </a:lnTo>
                <a:lnTo>
                  <a:pt x="288036" y="0"/>
                </a:lnTo>
                <a:lnTo>
                  <a:pt x="339811" y="4062"/>
                </a:lnTo>
                <a:lnTo>
                  <a:pt x="388542" y="15777"/>
                </a:lnTo>
                <a:lnTo>
                  <a:pt x="433414" y="34431"/>
                </a:lnTo>
                <a:lnTo>
                  <a:pt x="473614" y="59312"/>
                </a:lnTo>
                <a:lnTo>
                  <a:pt x="508330" y="89710"/>
                </a:lnTo>
                <a:lnTo>
                  <a:pt x="536747" y="124911"/>
                </a:lnTo>
                <a:lnTo>
                  <a:pt x="558052" y="164205"/>
                </a:lnTo>
                <a:lnTo>
                  <a:pt x="571431" y="206879"/>
                </a:lnTo>
                <a:lnTo>
                  <a:pt x="576072" y="252222"/>
                </a:lnTo>
                <a:lnTo>
                  <a:pt x="571431" y="297564"/>
                </a:lnTo>
                <a:lnTo>
                  <a:pt x="558052" y="340238"/>
                </a:lnTo>
                <a:lnTo>
                  <a:pt x="536747" y="379532"/>
                </a:lnTo>
                <a:lnTo>
                  <a:pt x="508330" y="414733"/>
                </a:lnTo>
                <a:lnTo>
                  <a:pt x="473614" y="445131"/>
                </a:lnTo>
                <a:lnTo>
                  <a:pt x="433414" y="470012"/>
                </a:lnTo>
                <a:lnTo>
                  <a:pt x="388542" y="488666"/>
                </a:lnTo>
                <a:lnTo>
                  <a:pt x="339811" y="500381"/>
                </a:lnTo>
                <a:lnTo>
                  <a:pt x="288036" y="504444"/>
                </a:lnTo>
                <a:lnTo>
                  <a:pt x="236260" y="500381"/>
                </a:lnTo>
                <a:lnTo>
                  <a:pt x="187529" y="488666"/>
                </a:lnTo>
                <a:lnTo>
                  <a:pt x="142657" y="470012"/>
                </a:lnTo>
                <a:lnTo>
                  <a:pt x="102457" y="445131"/>
                </a:lnTo>
                <a:lnTo>
                  <a:pt x="67741" y="414733"/>
                </a:lnTo>
                <a:lnTo>
                  <a:pt x="39324" y="379532"/>
                </a:lnTo>
                <a:lnTo>
                  <a:pt x="18019" y="340238"/>
                </a:lnTo>
                <a:lnTo>
                  <a:pt x="4640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47394" y="2932938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47394" y="3723894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4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47394" y="2932938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48889" y="2679954"/>
            <a:ext cx="1384300" cy="217804"/>
          </a:xfrm>
          <a:custGeom>
            <a:avLst/>
            <a:gdLst/>
            <a:ahLst/>
            <a:cxnLst/>
            <a:rect l="l" t="t" r="r" b="b"/>
            <a:pathLst>
              <a:path w="1384300" h="217805">
                <a:moveTo>
                  <a:pt x="0" y="217678"/>
                </a:moveTo>
                <a:lnTo>
                  <a:pt x="1384173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509266" y="3085338"/>
            <a:ext cx="885825" cy="209550"/>
          </a:xfrm>
          <a:custGeom>
            <a:avLst/>
            <a:gdLst/>
            <a:ahLst/>
            <a:cxnLst/>
            <a:rect l="l" t="t" r="r" b="b"/>
            <a:pathLst>
              <a:path w="885825" h="209550">
                <a:moveTo>
                  <a:pt x="0" y="0"/>
                </a:moveTo>
                <a:lnTo>
                  <a:pt x="885824" y="209169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6666" y="3306317"/>
            <a:ext cx="576580" cy="502920"/>
          </a:xfrm>
          <a:custGeom>
            <a:avLst/>
            <a:gdLst/>
            <a:ahLst/>
            <a:cxnLst/>
            <a:rect l="l" t="t" r="r" b="b"/>
            <a:pathLst>
              <a:path w="576580" h="502920">
                <a:moveTo>
                  <a:pt x="288036" y="0"/>
                </a:moveTo>
                <a:lnTo>
                  <a:pt x="236260" y="4049"/>
                </a:lnTo>
                <a:lnTo>
                  <a:pt x="187529" y="15725"/>
                </a:lnTo>
                <a:lnTo>
                  <a:pt x="142657" y="34318"/>
                </a:lnTo>
                <a:lnTo>
                  <a:pt x="102457" y="59120"/>
                </a:lnTo>
                <a:lnTo>
                  <a:pt x="67741" y="89422"/>
                </a:lnTo>
                <a:lnTo>
                  <a:pt x="39324" y="124516"/>
                </a:lnTo>
                <a:lnTo>
                  <a:pt x="18019" y="163693"/>
                </a:lnTo>
                <a:lnTo>
                  <a:pt x="4640" y="206243"/>
                </a:lnTo>
                <a:lnTo>
                  <a:pt x="0" y="251460"/>
                </a:lnTo>
                <a:lnTo>
                  <a:pt x="4640" y="296676"/>
                </a:lnTo>
                <a:lnTo>
                  <a:pt x="18019" y="339226"/>
                </a:lnTo>
                <a:lnTo>
                  <a:pt x="39324" y="378403"/>
                </a:lnTo>
                <a:lnTo>
                  <a:pt x="67741" y="413497"/>
                </a:lnTo>
                <a:lnTo>
                  <a:pt x="102457" y="443799"/>
                </a:lnTo>
                <a:lnTo>
                  <a:pt x="142657" y="468601"/>
                </a:lnTo>
                <a:lnTo>
                  <a:pt x="187529" y="487194"/>
                </a:lnTo>
                <a:lnTo>
                  <a:pt x="236260" y="498870"/>
                </a:lnTo>
                <a:lnTo>
                  <a:pt x="288036" y="502920"/>
                </a:lnTo>
                <a:lnTo>
                  <a:pt x="339811" y="498870"/>
                </a:lnTo>
                <a:lnTo>
                  <a:pt x="388542" y="487194"/>
                </a:lnTo>
                <a:lnTo>
                  <a:pt x="433414" y="468601"/>
                </a:lnTo>
                <a:lnTo>
                  <a:pt x="473614" y="443799"/>
                </a:lnTo>
                <a:lnTo>
                  <a:pt x="508330" y="413497"/>
                </a:lnTo>
                <a:lnTo>
                  <a:pt x="536747" y="378403"/>
                </a:lnTo>
                <a:lnTo>
                  <a:pt x="558052" y="339226"/>
                </a:lnTo>
                <a:lnTo>
                  <a:pt x="571431" y="296676"/>
                </a:lnTo>
                <a:lnTo>
                  <a:pt x="576072" y="251460"/>
                </a:lnTo>
                <a:lnTo>
                  <a:pt x="571431" y="206243"/>
                </a:lnTo>
                <a:lnTo>
                  <a:pt x="558052" y="163693"/>
                </a:lnTo>
                <a:lnTo>
                  <a:pt x="536747" y="124516"/>
                </a:lnTo>
                <a:lnTo>
                  <a:pt x="508330" y="89422"/>
                </a:lnTo>
                <a:lnTo>
                  <a:pt x="473614" y="59120"/>
                </a:lnTo>
                <a:lnTo>
                  <a:pt x="433414" y="34318"/>
                </a:lnTo>
                <a:lnTo>
                  <a:pt x="388542" y="15725"/>
                </a:lnTo>
                <a:lnTo>
                  <a:pt x="339811" y="4049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6666" y="3306317"/>
            <a:ext cx="576580" cy="502920"/>
          </a:xfrm>
          <a:custGeom>
            <a:avLst/>
            <a:gdLst/>
            <a:ahLst/>
            <a:cxnLst/>
            <a:rect l="l" t="t" r="r" b="b"/>
            <a:pathLst>
              <a:path w="576580" h="502920">
                <a:moveTo>
                  <a:pt x="0" y="251460"/>
                </a:moveTo>
                <a:lnTo>
                  <a:pt x="4640" y="206243"/>
                </a:lnTo>
                <a:lnTo>
                  <a:pt x="18019" y="163693"/>
                </a:lnTo>
                <a:lnTo>
                  <a:pt x="39324" y="124516"/>
                </a:lnTo>
                <a:lnTo>
                  <a:pt x="67741" y="89422"/>
                </a:lnTo>
                <a:lnTo>
                  <a:pt x="102457" y="59120"/>
                </a:lnTo>
                <a:lnTo>
                  <a:pt x="142657" y="34318"/>
                </a:lnTo>
                <a:lnTo>
                  <a:pt x="187529" y="15725"/>
                </a:lnTo>
                <a:lnTo>
                  <a:pt x="236260" y="4049"/>
                </a:lnTo>
                <a:lnTo>
                  <a:pt x="288036" y="0"/>
                </a:lnTo>
                <a:lnTo>
                  <a:pt x="339811" y="4049"/>
                </a:lnTo>
                <a:lnTo>
                  <a:pt x="388542" y="15725"/>
                </a:lnTo>
                <a:lnTo>
                  <a:pt x="433414" y="34318"/>
                </a:lnTo>
                <a:lnTo>
                  <a:pt x="473614" y="59120"/>
                </a:lnTo>
                <a:lnTo>
                  <a:pt x="508330" y="89422"/>
                </a:lnTo>
                <a:lnTo>
                  <a:pt x="536747" y="124516"/>
                </a:lnTo>
                <a:lnTo>
                  <a:pt x="558052" y="163693"/>
                </a:lnTo>
                <a:lnTo>
                  <a:pt x="571431" y="206243"/>
                </a:lnTo>
                <a:lnTo>
                  <a:pt x="576072" y="251460"/>
                </a:lnTo>
                <a:lnTo>
                  <a:pt x="571431" y="296676"/>
                </a:lnTo>
                <a:lnTo>
                  <a:pt x="558052" y="339226"/>
                </a:lnTo>
                <a:lnTo>
                  <a:pt x="536747" y="378403"/>
                </a:lnTo>
                <a:lnTo>
                  <a:pt x="508330" y="413497"/>
                </a:lnTo>
                <a:lnTo>
                  <a:pt x="473614" y="443799"/>
                </a:lnTo>
                <a:lnTo>
                  <a:pt x="433414" y="468601"/>
                </a:lnTo>
                <a:lnTo>
                  <a:pt x="388542" y="487194"/>
                </a:lnTo>
                <a:lnTo>
                  <a:pt x="339811" y="498870"/>
                </a:lnTo>
                <a:lnTo>
                  <a:pt x="288036" y="502920"/>
                </a:lnTo>
                <a:lnTo>
                  <a:pt x="236260" y="498870"/>
                </a:lnTo>
                <a:lnTo>
                  <a:pt x="187529" y="487194"/>
                </a:lnTo>
                <a:lnTo>
                  <a:pt x="142657" y="468601"/>
                </a:lnTo>
                <a:lnTo>
                  <a:pt x="102457" y="443799"/>
                </a:lnTo>
                <a:lnTo>
                  <a:pt x="67741" y="413497"/>
                </a:lnTo>
                <a:lnTo>
                  <a:pt x="39324" y="378403"/>
                </a:lnTo>
                <a:lnTo>
                  <a:pt x="18019" y="339226"/>
                </a:lnTo>
                <a:lnTo>
                  <a:pt x="4640" y="296676"/>
                </a:lnTo>
                <a:lnTo>
                  <a:pt x="0" y="251460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954125" y="3392804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980438" y="269214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3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80438" y="269214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3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186177" y="2779014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2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980438" y="4089653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80438" y="4089653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180082" y="4176521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247394" y="2943605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47394" y="3736085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4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548889" y="2692145"/>
            <a:ext cx="1384300" cy="217804"/>
          </a:xfrm>
          <a:custGeom>
            <a:avLst/>
            <a:gdLst/>
            <a:ahLst/>
            <a:cxnLst/>
            <a:rect l="l" t="t" r="r" b="b"/>
            <a:pathLst>
              <a:path w="1384300" h="217805">
                <a:moveTo>
                  <a:pt x="0" y="217677"/>
                </a:moveTo>
                <a:lnTo>
                  <a:pt x="1384173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09266" y="3096005"/>
            <a:ext cx="885825" cy="209550"/>
          </a:xfrm>
          <a:custGeom>
            <a:avLst/>
            <a:gdLst/>
            <a:ahLst/>
            <a:cxnLst/>
            <a:rect l="l" t="t" r="r" b="b"/>
            <a:pathLst>
              <a:path w="885825" h="209550">
                <a:moveTo>
                  <a:pt x="0" y="0"/>
                </a:moveTo>
                <a:lnTo>
                  <a:pt x="885824" y="209169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15361" y="3809238"/>
            <a:ext cx="878840" cy="435609"/>
          </a:xfrm>
          <a:custGeom>
            <a:avLst/>
            <a:gdLst/>
            <a:ahLst/>
            <a:cxnLst/>
            <a:rect l="l" t="t" r="r" b="b"/>
            <a:pathLst>
              <a:path w="878839" h="435610">
                <a:moveTo>
                  <a:pt x="0" y="435356"/>
                </a:moveTo>
                <a:lnTo>
                  <a:pt x="878839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472689" y="4519421"/>
            <a:ext cx="1173480" cy="326390"/>
          </a:xfrm>
          <a:custGeom>
            <a:avLst/>
            <a:gdLst/>
            <a:ahLst/>
            <a:cxnLst/>
            <a:rect l="l" t="t" r="r" b="b"/>
            <a:pathLst>
              <a:path w="1173479" h="326389">
                <a:moveTo>
                  <a:pt x="0" y="0"/>
                </a:moveTo>
                <a:lnTo>
                  <a:pt x="1173099" y="325881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36854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60" y="4062"/>
                </a:lnTo>
                <a:lnTo>
                  <a:pt x="187529" y="15777"/>
                </a:lnTo>
                <a:lnTo>
                  <a:pt x="142657" y="34431"/>
                </a:lnTo>
                <a:lnTo>
                  <a:pt x="102457" y="59312"/>
                </a:lnTo>
                <a:lnTo>
                  <a:pt x="67741" y="89710"/>
                </a:lnTo>
                <a:lnTo>
                  <a:pt x="39324" y="124911"/>
                </a:lnTo>
                <a:lnTo>
                  <a:pt x="18019" y="164205"/>
                </a:lnTo>
                <a:lnTo>
                  <a:pt x="4640" y="206879"/>
                </a:lnTo>
                <a:lnTo>
                  <a:pt x="0" y="252222"/>
                </a:lnTo>
                <a:lnTo>
                  <a:pt x="4640" y="297564"/>
                </a:lnTo>
                <a:lnTo>
                  <a:pt x="18019" y="340238"/>
                </a:lnTo>
                <a:lnTo>
                  <a:pt x="39324" y="379532"/>
                </a:lnTo>
                <a:lnTo>
                  <a:pt x="67741" y="414733"/>
                </a:lnTo>
                <a:lnTo>
                  <a:pt x="102457" y="445131"/>
                </a:lnTo>
                <a:lnTo>
                  <a:pt x="142657" y="470012"/>
                </a:lnTo>
                <a:lnTo>
                  <a:pt x="187529" y="488666"/>
                </a:lnTo>
                <a:lnTo>
                  <a:pt x="236260" y="500381"/>
                </a:lnTo>
                <a:lnTo>
                  <a:pt x="288036" y="504444"/>
                </a:lnTo>
                <a:lnTo>
                  <a:pt x="339811" y="500381"/>
                </a:lnTo>
                <a:lnTo>
                  <a:pt x="388542" y="488666"/>
                </a:lnTo>
                <a:lnTo>
                  <a:pt x="433414" y="470012"/>
                </a:lnTo>
                <a:lnTo>
                  <a:pt x="473614" y="445131"/>
                </a:lnTo>
                <a:lnTo>
                  <a:pt x="508330" y="414733"/>
                </a:lnTo>
                <a:lnTo>
                  <a:pt x="536747" y="379532"/>
                </a:lnTo>
                <a:lnTo>
                  <a:pt x="558052" y="340238"/>
                </a:lnTo>
                <a:lnTo>
                  <a:pt x="571431" y="297564"/>
                </a:lnTo>
                <a:lnTo>
                  <a:pt x="576071" y="252222"/>
                </a:lnTo>
                <a:lnTo>
                  <a:pt x="571431" y="206879"/>
                </a:lnTo>
                <a:lnTo>
                  <a:pt x="558052" y="164205"/>
                </a:lnTo>
                <a:lnTo>
                  <a:pt x="536747" y="124911"/>
                </a:lnTo>
                <a:lnTo>
                  <a:pt x="508330" y="89710"/>
                </a:lnTo>
                <a:lnTo>
                  <a:pt x="473614" y="59312"/>
                </a:lnTo>
                <a:lnTo>
                  <a:pt x="433414" y="34431"/>
                </a:lnTo>
                <a:lnTo>
                  <a:pt x="388542" y="15777"/>
                </a:lnTo>
                <a:lnTo>
                  <a:pt x="339811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36854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40" y="206879"/>
                </a:lnTo>
                <a:lnTo>
                  <a:pt x="18019" y="164205"/>
                </a:lnTo>
                <a:lnTo>
                  <a:pt x="39324" y="124911"/>
                </a:lnTo>
                <a:lnTo>
                  <a:pt x="67741" y="89710"/>
                </a:lnTo>
                <a:lnTo>
                  <a:pt x="102457" y="59312"/>
                </a:lnTo>
                <a:lnTo>
                  <a:pt x="142657" y="34431"/>
                </a:lnTo>
                <a:lnTo>
                  <a:pt x="187529" y="15777"/>
                </a:lnTo>
                <a:lnTo>
                  <a:pt x="236260" y="4062"/>
                </a:lnTo>
                <a:lnTo>
                  <a:pt x="288036" y="0"/>
                </a:lnTo>
                <a:lnTo>
                  <a:pt x="339811" y="4062"/>
                </a:lnTo>
                <a:lnTo>
                  <a:pt x="388542" y="15777"/>
                </a:lnTo>
                <a:lnTo>
                  <a:pt x="433414" y="34431"/>
                </a:lnTo>
                <a:lnTo>
                  <a:pt x="473614" y="59312"/>
                </a:lnTo>
                <a:lnTo>
                  <a:pt x="508330" y="89710"/>
                </a:lnTo>
                <a:lnTo>
                  <a:pt x="536747" y="124911"/>
                </a:lnTo>
                <a:lnTo>
                  <a:pt x="558052" y="164205"/>
                </a:lnTo>
                <a:lnTo>
                  <a:pt x="571431" y="206879"/>
                </a:lnTo>
                <a:lnTo>
                  <a:pt x="576071" y="252222"/>
                </a:lnTo>
                <a:lnTo>
                  <a:pt x="571431" y="297564"/>
                </a:lnTo>
                <a:lnTo>
                  <a:pt x="558052" y="340238"/>
                </a:lnTo>
                <a:lnTo>
                  <a:pt x="536747" y="379532"/>
                </a:lnTo>
                <a:lnTo>
                  <a:pt x="508330" y="414733"/>
                </a:lnTo>
                <a:lnTo>
                  <a:pt x="473614" y="445131"/>
                </a:lnTo>
                <a:lnTo>
                  <a:pt x="433414" y="470012"/>
                </a:lnTo>
                <a:lnTo>
                  <a:pt x="388542" y="488666"/>
                </a:lnTo>
                <a:lnTo>
                  <a:pt x="339811" y="500381"/>
                </a:lnTo>
                <a:lnTo>
                  <a:pt x="288036" y="504444"/>
                </a:lnTo>
                <a:lnTo>
                  <a:pt x="236260" y="500381"/>
                </a:lnTo>
                <a:lnTo>
                  <a:pt x="187529" y="488666"/>
                </a:lnTo>
                <a:lnTo>
                  <a:pt x="142657" y="470012"/>
                </a:lnTo>
                <a:lnTo>
                  <a:pt x="102457" y="445131"/>
                </a:lnTo>
                <a:lnTo>
                  <a:pt x="67741" y="414733"/>
                </a:lnTo>
                <a:lnTo>
                  <a:pt x="39324" y="379532"/>
                </a:lnTo>
                <a:lnTo>
                  <a:pt x="18019" y="340238"/>
                </a:lnTo>
                <a:lnTo>
                  <a:pt x="4640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60626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60626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60626" y="40774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60626" y="40774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99054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5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5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99054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5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5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3288284" y="3380994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29105" y="2932938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29105" y="3723894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4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530601" y="2679954"/>
            <a:ext cx="1384300" cy="217804"/>
          </a:xfrm>
          <a:custGeom>
            <a:avLst/>
            <a:gdLst/>
            <a:ahLst/>
            <a:cxnLst/>
            <a:rect l="l" t="t" r="r" b="b"/>
            <a:pathLst>
              <a:path w="1384300" h="217805">
                <a:moveTo>
                  <a:pt x="0" y="217678"/>
                </a:moveTo>
                <a:lnTo>
                  <a:pt x="1384173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675126" y="3532632"/>
            <a:ext cx="1034415" cy="26034"/>
          </a:xfrm>
          <a:custGeom>
            <a:avLst/>
            <a:gdLst/>
            <a:ahLst/>
            <a:cxnLst/>
            <a:rect l="l" t="t" r="r" b="b"/>
            <a:pathLst>
              <a:path w="1034414" h="26035">
                <a:moveTo>
                  <a:pt x="0" y="25907"/>
                </a:moveTo>
                <a:lnTo>
                  <a:pt x="1034161" y="25907"/>
                </a:lnTo>
                <a:lnTo>
                  <a:pt x="1034161" y="0"/>
                </a:lnTo>
                <a:lnTo>
                  <a:pt x="0" y="0"/>
                </a:lnTo>
                <a:lnTo>
                  <a:pt x="0" y="2590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501645" y="3085338"/>
            <a:ext cx="885825" cy="209550"/>
          </a:xfrm>
          <a:custGeom>
            <a:avLst/>
            <a:gdLst/>
            <a:ahLst/>
            <a:cxnLst/>
            <a:rect l="l" t="t" r="r" b="b"/>
            <a:pathLst>
              <a:path w="885825" h="209550">
                <a:moveTo>
                  <a:pt x="0" y="0"/>
                </a:moveTo>
                <a:lnTo>
                  <a:pt x="885825" y="209169"/>
                </a:lnTo>
              </a:path>
            </a:pathLst>
          </a:custGeom>
          <a:ln w="25907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507742" y="3798570"/>
            <a:ext cx="878840" cy="435609"/>
          </a:xfrm>
          <a:custGeom>
            <a:avLst/>
            <a:gdLst/>
            <a:ahLst/>
            <a:cxnLst/>
            <a:rect l="l" t="t" r="r" b="b"/>
            <a:pathLst>
              <a:path w="878839" h="435610">
                <a:moveTo>
                  <a:pt x="0" y="435355"/>
                </a:moveTo>
                <a:lnTo>
                  <a:pt x="878840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452877" y="4508753"/>
            <a:ext cx="1173480" cy="326390"/>
          </a:xfrm>
          <a:custGeom>
            <a:avLst/>
            <a:gdLst/>
            <a:ahLst/>
            <a:cxnLst/>
            <a:rect l="l" t="t" r="r" b="b"/>
            <a:pathLst>
              <a:path w="1173479" h="326389">
                <a:moveTo>
                  <a:pt x="0" y="0"/>
                </a:moveTo>
                <a:lnTo>
                  <a:pt x="1173099" y="325882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6379" y="2415539"/>
            <a:ext cx="6348844" cy="26837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41745" y="3380994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30521" y="3380994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40226" y="4669028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4370" y="5724855"/>
            <a:ext cx="1884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NODE_LI</a:t>
            </a:r>
            <a:r>
              <a:rPr sz="1800" spc="-20" dirty="0">
                <a:latin typeface="Constantia"/>
                <a:cs typeface="Constantia"/>
              </a:rPr>
              <a:t>S</a:t>
            </a:r>
            <a:r>
              <a:rPr sz="1800" spc="5" dirty="0">
                <a:latin typeface="Constantia"/>
                <a:cs typeface="Constantia"/>
              </a:rPr>
              <a:t>T</a:t>
            </a:r>
            <a:r>
              <a:rPr sz="1800" dirty="0">
                <a:latin typeface="Constantia"/>
                <a:cs typeface="Constantia"/>
              </a:rPr>
              <a:t>={</a:t>
            </a:r>
            <a:r>
              <a:rPr sz="1800" spc="-35" dirty="0">
                <a:latin typeface="Constantia"/>
                <a:cs typeface="Constantia"/>
              </a:rPr>
              <a:t>G</a:t>
            </a:r>
            <a:r>
              <a:rPr sz="1800" dirty="0">
                <a:latin typeface="Constantia"/>
                <a:cs typeface="Constantia"/>
              </a:rPr>
              <a:t>,F}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4125" y="3392804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86177" y="2779014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2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80082" y="4176521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88284" y="3380994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42359" y="2515870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60" y="4062"/>
                </a:lnTo>
                <a:lnTo>
                  <a:pt x="187529" y="15777"/>
                </a:lnTo>
                <a:lnTo>
                  <a:pt x="142657" y="34431"/>
                </a:lnTo>
                <a:lnTo>
                  <a:pt x="102457" y="59312"/>
                </a:lnTo>
                <a:lnTo>
                  <a:pt x="67741" y="89710"/>
                </a:lnTo>
                <a:lnTo>
                  <a:pt x="39324" y="124911"/>
                </a:lnTo>
                <a:lnTo>
                  <a:pt x="18019" y="164205"/>
                </a:lnTo>
                <a:lnTo>
                  <a:pt x="4640" y="206879"/>
                </a:lnTo>
                <a:lnTo>
                  <a:pt x="0" y="252222"/>
                </a:lnTo>
                <a:lnTo>
                  <a:pt x="4640" y="297564"/>
                </a:lnTo>
                <a:lnTo>
                  <a:pt x="18019" y="340238"/>
                </a:lnTo>
                <a:lnTo>
                  <a:pt x="39324" y="379532"/>
                </a:lnTo>
                <a:lnTo>
                  <a:pt x="67741" y="414733"/>
                </a:lnTo>
                <a:lnTo>
                  <a:pt x="102457" y="445131"/>
                </a:lnTo>
                <a:lnTo>
                  <a:pt x="142657" y="470012"/>
                </a:lnTo>
                <a:lnTo>
                  <a:pt x="187529" y="488666"/>
                </a:lnTo>
                <a:lnTo>
                  <a:pt x="236260" y="500381"/>
                </a:lnTo>
                <a:lnTo>
                  <a:pt x="288036" y="504444"/>
                </a:lnTo>
                <a:lnTo>
                  <a:pt x="339811" y="500381"/>
                </a:lnTo>
                <a:lnTo>
                  <a:pt x="388542" y="488666"/>
                </a:lnTo>
                <a:lnTo>
                  <a:pt x="433414" y="470012"/>
                </a:lnTo>
                <a:lnTo>
                  <a:pt x="473614" y="445131"/>
                </a:lnTo>
                <a:lnTo>
                  <a:pt x="508330" y="414733"/>
                </a:lnTo>
                <a:lnTo>
                  <a:pt x="536747" y="379532"/>
                </a:lnTo>
                <a:lnTo>
                  <a:pt x="558052" y="340238"/>
                </a:lnTo>
                <a:lnTo>
                  <a:pt x="571431" y="297564"/>
                </a:lnTo>
                <a:lnTo>
                  <a:pt x="576072" y="252222"/>
                </a:lnTo>
                <a:lnTo>
                  <a:pt x="571431" y="206879"/>
                </a:lnTo>
                <a:lnTo>
                  <a:pt x="558052" y="164205"/>
                </a:lnTo>
                <a:lnTo>
                  <a:pt x="536747" y="124911"/>
                </a:lnTo>
                <a:lnTo>
                  <a:pt x="508330" y="89710"/>
                </a:lnTo>
                <a:lnTo>
                  <a:pt x="473614" y="59312"/>
                </a:lnTo>
                <a:lnTo>
                  <a:pt x="433414" y="34431"/>
                </a:lnTo>
                <a:lnTo>
                  <a:pt x="388542" y="15777"/>
                </a:lnTo>
                <a:lnTo>
                  <a:pt x="339811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40" y="206879"/>
                </a:lnTo>
                <a:lnTo>
                  <a:pt x="18019" y="164205"/>
                </a:lnTo>
                <a:lnTo>
                  <a:pt x="39324" y="124911"/>
                </a:lnTo>
                <a:lnTo>
                  <a:pt x="67741" y="89710"/>
                </a:lnTo>
                <a:lnTo>
                  <a:pt x="102457" y="59312"/>
                </a:lnTo>
                <a:lnTo>
                  <a:pt x="142657" y="34431"/>
                </a:lnTo>
                <a:lnTo>
                  <a:pt x="187529" y="15777"/>
                </a:lnTo>
                <a:lnTo>
                  <a:pt x="236260" y="4062"/>
                </a:lnTo>
                <a:lnTo>
                  <a:pt x="288036" y="0"/>
                </a:lnTo>
                <a:lnTo>
                  <a:pt x="339811" y="4062"/>
                </a:lnTo>
                <a:lnTo>
                  <a:pt x="388542" y="15777"/>
                </a:lnTo>
                <a:lnTo>
                  <a:pt x="433414" y="34431"/>
                </a:lnTo>
                <a:lnTo>
                  <a:pt x="473614" y="59312"/>
                </a:lnTo>
                <a:lnTo>
                  <a:pt x="508330" y="89710"/>
                </a:lnTo>
                <a:lnTo>
                  <a:pt x="536747" y="124911"/>
                </a:lnTo>
                <a:lnTo>
                  <a:pt x="558052" y="164205"/>
                </a:lnTo>
                <a:lnTo>
                  <a:pt x="571431" y="206879"/>
                </a:lnTo>
                <a:lnTo>
                  <a:pt x="576072" y="252222"/>
                </a:lnTo>
                <a:lnTo>
                  <a:pt x="571431" y="297564"/>
                </a:lnTo>
                <a:lnTo>
                  <a:pt x="558052" y="340238"/>
                </a:lnTo>
                <a:lnTo>
                  <a:pt x="536747" y="379532"/>
                </a:lnTo>
                <a:lnTo>
                  <a:pt x="508330" y="414733"/>
                </a:lnTo>
                <a:lnTo>
                  <a:pt x="473614" y="445131"/>
                </a:lnTo>
                <a:lnTo>
                  <a:pt x="433414" y="470012"/>
                </a:lnTo>
                <a:lnTo>
                  <a:pt x="388542" y="488666"/>
                </a:lnTo>
                <a:lnTo>
                  <a:pt x="339811" y="500381"/>
                </a:lnTo>
                <a:lnTo>
                  <a:pt x="288036" y="504444"/>
                </a:lnTo>
                <a:lnTo>
                  <a:pt x="236260" y="500381"/>
                </a:lnTo>
                <a:lnTo>
                  <a:pt x="187529" y="488666"/>
                </a:lnTo>
                <a:lnTo>
                  <a:pt x="142657" y="470012"/>
                </a:lnTo>
                <a:lnTo>
                  <a:pt x="102457" y="445131"/>
                </a:lnTo>
                <a:lnTo>
                  <a:pt x="67741" y="414733"/>
                </a:lnTo>
                <a:lnTo>
                  <a:pt x="39324" y="379532"/>
                </a:lnTo>
                <a:lnTo>
                  <a:pt x="18019" y="340238"/>
                </a:lnTo>
                <a:lnTo>
                  <a:pt x="4640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80438" y="40774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80438" y="40774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32682" y="242849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5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5" y="504443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32682" y="242849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5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5" y="504443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06673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06673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5619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5619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341745" y="3380994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1601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1601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930521" y="3380994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6379" y="3473703"/>
            <a:ext cx="361315" cy="120650"/>
          </a:xfrm>
          <a:custGeom>
            <a:avLst/>
            <a:gdLst/>
            <a:ahLst/>
            <a:cxnLst/>
            <a:rect l="l" t="t" r="r" b="b"/>
            <a:pathLst>
              <a:path w="361315" h="120650">
                <a:moveTo>
                  <a:pt x="338278" y="43434"/>
                </a:moveTo>
                <a:lnTo>
                  <a:pt x="334416" y="43434"/>
                </a:lnTo>
                <a:lnTo>
                  <a:pt x="335661" y="69342"/>
                </a:lnTo>
                <a:lnTo>
                  <a:pt x="287703" y="71636"/>
                </a:lnTo>
                <a:lnTo>
                  <a:pt x="246532" y="98425"/>
                </a:lnTo>
                <a:lnTo>
                  <a:pt x="244830" y="106425"/>
                </a:lnTo>
                <a:lnTo>
                  <a:pt x="252615" y="118363"/>
                </a:lnTo>
                <a:lnTo>
                  <a:pt x="260642" y="120142"/>
                </a:lnTo>
                <a:lnTo>
                  <a:pt x="360718" y="55118"/>
                </a:lnTo>
                <a:lnTo>
                  <a:pt x="338278" y="43434"/>
                </a:lnTo>
                <a:close/>
              </a:path>
              <a:path w="361315" h="120650">
                <a:moveTo>
                  <a:pt x="286593" y="45722"/>
                </a:moveTo>
                <a:lnTo>
                  <a:pt x="0" y="59436"/>
                </a:lnTo>
                <a:lnTo>
                  <a:pt x="1244" y="85344"/>
                </a:lnTo>
                <a:lnTo>
                  <a:pt x="287703" y="71636"/>
                </a:lnTo>
                <a:lnTo>
                  <a:pt x="309359" y="57568"/>
                </a:lnTo>
                <a:lnTo>
                  <a:pt x="286593" y="45722"/>
                </a:lnTo>
                <a:close/>
              </a:path>
              <a:path w="361315" h="120650">
                <a:moveTo>
                  <a:pt x="309359" y="57568"/>
                </a:moveTo>
                <a:lnTo>
                  <a:pt x="287703" y="71636"/>
                </a:lnTo>
                <a:lnTo>
                  <a:pt x="335661" y="69342"/>
                </a:lnTo>
                <a:lnTo>
                  <a:pt x="335587" y="67818"/>
                </a:lnTo>
                <a:lnTo>
                  <a:pt x="329057" y="67818"/>
                </a:lnTo>
                <a:lnTo>
                  <a:pt x="309359" y="57568"/>
                </a:lnTo>
                <a:close/>
              </a:path>
              <a:path w="361315" h="120650">
                <a:moveTo>
                  <a:pt x="327990" y="45466"/>
                </a:moveTo>
                <a:lnTo>
                  <a:pt x="309359" y="57568"/>
                </a:lnTo>
                <a:lnTo>
                  <a:pt x="329057" y="67818"/>
                </a:lnTo>
                <a:lnTo>
                  <a:pt x="327990" y="45466"/>
                </a:lnTo>
                <a:close/>
              </a:path>
              <a:path w="361315" h="120650">
                <a:moveTo>
                  <a:pt x="334514" y="45466"/>
                </a:moveTo>
                <a:lnTo>
                  <a:pt x="327990" y="45466"/>
                </a:lnTo>
                <a:lnTo>
                  <a:pt x="329057" y="67818"/>
                </a:lnTo>
                <a:lnTo>
                  <a:pt x="335587" y="67818"/>
                </a:lnTo>
                <a:lnTo>
                  <a:pt x="334514" y="45466"/>
                </a:lnTo>
                <a:close/>
              </a:path>
              <a:path w="361315" h="120650">
                <a:moveTo>
                  <a:pt x="334416" y="43434"/>
                </a:moveTo>
                <a:lnTo>
                  <a:pt x="286593" y="45722"/>
                </a:lnTo>
                <a:lnTo>
                  <a:pt x="309359" y="57568"/>
                </a:lnTo>
                <a:lnTo>
                  <a:pt x="327990" y="45466"/>
                </a:lnTo>
                <a:lnTo>
                  <a:pt x="334514" y="45466"/>
                </a:lnTo>
                <a:lnTo>
                  <a:pt x="334416" y="43434"/>
                </a:lnTo>
                <a:close/>
              </a:path>
              <a:path w="361315" h="120650">
                <a:moveTo>
                  <a:pt x="254863" y="0"/>
                </a:moveTo>
                <a:lnTo>
                  <a:pt x="247040" y="2412"/>
                </a:lnTo>
                <a:lnTo>
                  <a:pt x="240436" y="15112"/>
                </a:lnTo>
                <a:lnTo>
                  <a:pt x="242900" y="22987"/>
                </a:lnTo>
                <a:lnTo>
                  <a:pt x="286593" y="45722"/>
                </a:lnTo>
                <a:lnTo>
                  <a:pt x="334416" y="43434"/>
                </a:lnTo>
                <a:lnTo>
                  <a:pt x="338278" y="43434"/>
                </a:lnTo>
                <a:lnTo>
                  <a:pt x="254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4646" y="4581905"/>
            <a:ext cx="576071" cy="5044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44646" y="458190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26941" y="4674870"/>
            <a:ext cx="413004" cy="3185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26941" y="4674870"/>
            <a:ext cx="413384" cy="318770"/>
          </a:xfrm>
          <a:custGeom>
            <a:avLst/>
            <a:gdLst/>
            <a:ahLst/>
            <a:cxnLst/>
            <a:rect l="l" t="t" r="r" b="b"/>
            <a:pathLst>
              <a:path w="413385" h="318770">
                <a:moveTo>
                  <a:pt x="0" y="159257"/>
                </a:moveTo>
                <a:lnTo>
                  <a:pt x="7376" y="116901"/>
                </a:lnTo>
                <a:lnTo>
                  <a:pt x="28193" y="78852"/>
                </a:lnTo>
                <a:lnTo>
                  <a:pt x="60483" y="46624"/>
                </a:lnTo>
                <a:lnTo>
                  <a:pt x="102277" y="21731"/>
                </a:lnTo>
                <a:lnTo>
                  <a:pt x="151606" y="5685"/>
                </a:lnTo>
                <a:lnTo>
                  <a:pt x="206502" y="0"/>
                </a:lnTo>
                <a:lnTo>
                  <a:pt x="261397" y="5685"/>
                </a:lnTo>
                <a:lnTo>
                  <a:pt x="310726" y="21731"/>
                </a:lnTo>
                <a:lnTo>
                  <a:pt x="352520" y="46624"/>
                </a:lnTo>
                <a:lnTo>
                  <a:pt x="384810" y="78852"/>
                </a:lnTo>
                <a:lnTo>
                  <a:pt x="405627" y="116901"/>
                </a:lnTo>
                <a:lnTo>
                  <a:pt x="413004" y="159257"/>
                </a:lnTo>
                <a:lnTo>
                  <a:pt x="405627" y="201614"/>
                </a:lnTo>
                <a:lnTo>
                  <a:pt x="384810" y="239663"/>
                </a:lnTo>
                <a:lnTo>
                  <a:pt x="352520" y="271891"/>
                </a:lnTo>
                <a:lnTo>
                  <a:pt x="310726" y="296784"/>
                </a:lnTo>
                <a:lnTo>
                  <a:pt x="261397" y="312830"/>
                </a:lnTo>
                <a:lnTo>
                  <a:pt x="206502" y="318515"/>
                </a:lnTo>
                <a:lnTo>
                  <a:pt x="151606" y="312830"/>
                </a:lnTo>
                <a:lnTo>
                  <a:pt x="102277" y="296784"/>
                </a:lnTo>
                <a:lnTo>
                  <a:pt x="60483" y="271891"/>
                </a:lnTo>
                <a:lnTo>
                  <a:pt x="28194" y="239663"/>
                </a:lnTo>
                <a:lnTo>
                  <a:pt x="7376" y="201614"/>
                </a:lnTo>
                <a:lnTo>
                  <a:pt x="0" y="15925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840226" y="4669028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7394" y="2932938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47394" y="3723894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4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48889" y="2679954"/>
            <a:ext cx="1384300" cy="217804"/>
          </a:xfrm>
          <a:custGeom>
            <a:avLst/>
            <a:gdLst/>
            <a:ahLst/>
            <a:cxnLst/>
            <a:rect l="l" t="t" r="r" b="b"/>
            <a:pathLst>
              <a:path w="1384300" h="217805">
                <a:moveTo>
                  <a:pt x="0" y="217678"/>
                </a:moveTo>
                <a:lnTo>
                  <a:pt x="138417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82746" y="3532632"/>
            <a:ext cx="1034415" cy="26034"/>
          </a:xfrm>
          <a:custGeom>
            <a:avLst/>
            <a:gdLst/>
            <a:ahLst/>
            <a:cxnLst/>
            <a:rect l="l" t="t" r="r" b="b"/>
            <a:pathLst>
              <a:path w="1034414" h="26035">
                <a:moveTo>
                  <a:pt x="0" y="25907"/>
                </a:moveTo>
                <a:lnTo>
                  <a:pt x="1034161" y="25907"/>
                </a:lnTo>
                <a:lnTo>
                  <a:pt x="1034161" y="0"/>
                </a:lnTo>
                <a:lnTo>
                  <a:pt x="0" y="0"/>
                </a:lnTo>
                <a:lnTo>
                  <a:pt x="0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92090" y="3545585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>
                <a:moveTo>
                  <a:pt x="0" y="0"/>
                </a:moveTo>
                <a:lnTo>
                  <a:pt x="8641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09266" y="3085338"/>
            <a:ext cx="885825" cy="209550"/>
          </a:xfrm>
          <a:custGeom>
            <a:avLst/>
            <a:gdLst/>
            <a:ahLst/>
            <a:cxnLst/>
            <a:rect l="l" t="t" r="r" b="b"/>
            <a:pathLst>
              <a:path w="885825" h="209550">
                <a:moveTo>
                  <a:pt x="0" y="0"/>
                </a:moveTo>
                <a:lnTo>
                  <a:pt x="885824" y="20916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15361" y="3798570"/>
            <a:ext cx="878840" cy="435609"/>
          </a:xfrm>
          <a:custGeom>
            <a:avLst/>
            <a:gdLst/>
            <a:ahLst/>
            <a:cxnLst/>
            <a:rect l="l" t="t" r="r" b="b"/>
            <a:pathLst>
              <a:path w="878839" h="435610">
                <a:moveTo>
                  <a:pt x="0" y="435355"/>
                </a:moveTo>
                <a:lnTo>
                  <a:pt x="878839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72689" y="4508753"/>
            <a:ext cx="1173480" cy="326390"/>
          </a:xfrm>
          <a:custGeom>
            <a:avLst/>
            <a:gdLst/>
            <a:ahLst/>
            <a:cxnLst/>
            <a:rect l="l" t="t" r="r" b="b"/>
            <a:pathLst>
              <a:path w="1173479" h="326389">
                <a:moveTo>
                  <a:pt x="0" y="0"/>
                </a:moveTo>
                <a:lnTo>
                  <a:pt x="1173099" y="32588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20717" y="3798570"/>
            <a:ext cx="783590" cy="1035685"/>
          </a:xfrm>
          <a:custGeom>
            <a:avLst/>
            <a:gdLst/>
            <a:ahLst/>
            <a:cxnLst/>
            <a:rect l="l" t="t" r="r" b="b"/>
            <a:pathLst>
              <a:path w="783589" h="1035685">
                <a:moveTo>
                  <a:pt x="0" y="1035684"/>
                </a:moveTo>
                <a:lnTo>
                  <a:pt x="78346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83079" y="5675376"/>
            <a:ext cx="477012" cy="513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74370" y="5724855"/>
            <a:ext cx="1897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NODE_LIST={</a:t>
            </a:r>
            <a:r>
              <a:rPr sz="1800" b="1" spc="-5" dirty="0">
                <a:solidFill>
                  <a:srgbClr val="FF0000"/>
                </a:solidFill>
                <a:latin typeface="Constantia"/>
                <a:cs typeface="Constantia"/>
              </a:rPr>
              <a:t>G</a:t>
            </a:r>
            <a:r>
              <a:rPr sz="1800" spc="-5" dirty="0">
                <a:latin typeface="Constantia"/>
                <a:cs typeface="Constantia"/>
              </a:rPr>
              <a:t>,F}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60" y="4062"/>
                </a:lnTo>
                <a:lnTo>
                  <a:pt x="187529" y="15777"/>
                </a:lnTo>
                <a:lnTo>
                  <a:pt x="142657" y="34431"/>
                </a:lnTo>
                <a:lnTo>
                  <a:pt x="102457" y="59312"/>
                </a:lnTo>
                <a:lnTo>
                  <a:pt x="67741" y="89710"/>
                </a:lnTo>
                <a:lnTo>
                  <a:pt x="39324" y="124911"/>
                </a:lnTo>
                <a:lnTo>
                  <a:pt x="18019" y="164205"/>
                </a:lnTo>
                <a:lnTo>
                  <a:pt x="4640" y="206879"/>
                </a:lnTo>
                <a:lnTo>
                  <a:pt x="0" y="252222"/>
                </a:lnTo>
                <a:lnTo>
                  <a:pt x="4640" y="297564"/>
                </a:lnTo>
                <a:lnTo>
                  <a:pt x="18019" y="340238"/>
                </a:lnTo>
                <a:lnTo>
                  <a:pt x="39324" y="379532"/>
                </a:lnTo>
                <a:lnTo>
                  <a:pt x="67741" y="414733"/>
                </a:lnTo>
                <a:lnTo>
                  <a:pt x="102457" y="445131"/>
                </a:lnTo>
                <a:lnTo>
                  <a:pt x="142657" y="470012"/>
                </a:lnTo>
                <a:lnTo>
                  <a:pt x="187529" y="488666"/>
                </a:lnTo>
                <a:lnTo>
                  <a:pt x="236260" y="500381"/>
                </a:lnTo>
                <a:lnTo>
                  <a:pt x="288036" y="504444"/>
                </a:lnTo>
                <a:lnTo>
                  <a:pt x="339811" y="500381"/>
                </a:lnTo>
                <a:lnTo>
                  <a:pt x="388542" y="488666"/>
                </a:lnTo>
                <a:lnTo>
                  <a:pt x="433414" y="470012"/>
                </a:lnTo>
                <a:lnTo>
                  <a:pt x="473614" y="445131"/>
                </a:lnTo>
                <a:lnTo>
                  <a:pt x="508330" y="414733"/>
                </a:lnTo>
                <a:lnTo>
                  <a:pt x="536747" y="379532"/>
                </a:lnTo>
                <a:lnTo>
                  <a:pt x="558052" y="340238"/>
                </a:lnTo>
                <a:lnTo>
                  <a:pt x="571431" y="297564"/>
                </a:lnTo>
                <a:lnTo>
                  <a:pt x="576072" y="252222"/>
                </a:lnTo>
                <a:lnTo>
                  <a:pt x="571431" y="206879"/>
                </a:lnTo>
                <a:lnTo>
                  <a:pt x="558052" y="164205"/>
                </a:lnTo>
                <a:lnTo>
                  <a:pt x="536747" y="124911"/>
                </a:lnTo>
                <a:lnTo>
                  <a:pt x="508330" y="89710"/>
                </a:lnTo>
                <a:lnTo>
                  <a:pt x="473614" y="59312"/>
                </a:lnTo>
                <a:lnTo>
                  <a:pt x="433414" y="34431"/>
                </a:lnTo>
                <a:lnTo>
                  <a:pt x="388542" y="15777"/>
                </a:lnTo>
                <a:lnTo>
                  <a:pt x="339811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40" y="206879"/>
                </a:lnTo>
                <a:lnTo>
                  <a:pt x="18019" y="164205"/>
                </a:lnTo>
                <a:lnTo>
                  <a:pt x="39324" y="124911"/>
                </a:lnTo>
                <a:lnTo>
                  <a:pt x="67741" y="89710"/>
                </a:lnTo>
                <a:lnTo>
                  <a:pt x="102457" y="59312"/>
                </a:lnTo>
                <a:lnTo>
                  <a:pt x="142657" y="34431"/>
                </a:lnTo>
                <a:lnTo>
                  <a:pt x="187529" y="15777"/>
                </a:lnTo>
                <a:lnTo>
                  <a:pt x="236260" y="4062"/>
                </a:lnTo>
                <a:lnTo>
                  <a:pt x="288036" y="0"/>
                </a:lnTo>
                <a:lnTo>
                  <a:pt x="339811" y="4062"/>
                </a:lnTo>
                <a:lnTo>
                  <a:pt x="388542" y="15777"/>
                </a:lnTo>
                <a:lnTo>
                  <a:pt x="433414" y="34431"/>
                </a:lnTo>
                <a:lnTo>
                  <a:pt x="473614" y="59312"/>
                </a:lnTo>
                <a:lnTo>
                  <a:pt x="508330" y="89710"/>
                </a:lnTo>
                <a:lnTo>
                  <a:pt x="536747" y="124911"/>
                </a:lnTo>
                <a:lnTo>
                  <a:pt x="558052" y="164205"/>
                </a:lnTo>
                <a:lnTo>
                  <a:pt x="571431" y="206879"/>
                </a:lnTo>
                <a:lnTo>
                  <a:pt x="576072" y="252222"/>
                </a:lnTo>
                <a:lnTo>
                  <a:pt x="571431" y="297564"/>
                </a:lnTo>
                <a:lnTo>
                  <a:pt x="558052" y="340238"/>
                </a:lnTo>
                <a:lnTo>
                  <a:pt x="536747" y="379532"/>
                </a:lnTo>
                <a:lnTo>
                  <a:pt x="508330" y="414733"/>
                </a:lnTo>
                <a:lnTo>
                  <a:pt x="473614" y="445131"/>
                </a:lnTo>
                <a:lnTo>
                  <a:pt x="433414" y="470012"/>
                </a:lnTo>
                <a:lnTo>
                  <a:pt x="388542" y="488666"/>
                </a:lnTo>
                <a:lnTo>
                  <a:pt x="339811" y="500381"/>
                </a:lnTo>
                <a:lnTo>
                  <a:pt x="288036" y="504444"/>
                </a:lnTo>
                <a:lnTo>
                  <a:pt x="236260" y="500381"/>
                </a:lnTo>
                <a:lnTo>
                  <a:pt x="187529" y="488666"/>
                </a:lnTo>
                <a:lnTo>
                  <a:pt x="142657" y="470012"/>
                </a:lnTo>
                <a:lnTo>
                  <a:pt x="102457" y="445131"/>
                </a:lnTo>
                <a:lnTo>
                  <a:pt x="67741" y="414733"/>
                </a:lnTo>
                <a:lnTo>
                  <a:pt x="39324" y="379532"/>
                </a:lnTo>
                <a:lnTo>
                  <a:pt x="18019" y="340238"/>
                </a:lnTo>
                <a:lnTo>
                  <a:pt x="4640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47394" y="2932938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47394" y="3723894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4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47394" y="2932938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48889" y="2679954"/>
            <a:ext cx="1384300" cy="217804"/>
          </a:xfrm>
          <a:custGeom>
            <a:avLst/>
            <a:gdLst/>
            <a:ahLst/>
            <a:cxnLst/>
            <a:rect l="l" t="t" r="r" b="b"/>
            <a:pathLst>
              <a:path w="1384300" h="217805">
                <a:moveTo>
                  <a:pt x="0" y="217678"/>
                </a:moveTo>
                <a:lnTo>
                  <a:pt x="1384173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09266" y="3085338"/>
            <a:ext cx="885825" cy="209550"/>
          </a:xfrm>
          <a:custGeom>
            <a:avLst/>
            <a:gdLst/>
            <a:ahLst/>
            <a:cxnLst/>
            <a:rect l="l" t="t" r="r" b="b"/>
            <a:pathLst>
              <a:path w="885825" h="209550">
                <a:moveTo>
                  <a:pt x="0" y="0"/>
                </a:moveTo>
                <a:lnTo>
                  <a:pt x="885824" y="209169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6666" y="3306317"/>
            <a:ext cx="576580" cy="502920"/>
          </a:xfrm>
          <a:custGeom>
            <a:avLst/>
            <a:gdLst/>
            <a:ahLst/>
            <a:cxnLst/>
            <a:rect l="l" t="t" r="r" b="b"/>
            <a:pathLst>
              <a:path w="576580" h="502920">
                <a:moveTo>
                  <a:pt x="288036" y="0"/>
                </a:moveTo>
                <a:lnTo>
                  <a:pt x="236260" y="4049"/>
                </a:lnTo>
                <a:lnTo>
                  <a:pt x="187529" y="15725"/>
                </a:lnTo>
                <a:lnTo>
                  <a:pt x="142657" y="34318"/>
                </a:lnTo>
                <a:lnTo>
                  <a:pt x="102457" y="59120"/>
                </a:lnTo>
                <a:lnTo>
                  <a:pt x="67741" y="89422"/>
                </a:lnTo>
                <a:lnTo>
                  <a:pt x="39324" y="124516"/>
                </a:lnTo>
                <a:lnTo>
                  <a:pt x="18019" y="163693"/>
                </a:lnTo>
                <a:lnTo>
                  <a:pt x="4640" y="206243"/>
                </a:lnTo>
                <a:lnTo>
                  <a:pt x="0" y="251460"/>
                </a:lnTo>
                <a:lnTo>
                  <a:pt x="4640" y="296676"/>
                </a:lnTo>
                <a:lnTo>
                  <a:pt x="18019" y="339226"/>
                </a:lnTo>
                <a:lnTo>
                  <a:pt x="39324" y="378403"/>
                </a:lnTo>
                <a:lnTo>
                  <a:pt x="67741" y="413497"/>
                </a:lnTo>
                <a:lnTo>
                  <a:pt x="102457" y="443799"/>
                </a:lnTo>
                <a:lnTo>
                  <a:pt x="142657" y="468601"/>
                </a:lnTo>
                <a:lnTo>
                  <a:pt x="187529" y="487194"/>
                </a:lnTo>
                <a:lnTo>
                  <a:pt x="236260" y="498870"/>
                </a:lnTo>
                <a:lnTo>
                  <a:pt x="288036" y="502920"/>
                </a:lnTo>
                <a:lnTo>
                  <a:pt x="339811" y="498870"/>
                </a:lnTo>
                <a:lnTo>
                  <a:pt x="388542" y="487194"/>
                </a:lnTo>
                <a:lnTo>
                  <a:pt x="433414" y="468601"/>
                </a:lnTo>
                <a:lnTo>
                  <a:pt x="473614" y="443799"/>
                </a:lnTo>
                <a:lnTo>
                  <a:pt x="508330" y="413497"/>
                </a:lnTo>
                <a:lnTo>
                  <a:pt x="536747" y="378403"/>
                </a:lnTo>
                <a:lnTo>
                  <a:pt x="558052" y="339226"/>
                </a:lnTo>
                <a:lnTo>
                  <a:pt x="571431" y="296676"/>
                </a:lnTo>
                <a:lnTo>
                  <a:pt x="576072" y="251460"/>
                </a:lnTo>
                <a:lnTo>
                  <a:pt x="571431" y="206243"/>
                </a:lnTo>
                <a:lnTo>
                  <a:pt x="558052" y="163693"/>
                </a:lnTo>
                <a:lnTo>
                  <a:pt x="536747" y="124516"/>
                </a:lnTo>
                <a:lnTo>
                  <a:pt x="508330" y="89422"/>
                </a:lnTo>
                <a:lnTo>
                  <a:pt x="473614" y="59120"/>
                </a:lnTo>
                <a:lnTo>
                  <a:pt x="433414" y="34318"/>
                </a:lnTo>
                <a:lnTo>
                  <a:pt x="388542" y="15725"/>
                </a:lnTo>
                <a:lnTo>
                  <a:pt x="339811" y="4049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6666" y="3306317"/>
            <a:ext cx="576580" cy="502920"/>
          </a:xfrm>
          <a:custGeom>
            <a:avLst/>
            <a:gdLst/>
            <a:ahLst/>
            <a:cxnLst/>
            <a:rect l="l" t="t" r="r" b="b"/>
            <a:pathLst>
              <a:path w="576580" h="502920">
                <a:moveTo>
                  <a:pt x="0" y="251460"/>
                </a:moveTo>
                <a:lnTo>
                  <a:pt x="4640" y="206243"/>
                </a:lnTo>
                <a:lnTo>
                  <a:pt x="18019" y="163693"/>
                </a:lnTo>
                <a:lnTo>
                  <a:pt x="39324" y="124516"/>
                </a:lnTo>
                <a:lnTo>
                  <a:pt x="67741" y="89422"/>
                </a:lnTo>
                <a:lnTo>
                  <a:pt x="102457" y="59120"/>
                </a:lnTo>
                <a:lnTo>
                  <a:pt x="142657" y="34318"/>
                </a:lnTo>
                <a:lnTo>
                  <a:pt x="187529" y="15725"/>
                </a:lnTo>
                <a:lnTo>
                  <a:pt x="236260" y="4049"/>
                </a:lnTo>
                <a:lnTo>
                  <a:pt x="288036" y="0"/>
                </a:lnTo>
                <a:lnTo>
                  <a:pt x="339811" y="4049"/>
                </a:lnTo>
                <a:lnTo>
                  <a:pt x="388542" y="15725"/>
                </a:lnTo>
                <a:lnTo>
                  <a:pt x="433414" y="34318"/>
                </a:lnTo>
                <a:lnTo>
                  <a:pt x="473614" y="59120"/>
                </a:lnTo>
                <a:lnTo>
                  <a:pt x="508330" y="89422"/>
                </a:lnTo>
                <a:lnTo>
                  <a:pt x="536747" y="124516"/>
                </a:lnTo>
                <a:lnTo>
                  <a:pt x="558052" y="163693"/>
                </a:lnTo>
                <a:lnTo>
                  <a:pt x="571431" y="206243"/>
                </a:lnTo>
                <a:lnTo>
                  <a:pt x="576072" y="251460"/>
                </a:lnTo>
                <a:lnTo>
                  <a:pt x="571431" y="296676"/>
                </a:lnTo>
                <a:lnTo>
                  <a:pt x="558052" y="339226"/>
                </a:lnTo>
                <a:lnTo>
                  <a:pt x="536747" y="378403"/>
                </a:lnTo>
                <a:lnTo>
                  <a:pt x="508330" y="413497"/>
                </a:lnTo>
                <a:lnTo>
                  <a:pt x="473614" y="443799"/>
                </a:lnTo>
                <a:lnTo>
                  <a:pt x="433414" y="468601"/>
                </a:lnTo>
                <a:lnTo>
                  <a:pt x="388542" y="487194"/>
                </a:lnTo>
                <a:lnTo>
                  <a:pt x="339811" y="498870"/>
                </a:lnTo>
                <a:lnTo>
                  <a:pt x="288036" y="502920"/>
                </a:lnTo>
                <a:lnTo>
                  <a:pt x="236260" y="498870"/>
                </a:lnTo>
                <a:lnTo>
                  <a:pt x="187529" y="487194"/>
                </a:lnTo>
                <a:lnTo>
                  <a:pt x="142657" y="468601"/>
                </a:lnTo>
                <a:lnTo>
                  <a:pt x="102457" y="443799"/>
                </a:lnTo>
                <a:lnTo>
                  <a:pt x="67741" y="413497"/>
                </a:lnTo>
                <a:lnTo>
                  <a:pt x="39324" y="378403"/>
                </a:lnTo>
                <a:lnTo>
                  <a:pt x="18019" y="339226"/>
                </a:lnTo>
                <a:lnTo>
                  <a:pt x="4640" y="296676"/>
                </a:lnTo>
                <a:lnTo>
                  <a:pt x="0" y="251460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54125" y="3392804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980438" y="269214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3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80438" y="269214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3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2186177" y="2779014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2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980438" y="4089653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80438" y="4089653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180082" y="4176521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247394" y="2943605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47394" y="3736085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4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548889" y="2692145"/>
            <a:ext cx="1384300" cy="217804"/>
          </a:xfrm>
          <a:custGeom>
            <a:avLst/>
            <a:gdLst/>
            <a:ahLst/>
            <a:cxnLst/>
            <a:rect l="l" t="t" r="r" b="b"/>
            <a:pathLst>
              <a:path w="1384300" h="217805">
                <a:moveTo>
                  <a:pt x="0" y="217677"/>
                </a:moveTo>
                <a:lnTo>
                  <a:pt x="1384173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509266" y="3096005"/>
            <a:ext cx="885825" cy="209550"/>
          </a:xfrm>
          <a:custGeom>
            <a:avLst/>
            <a:gdLst/>
            <a:ahLst/>
            <a:cxnLst/>
            <a:rect l="l" t="t" r="r" b="b"/>
            <a:pathLst>
              <a:path w="885825" h="209550">
                <a:moveTo>
                  <a:pt x="0" y="0"/>
                </a:moveTo>
                <a:lnTo>
                  <a:pt x="885824" y="209169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15361" y="3809238"/>
            <a:ext cx="878840" cy="435609"/>
          </a:xfrm>
          <a:custGeom>
            <a:avLst/>
            <a:gdLst/>
            <a:ahLst/>
            <a:cxnLst/>
            <a:rect l="l" t="t" r="r" b="b"/>
            <a:pathLst>
              <a:path w="878839" h="435610">
                <a:moveTo>
                  <a:pt x="0" y="435356"/>
                </a:moveTo>
                <a:lnTo>
                  <a:pt x="878839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472689" y="4519421"/>
            <a:ext cx="1173480" cy="326390"/>
          </a:xfrm>
          <a:custGeom>
            <a:avLst/>
            <a:gdLst/>
            <a:ahLst/>
            <a:cxnLst/>
            <a:rect l="l" t="t" r="r" b="b"/>
            <a:pathLst>
              <a:path w="1173479" h="326389">
                <a:moveTo>
                  <a:pt x="0" y="0"/>
                </a:moveTo>
                <a:lnTo>
                  <a:pt x="1173099" y="325881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6854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60" y="4062"/>
                </a:lnTo>
                <a:lnTo>
                  <a:pt x="187529" y="15777"/>
                </a:lnTo>
                <a:lnTo>
                  <a:pt x="142657" y="34431"/>
                </a:lnTo>
                <a:lnTo>
                  <a:pt x="102457" y="59312"/>
                </a:lnTo>
                <a:lnTo>
                  <a:pt x="67741" y="89710"/>
                </a:lnTo>
                <a:lnTo>
                  <a:pt x="39324" y="124911"/>
                </a:lnTo>
                <a:lnTo>
                  <a:pt x="18019" y="164205"/>
                </a:lnTo>
                <a:lnTo>
                  <a:pt x="4640" y="206879"/>
                </a:lnTo>
                <a:lnTo>
                  <a:pt x="0" y="252222"/>
                </a:lnTo>
                <a:lnTo>
                  <a:pt x="4640" y="297564"/>
                </a:lnTo>
                <a:lnTo>
                  <a:pt x="18019" y="340238"/>
                </a:lnTo>
                <a:lnTo>
                  <a:pt x="39324" y="379532"/>
                </a:lnTo>
                <a:lnTo>
                  <a:pt x="67741" y="414733"/>
                </a:lnTo>
                <a:lnTo>
                  <a:pt x="102457" y="445131"/>
                </a:lnTo>
                <a:lnTo>
                  <a:pt x="142657" y="470012"/>
                </a:lnTo>
                <a:lnTo>
                  <a:pt x="187529" y="488666"/>
                </a:lnTo>
                <a:lnTo>
                  <a:pt x="236260" y="500381"/>
                </a:lnTo>
                <a:lnTo>
                  <a:pt x="288036" y="504444"/>
                </a:lnTo>
                <a:lnTo>
                  <a:pt x="339811" y="500381"/>
                </a:lnTo>
                <a:lnTo>
                  <a:pt x="388542" y="488666"/>
                </a:lnTo>
                <a:lnTo>
                  <a:pt x="433414" y="470012"/>
                </a:lnTo>
                <a:lnTo>
                  <a:pt x="473614" y="445131"/>
                </a:lnTo>
                <a:lnTo>
                  <a:pt x="508330" y="414733"/>
                </a:lnTo>
                <a:lnTo>
                  <a:pt x="536747" y="379532"/>
                </a:lnTo>
                <a:lnTo>
                  <a:pt x="558052" y="340238"/>
                </a:lnTo>
                <a:lnTo>
                  <a:pt x="571431" y="297564"/>
                </a:lnTo>
                <a:lnTo>
                  <a:pt x="576071" y="252222"/>
                </a:lnTo>
                <a:lnTo>
                  <a:pt x="571431" y="206879"/>
                </a:lnTo>
                <a:lnTo>
                  <a:pt x="558052" y="164205"/>
                </a:lnTo>
                <a:lnTo>
                  <a:pt x="536747" y="124911"/>
                </a:lnTo>
                <a:lnTo>
                  <a:pt x="508330" y="89710"/>
                </a:lnTo>
                <a:lnTo>
                  <a:pt x="473614" y="59312"/>
                </a:lnTo>
                <a:lnTo>
                  <a:pt x="433414" y="34431"/>
                </a:lnTo>
                <a:lnTo>
                  <a:pt x="388542" y="15777"/>
                </a:lnTo>
                <a:lnTo>
                  <a:pt x="339811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36854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40" y="206879"/>
                </a:lnTo>
                <a:lnTo>
                  <a:pt x="18019" y="164205"/>
                </a:lnTo>
                <a:lnTo>
                  <a:pt x="39324" y="124911"/>
                </a:lnTo>
                <a:lnTo>
                  <a:pt x="67741" y="89710"/>
                </a:lnTo>
                <a:lnTo>
                  <a:pt x="102457" y="59312"/>
                </a:lnTo>
                <a:lnTo>
                  <a:pt x="142657" y="34431"/>
                </a:lnTo>
                <a:lnTo>
                  <a:pt x="187529" y="15777"/>
                </a:lnTo>
                <a:lnTo>
                  <a:pt x="236260" y="4062"/>
                </a:lnTo>
                <a:lnTo>
                  <a:pt x="288036" y="0"/>
                </a:lnTo>
                <a:lnTo>
                  <a:pt x="339811" y="4062"/>
                </a:lnTo>
                <a:lnTo>
                  <a:pt x="388542" y="15777"/>
                </a:lnTo>
                <a:lnTo>
                  <a:pt x="433414" y="34431"/>
                </a:lnTo>
                <a:lnTo>
                  <a:pt x="473614" y="59312"/>
                </a:lnTo>
                <a:lnTo>
                  <a:pt x="508330" y="89710"/>
                </a:lnTo>
                <a:lnTo>
                  <a:pt x="536747" y="124911"/>
                </a:lnTo>
                <a:lnTo>
                  <a:pt x="558052" y="164205"/>
                </a:lnTo>
                <a:lnTo>
                  <a:pt x="571431" y="206879"/>
                </a:lnTo>
                <a:lnTo>
                  <a:pt x="576071" y="252222"/>
                </a:lnTo>
                <a:lnTo>
                  <a:pt x="571431" y="297564"/>
                </a:lnTo>
                <a:lnTo>
                  <a:pt x="558052" y="340238"/>
                </a:lnTo>
                <a:lnTo>
                  <a:pt x="536747" y="379532"/>
                </a:lnTo>
                <a:lnTo>
                  <a:pt x="508330" y="414733"/>
                </a:lnTo>
                <a:lnTo>
                  <a:pt x="473614" y="445131"/>
                </a:lnTo>
                <a:lnTo>
                  <a:pt x="433414" y="470012"/>
                </a:lnTo>
                <a:lnTo>
                  <a:pt x="388542" y="488666"/>
                </a:lnTo>
                <a:lnTo>
                  <a:pt x="339811" y="500381"/>
                </a:lnTo>
                <a:lnTo>
                  <a:pt x="288036" y="504444"/>
                </a:lnTo>
                <a:lnTo>
                  <a:pt x="236260" y="500381"/>
                </a:lnTo>
                <a:lnTo>
                  <a:pt x="187529" y="488666"/>
                </a:lnTo>
                <a:lnTo>
                  <a:pt x="142657" y="470012"/>
                </a:lnTo>
                <a:lnTo>
                  <a:pt x="102457" y="445131"/>
                </a:lnTo>
                <a:lnTo>
                  <a:pt x="67741" y="414733"/>
                </a:lnTo>
                <a:lnTo>
                  <a:pt x="39324" y="379532"/>
                </a:lnTo>
                <a:lnTo>
                  <a:pt x="18019" y="340238"/>
                </a:lnTo>
                <a:lnTo>
                  <a:pt x="4640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60626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60626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60626" y="40774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60626" y="40774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99054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5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5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99054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5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5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3288284" y="3380994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229105" y="2932938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29105" y="3723894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4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530601" y="2679954"/>
            <a:ext cx="1384300" cy="217804"/>
          </a:xfrm>
          <a:custGeom>
            <a:avLst/>
            <a:gdLst/>
            <a:ahLst/>
            <a:cxnLst/>
            <a:rect l="l" t="t" r="r" b="b"/>
            <a:pathLst>
              <a:path w="1384300" h="217805">
                <a:moveTo>
                  <a:pt x="0" y="217678"/>
                </a:moveTo>
                <a:lnTo>
                  <a:pt x="1384173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675126" y="3532632"/>
            <a:ext cx="1034415" cy="26034"/>
          </a:xfrm>
          <a:custGeom>
            <a:avLst/>
            <a:gdLst/>
            <a:ahLst/>
            <a:cxnLst/>
            <a:rect l="l" t="t" r="r" b="b"/>
            <a:pathLst>
              <a:path w="1034414" h="26035">
                <a:moveTo>
                  <a:pt x="0" y="25907"/>
                </a:moveTo>
                <a:lnTo>
                  <a:pt x="1034161" y="25907"/>
                </a:lnTo>
                <a:lnTo>
                  <a:pt x="1034161" y="0"/>
                </a:lnTo>
                <a:lnTo>
                  <a:pt x="0" y="0"/>
                </a:lnTo>
                <a:lnTo>
                  <a:pt x="0" y="2590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501645" y="3085338"/>
            <a:ext cx="885825" cy="209550"/>
          </a:xfrm>
          <a:custGeom>
            <a:avLst/>
            <a:gdLst/>
            <a:ahLst/>
            <a:cxnLst/>
            <a:rect l="l" t="t" r="r" b="b"/>
            <a:pathLst>
              <a:path w="885825" h="209550">
                <a:moveTo>
                  <a:pt x="0" y="0"/>
                </a:moveTo>
                <a:lnTo>
                  <a:pt x="885825" y="209169"/>
                </a:lnTo>
              </a:path>
            </a:pathLst>
          </a:custGeom>
          <a:ln w="25907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507742" y="3798570"/>
            <a:ext cx="878840" cy="435609"/>
          </a:xfrm>
          <a:custGeom>
            <a:avLst/>
            <a:gdLst/>
            <a:ahLst/>
            <a:cxnLst/>
            <a:rect l="l" t="t" r="r" b="b"/>
            <a:pathLst>
              <a:path w="878839" h="435610">
                <a:moveTo>
                  <a:pt x="0" y="435355"/>
                </a:moveTo>
                <a:lnTo>
                  <a:pt x="878840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452877" y="4508753"/>
            <a:ext cx="1173480" cy="326390"/>
          </a:xfrm>
          <a:custGeom>
            <a:avLst/>
            <a:gdLst/>
            <a:ahLst/>
            <a:cxnLst/>
            <a:rect l="l" t="t" r="r" b="b"/>
            <a:pathLst>
              <a:path w="1173479" h="326389">
                <a:moveTo>
                  <a:pt x="0" y="0"/>
                </a:moveTo>
                <a:lnTo>
                  <a:pt x="1173099" y="325882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32682" y="242849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5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5" y="504443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32682" y="242849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5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5" y="504443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4142359" y="2515870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218559" y="6099454"/>
            <a:ext cx="2355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GOAL </a:t>
            </a:r>
            <a:r>
              <a:rPr sz="1800" spc="-5" dirty="0">
                <a:latin typeface="Constantia"/>
                <a:cs typeface="Constantia"/>
              </a:rPr>
              <a:t>NODE</a:t>
            </a:r>
            <a:r>
              <a:rPr sz="1800" spc="-8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FOUND!!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60" y="4062"/>
                </a:lnTo>
                <a:lnTo>
                  <a:pt x="187529" y="15777"/>
                </a:lnTo>
                <a:lnTo>
                  <a:pt x="142657" y="34431"/>
                </a:lnTo>
                <a:lnTo>
                  <a:pt x="102457" y="59312"/>
                </a:lnTo>
                <a:lnTo>
                  <a:pt x="67741" y="89710"/>
                </a:lnTo>
                <a:lnTo>
                  <a:pt x="39324" y="124911"/>
                </a:lnTo>
                <a:lnTo>
                  <a:pt x="18019" y="164205"/>
                </a:lnTo>
                <a:lnTo>
                  <a:pt x="4640" y="206879"/>
                </a:lnTo>
                <a:lnTo>
                  <a:pt x="0" y="252222"/>
                </a:lnTo>
                <a:lnTo>
                  <a:pt x="4640" y="297564"/>
                </a:lnTo>
                <a:lnTo>
                  <a:pt x="18019" y="340238"/>
                </a:lnTo>
                <a:lnTo>
                  <a:pt x="39324" y="379532"/>
                </a:lnTo>
                <a:lnTo>
                  <a:pt x="67741" y="414733"/>
                </a:lnTo>
                <a:lnTo>
                  <a:pt x="102457" y="445131"/>
                </a:lnTo>
                <a:lnTo>
                  <a:pt x="142657" y="470012"/>
                </a:lnTo>
                <a:lnTo>
                  <a:pt x="187529" y="488666"/>
                </a:lnTo>
                <a:lnTo>
                  <a:pt x="236260" y="500381"/>
                </a:lnTo>
                <a:lnTo>
                  <a:pt x="288036" y="504444"/>
                </a:lnTo>
                <a:lnTo>
                  <a:pt x="339811" y="500381"/>
                </a:lnTo>
                <a:lnTo>
                  <a:pt x="388542" y="488666"/>
                </a:lnTo>
                <a:lnTo>
                  <a:pt x="433414" y="470012"/>
                </a:lnTo>
                <a:lnTo>
                  <a:pt x="473614" y="445131"/>
                </a:lnTo>
                <a:lnTo>
                  <a:pt x="508330" y="414733"/>
                </a:lnTo>
                <a:lnTo>
                  <a:pt x="536747" y="379532"/>
                </a:lnTo>
                <a:lnTo>
                  <a:pt x="558052" y="340238"/>
                </a:lnTo>
                <a:lnTo>
                  <a:pt x="571431" y="297564"/>
                </a:lnTo>
                <a:lnTo>
                  <a:pt x="576072" y="252222"/>
                </a:lnTo>
                <a:lnTo>
                  <a:pt x="571431" y="206879"/>
                </a:lnTo>
                <a:lnTo>
                  <a:pt x="558052" y="164205"/>
                </a:lnTo>
                <a:lnTo>
                  <a:pt x="536747" y="124911"/>
                </a:lnTo>
                <a:lnTo>
                  <a:pt x="508330" y="89710"/>
                </a:lnTo>
                <a:lnTo>
                  <a:pt x="473614" y="59312"/>
                </a:lnTo>
                <a:lnTo>
                  <a:pt x="433414" y="34431"/>
                </a:lnTo>
                <a:lnTo>
                  <a:pt x="388542" y="15777"/>
                </a:lnTo>
                <a:lnTo>
                  <a:pt x="339811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40" y="206879"/>
                </a:lnTo>
                <a:lnTo>
                  <a:pt x="18019" y="164205"/>
                </a:lnTo>
                <a:lnTo>
                  <a:pt x="39324" y="124911"/>
                </a:lnTo>
                <a:lnTo>
                  <a:pt x="67741" y="89710"/>
                </a:lnTo>
                <a:lnTo>
                  <a:pt x="102457" y="59312"/>
                </a:lnTo>
                <a:lnTo>
                  <a:pt x="142657" y="34431"/>
                </a:lnTo>
                <a:lnTo>
                  <a:pt x="187529" y="15777"/>
                </a:lnTo>
                <a:lnTo>
                  <a:pt x="236260" y="4062"/>
                </a:lnTo>
                <a:lnTo>
                  <a:pt x="288036" y="0"/>
                </a:lnTo>
                <a:lnTo>
                  <a:pt x="339811" y="4062"/>
                </a:lnTo>
                <a:lnTo>
                  <a:pt x="388542" y="15777"/>
                </a:lnTo>
                <a:lnTo>
                  <a:pt x="433414" y="34431"/>
                </a:lnTo>
                <a:lnTo>
                  <a:pt x="473614" y="59312"/>
                </a:lnTo>
                <a:lnTo>
                  <a:pt x="508330" y="89710"/>
                </a:lnTo>
                <a:lnTo>
                  <a:pt x="536747" y="124911"/>
                </a:lnTo>
                <a:lnTo>
                  <a:pt x="558052" y="164205"/>
                </a:lnTo>
                <a:lnTo>
                  <a:pt x="571431" y="206879"/>
                </a:lnTo>
                <a:lnTo>
                  <a:pt x="576072" y="252222"/>
                </a:lnTo>
                <a:lnTo>
                  <a:pt x="571431" y="297564"/>
                </a:lnTo>
                <a:lnTo>
                  <a:pt x="558052" y="340238"/>
                </a:lnTo>
                <a:lnTo>
                  <a:pt x="536747" y="379532"/>
                </a:lnTo>
                <a:lnTo>
                  <a:pt x="508330" y="414733"/>
                </a:lnTo>
                <a:lnTo>
                  <a:pt x="473614" y="445131"/>
                </a:lnTo>
                <a:lnTo>
                  <a:pt x="433414" y="470012"/>
                </a:lnTo>
                <a:lnTo>
                  <a:pt x="388542" y="488666"/>
                </a:lnTo>
                <a:lnTo>
                  <a:pt x="339811" y="500381"/>
                </a:lnTo>
                <a:lnTo>
                  <a:pt x="288036" y="504444"/>
                </a:lnTo>
                <a:lnTo>
                  <a:pt x="236260" y="500381"/>
                </a:lnTo>
                <a:lnTo>
                  <a:pt x="187529" y="488666"/>
                </a:lnTo>
                <a:lnTo>
                  <a:pt x="142657" y="470012"/>
                </a:lnTo>
                <a:lnTo>
                  <a:pt x="102457" y="445131"/>
                </a:lnTo>
                <a:lnTo>
                  <a:pt x="67741" y="414733"/>
                </a:lnTo>
                <a:lnTo>
                  <a:pt x="39324" y="379532"/>
                </a:lnTo>
                <a:lnTo>
                  <a:pt x="18019" y="340238"/>
                </a:lnTo>
                <a:lnTo>
                  <a:pt x="4640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80438" y="40774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80438" y="40774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32682" y="242849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5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5" y="504443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32682" y="242849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5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5" y="504443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06673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06673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5619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5619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341745" y="3380994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1601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1601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930521" y="3380994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6379" y="3473703"/>
            <a:ext cx="361315" cy="120650"/>
          </a:xfrm>
          <a:custGeom>
            <a:avLst/>
            <a:gdLst/>
            <a:ahLst/>
            <a:cxnLst/>
            <a:rect l="l" t="t" r="r" b="b"/>
            <a:pathLst>
              <a:path w="361315" h="120650">
                <a:moveTo>
                  <a:pt x="338278" y="43434"/>
                </a:moveTo>
                <a:lnTo>
                  <a:pt x="334416" y="43434"/>
                </a:lnTo>
                <a:lnTo>
                  <a:pt x="335661" y="69342"/>
                </a:lnTo>
                <a:lnTo>
                  <a:pt x="287703" y="71636"/>
                </a:lnTo>
                <a:lnTo>
                  <a:pt x="246532" y="98425"/>
                </a:lnTo>
                <a:lnTo>
                  <a:pt x="244830" y="106425"/>
                </a:lnTo>
                <a:lnTo>
                  <a:pt x="252615" y="118363"/>
                </a:lnTo>
                <a:lnTo>
                  <a:pt x="260642" y="120142"/>
                </a:lnTo>
                <a:lnTo>
                  <a:pt x="360718" y="55118"/>
                </a:lnTo>
                <a:lnTo>
                  <a:pt x="338278" y="43434"/>
                </a:lnTo>
                <a:close/>
              </a:path>
              <a:path w="361315" h="120650">
                <a:moveTo>
                  <a:pt x="286593" y="45722"/>
                </a:moveTo>
                <a:lnTo>
                  <a:pt x="0" y="59436"/>
                </a:lnTo>
                <a:lnTo>
                  <a:pt x="1244" y="85344"/>
                </a:lnTo>
                <a:lnTo>
                  <a:pt x="287703" y="71636"/>
                </a:lnTo>
                <a:lnTo>
                  <a:pt x="309359" y="57568"/>
                </a:lnTo>
                <a:lnTo>
                  <a:pt x="286593" y="45722"/>
                </a:lnTo>
                <a:close/>
              </a:path>
              <a:path w="361315" h="120650">
                <a:moveTo>
                  <a:pt x="309359" y="57568"/>
                </a:moveTo>
                <a:lnTo>
                  <a:pt x="287703" y="71636"/>
                </a:lnTo>
                <a:lnTo>
                  <a:pt x="335661" y="69342"/>
                </a:lnTo>
                <a:lnTo>
                  <a:pt x="335587" y="67818"/>
                </a:lnTo>
                <a:lnTo>
                  <a:pt x="329057" y="67818"/>
                </a:lnTo>
                <a:lnTo>
                  <a:pt x="309359" y="57568"/>
                </a:lnTo>
                <a:close/>
              </a:path>
              <a:path w="361315" h="120650">
                <a:moveTo>
                  <a:pt x="327990" y="45466"/>
                </a:moveTo>
                <a:lnTo>
                  <a:pt x="309359" y="57568"/>
                </a:lnTo>
                <a:lnTo>
                  <a:pt x="329057" y="67818"/>
                </a:lnTo>
                <a:lnTo>
                  <a:pt x="327990" y="45466"/>
                </a:lnTo>
                <a:close/>
              </a:path>
              <a:path w="361315" h="120650">
                <a:moveTo>
                  <a:pt x="334514" y="45466"/>
                </a:moveTo>
                <a:lnTo>
                  <a:pt x="327990" y="45466"/>
                </a:lnTo>
                <a:lnTo>
                  <a:pt x="329057" y="67818"/>
                </a:lnTo>
                <a:lnTo>
                  <a:pt x="335587" y="67818"/>
                </a:lnTo>
                <a:lnTo>
                  <a:pt x="334514" y="45466"/>
                </a:lnTo>
                <a:close/>
              </a:path>
              <a:path w="361315" h="120650">
                <a:moveTo>
                  <a:pt x="334416" y="43434"/>
                </a:moveTo>
                <a:lnTo>
                  <a:pt x="286593" y="45722"/>
                </a:lnTo>
                <a:lnTo>
                  <a:pt x="309359" y="57568"/>
                </a:lnTo>
                <a:lnTo>
                  <a:pt x="327990" y="45466"/>
                </a:lnTo>
                <a:lnTo>
                  <a:pt x="334514" y="45466"/>
                </a:lnTo>
                <a:lnTo>
                  <a:pt x="334416" y="43434"/>
                </a:lnTo>
                <a:close/>
              </a:path>
              <a:path w="361315" h="120650">
                <a:moveTo>
                  <a:pt x="254863" y="0"/>
                </a:moveTo>
                <a:lnTo>
                  <a:pt x="247040" y="2412"/>
                </a:lnTo>
                <a:lnTo>
                  <a:pt x="240436" y="15112"/>
                </a:lnTo>
                <a:lnTo>
                  <a:pt x="242900" y="22987"/>
                </a:lnTo>
                <a:lnTo>
                  <a:pt x="286593" y="45722"/>
                </a:lnTo>
                <a:lnTo>
                  <a:pt x="334416" y="43434"/>
                </a:lnTo>
                <a:lnTo>
                  <a:pt x="338278" y="43434"/>
                </a:lnTo>
                <a:lnTo>
                  <a:pt x="254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4646" y="4581905"/>
            <a:ext cx="576071" cy="5044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44646" y="458190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26941" y="4674870"/>
            <a:ext cx="413004" cy="3185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26941" y="4674870"/>
            <a:ext cx="413384" cy="318770"/>
          </a:xfrm>
          <a:custGeom>
            <a:avLst/>
            <a:gdLst/>
            <a:ahLst/>
            <a:cxnLst/>
            <a:rect l="l" t="t" r="r" b="b"/>
            <a:pathLst>
              <a:path w="413385" h="318770">
                <a:moveTo>
                  <a:pt x="0" y="159257"/>
                </a:moveTo>
                <a:lnTo>
                  <a:pt x="7376" y="116901"/>
                </a:lnTo>
                <a:lnTo>
                  <a:pt x="28193" y="78852"/>
                </a:lnTo>
                <a:lnTo>
                  <a:pt x="60483" y="46624"/>
                </a:lnTo>
                <a:lnTo>
                  <a:pt x="102277" y="21731"/>
                </a:lnTo>
                <a:lnTo>
                  <a:pt x="151606" y="5685"/>
                </a:lnTo>
                <a:lnTo>
                  <a:pt x="206502" y="0"/>
                </a:lnTo>
                <a:lnTo>
                  <a:pt x="261397" y="5685"/>
                </a:lnTo>
                <a:lnTo>
                  <a:pt x="310726" y="21731"/>
                </a:lnTo>
                <a:lnTo>
                  <a:pt x="352520" y="46624"/>
                </a:lnTo>
                <a:lnTo>
                  <a:pt x="384810" y="78852"/>
                </a:lnTo>
                <a:lnTo>
                  <a:pt x="405627" y="116901"/>
                </a:lnTo>
                <a:lnTo>
                  <a:pt x="413004" y="159257"/>
                </a:lnTo>
                <a:lnTo>
                  <a:pt x="405627" y="201614"/>
                </a:lnTo>
                <a:lnTo>
                  <a:pt x="384810" y="239663"/>
                </a:lnTo>
                <a:lnTo>
                  <a:pt x="352520" y="271891"/>
                </a:lnTo>
                <a:lnTo>
                  <a:pt x="310726" y="296784"/>
                </a:lnTo>
                <a:lnTo>
                  <a:pt x="261397" y="312830"/>
                </a:lnTo>
                <a:lnTo>
                  <a:pt x="206502" y="318515"/>
                </a:lnTo>
                <a:lnTo>
                  <a:pt x="151606" y="312830"/>
                </a:lnTo>
                <a:lnTo>
                  <a:pt x="102277" y="296784"/>
                </a:lnTo>
                <a:lnTo>
                  <a:pt x="60483" y="271891"/>
                </a:lnTo>
                <a:lnTo>
                  <a:pt x="28194" y="239663"/>
                </a:lnTo>
                <a:lnTo>
                  <a:pt x="7376" y="201614"/>
                </a:lnTo>
                <a:lnTo>
                  <a:pt x="0" y="15925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840226" y="4669028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7394" y="2932938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47394" y="3723894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4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48889" y="2679954"/>
            <a:ext cx="1384300" cy="217804"/>
          </a:xfrm>
          <a:custGeom>
            <a:avLst/>
            <a:gdLst/>
            <a:ahLst/>
            <a:cxnLst/>
            <a:rect l="l" t="t" r="r" b="b"/>
            <a:pathLst>
              <a:path w="1384300" h="217805">
                <a:moveTo>
                  <a:pt x="0" y="217678"/>
                </a:moveTo>
                <a:lnTo>
                  <a:pt x="138417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82746" y="3532632"/>
            <a:ext cx="1034415" cy="26034"/>
          </a:xfrm>
          <a:custGeom>
            <a:avLst/>
            <a:gdLst/>
            <a:ahLst/>
            <a:cxnLst/>
            <a:rect l="l" t="t" r="r" b="b"/>
            <a:pathLst>
              <a:path w="1034414" h="26035">
                <a:moveTo>
                  <a:pt x="0" y="25907"/>
                </a:moveTo>
                <a:lnTo>
                  <a:pt x="1034161" y="25907"/>
                </a:lnTo>
                <a:lnTo>
                  <a:pt x="1034161" y="0"/>
                </a:lnTo>
                <a:lnTo>
                  <a:pt x="0" y="0"/>
                </a:lnTo>
                <a:lnTo>
                  <a:pt x="0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92090" y="3545585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>
                <a:moveTo>
                  <a:pt x="0" y="0"/>
                </a:moveTo>
                <a:lnTo>
                  <a:pt x="8641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09266" y="3085338"/>
            <a:ext cx="885825" cy="209550"/>
          </a:xfrm>
          <a:custGeom>
            <a:avLst/>
            <a:gdLst/>
            <a:ahLst/>
            <a:cxnLst/>
            <a:rect l="l" t="t" r="r" b="b"/>
            <a:pathLst>
              <a:path w="885825" h="209550">
                <a:moveTo>
                  <a:pt x="0" y="0"/>
                </a:moveTo>
                <a:lnTo>
                  <a:pt x="885824" y="20916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15361" y="3798570"/>
            <a:ext cx="878840" cy="435609"/>
          </a:xfrm>
          <a:custGeom>
            <a:avLst/>
            <a:gdLst/>
            <a:ahLst/>
            <a:cxnLst/>
            <a:rect l="l" t="t" r="r" b="b"/>
            <a:pathLst>
              <a:path w="878839" h="435610">
                <a:moveTo>
                  <a:pt x="0" y="435355"/>
                </a:moveTo>
                <a:lnTo>
                  <a:pt x="878839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72689" y="4508753"/>
            <a:ext cx="1173480" cy="326390"/>
          </a:xfrm>
          <a:custGeom>
            <a:avLst/>
            <a:gdLst/>
            <a:ahLst/>
            <a:cxnLst/>
            <a:rect l="l" t="t" r="r" b="b"/>
            <a:pathLst>
              <a:path w="1173479" h="326389">
                <a:moveTo>
                  <a:pt x="0" y="0"/>
                </a:moveTo>
                <a:lnTo>
                  <a:pt x="1173099" y="32588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20717" y="3798570"/>
            <a:ext cx="783590" cy="1035685"/>
          </a:xfrm>
          <a:custGeom>
            <a:avLst/>
            <a:gdLst/>
            <a:ahLst/>
            <a:cxnLst/>
            <a:rect l="l" t="t" r="r" b="b"/>
            <a:pathLst>
              <a:path w="783589" h="1035685">
                <a:moveTo>
                  <a:pt x="0" y="1035684"/>
                </a:moveTo>
                <a:lnTo>
                  <a:pt x="78346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83079" y="5675376"/>
            <a:ext cx="477012" cy="513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74370" y="5724855"/>
            <a:ext cx="1897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NODE_LIST={</a:t>
            </a:r>
            <a:r>
              <a:rPr sz="1800" b="1" spc="-5" dirty="0">
                <a:solidFill>
                  <a:srgbClr val="FF0000"/>
                </a:solidFill>
                <a:latin typeface="Constantia"/>
                <a:cs typeface="Constantia"/>
              </a:rPr>
              <a:t>G</a:t>
            </a:r>
            <a:r>
              <a:rPr sz="1800" spc="-5" dirty="0">
                <a:latin typeface="Constantia"/>
                <a:cs typeface="Constantia"/>
              </a:rPr>
              <a:t>,F}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60" y="4062"/>
                </a:lnTo>
                <a:lnTo>
                  <a:pt x="187529" y="15777"/>
                </a:lnTo>
                <a:lnTo>
                  <a:pt x="142657" y="34431"/>
                </a:lnTo>
                <a:lnTo>
                  <a:pt x="102457" y="59312"/>
                </a:lnTo>
                <a:lnTo>
                  <a:pt x="67741" y="89710"/>
                </a:lnTo>
                <a:lnTo>
                  <a:pt x="39324" y="124911"/>
                </a:lnTo>
                <a:lnTo>
                  <a:pt x="18019" y="164205"/>
                </a:lnTo>
                <a:lnTo>
                  <a:pt x="4640" y="206879"/>
                </a:lnTo>
                <a:lnTo>
                  <a:pt x="0" y="252222"/>
                </a:lnTo>
                <a:lnTo>
                  <a:pt x="4640" y="297564"/>
                </a:lnTo>
                <a:lnTo>
                  <a:pt x="18019" y="340238"/>
                </a:lnTo>
                <a:lnTo>
                  <a:pt x="39324" y="379532"/>
                </a:lnTo>
                <a:lnTo>
                  <a:pt x="67741" y="414733"/>
                </a:lnTo>
                <a:lnTo>
                  <a:pt x="102457" y="445131"/>
                </a:lnTo>
                <a:lnTo>
                  <a:pt x="142657" y="470012"/>
                </a:lnTo>
                <a:lnTo>
                  <a:pt x="187529" y="488666"/>
                </a:lnTo>
                <a:lnTo>
                  <a:pt x="236260" y="500381"/>
                </a:lnTo>
                <a:lnTo>
                  <a:pt x="288036" y="504444"/>
                </a:lnTo>
                <a:lnTo>
                  <a:pt x="339811" y="500381"/>
                </a:lnTo>
                <a:lnTo>
                  <a:pt x="388542" y="488666"/>
                </a:lnTo>
                <a:lnTo>
                  <a:pt x="433414" y="470012"/>
                </a:lnTo>
                <a:lnTo>
                  <a:pt x="473614" y="445131"/>
                </a:lnTo>
                <a:lnTo>
                  <a:pt x="508330" y="414733"/>
                </a:lnTo>
                <a:lnTo>
                  <a:pt x="536747" y="379532"/>
                </a:lnTo>
                <a:lnTo>
                  <a:pt x="558052" y="340238"/>
                </a:lnTo>
                <a:lnTo>
                  <a:pt x="571431" y="297564"/>
                </a:lnTo>
                <a:lnTo>
                  <a:pt x="576072" y="252222"/>
                </a:lnTo>
                <a:lnTo>
                  <a:pt x="571431" y="206879"/>
                </a:lnTo>
                <a:lnTo>
                  <a:pt x="558052" y="164205"/>
                </a:lnTo>
                <a:lnTo>
                  <a:pt x="536747" y="124911"/>
                </a:lnTo>
                <a:lnTo>
                  <a:pt x="508330" y="89710"/>
                </a:lnTo>
                <a:lnTo>
                  <a:pt x="473614" y="59312"/>
                </a:lnTo>
                <a:lnTo>
                  <a:pt x="433414" y="34431"/>
                </a:lnTo>
                <a:lnTo>
                  <a:pt x="388542" y="15777"/>
                </a:lnTo>
                <a:lnTo>
                  <a:pt x="339811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40" y="206879"/>
                </a:lnTo>
                <a:lnTo>
                  <a:pt x="18019" y="164205"/>
                </a:lnTo>
                <a:lnTo>
                  <a:pt x="39324" y="124911"/>
                </a:lnTo>
                <a:lnTo>
                  <a:pt x="67741" y="89710"/>
                </a:lnTo>
                <a:lnTo>
                  <a:pt x="102457" y="59312"/>
                </a:lnTo>
                <a:lnTo>
                  <a:pt x="142657" y="34431"/>
                </a:lnTo>
                <a:lnTo>
                  <a:pt x="187529" y="15777"/>
                </a:lnTo>
                <a:lnTo>
                  <a:pt x="236260" y="4062"/>
                </a:lnTo>
                <a:lnTo>
                  <a:pt x="288036" y="0"/>
                </a:lnTo>
                <a:lnTo>
                  <a:pt x="339811" y="4062"/>
                </a:lnTo>
                <a:lnTo>
                  <a:pt x="388542" y="15777"/>
                </a:lnTo>
                <a:lnTo>
                  <a:pt x="433414" y="34431"/>
                </a:lnTo>
                <a:lnTo>
                  <a:pt x="473614" y="59312"/>
                </a:lnTo>
                <a:lnTo>
                  <a:pt x="508330" y="89710"/>
                </a:lnTo>
                <a:lnTo>
                  <a:pt x="536747" y="124911"/>
                </a:lnTo>
                <a:lnTo>
                  <a:pt x="558052" y="164205"/>
                </a:lnTo>
                <a:lnTo>
                  <a:pt x="571431" y="206879"/>
                </a:lnTo>
                <a:lnTo>
                  <a:pt x="576072" y="252222"/>
                </a:lnTo>
                <a:lnTo>
                  <a:pt x="571431" y="297564"/>
                </a:lnTo>
                <a:lnTo>
                  <a:pt x="558052" y="340238"/>
                </a:lnTo>
                <a:lnTo>
                  <a:pt x="536747" y="379532"/>
                </a:lnTo>
                <a:lnTo>
                  <a:pt x="508330" y="414733"/>
                </a:lnTo>
                <a:lnTo>
                  <a:pt x="473614" y="445131"/>
                </a:lnTo>
                <a:lnTo>
                  <a:pt x="433414" y="470012"/>
                </a:lnTo>
                <a:lnTo>
                  <a:pt x="388542" y="488666"/>
                </a:lnTo>
                <a:lnTo>
                  <a:pt x="339811" y="500381"/>
                </a:lnTo>
                <a:lnTo>
                  <a:pt x="288036" y="504444"/>
                </a:lnTo>
                <a:lnTo>
                  <a:pt x="236260" y="500381"/>
                </a:lnTo>
                <a:lnTo>
                  <a:pt x="187529" y="488666"/>
                </a:lnTo>
                <a:lnTo>
                  <a:pt x="142657" y="470012"/>
                </a:lnTo>
                <a:lnTo>
                  <a:pt x="102457" y="445131"/>
                </a:lnTo>
                <a:lnTo>
                  <a:pt x="67741" y="414733"/>
                </a:lnTo>
                <a:lnTo>
                  <a:pt x="39324" y="379532"/>
                </a:lnTo>
                <a:lnTo>
                  <a:pt x="18019" y="340238"/>
                </a:lnTo>
                <a:lnTo>
                  <a:pt x="4640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47394" y="2932938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47394" y="3723894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4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47394" y="2932938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48889" y="2679954"/>
            <a:ext cx="1384300" cy="217804"/>
          </a:xfrm>
          <a:custGeom>
            <a:avLst/>
            <a:gdLst/>
            <a:ahLst/>
            <a:cxnLst/>
            <a:rect l="l" t="t" r="r" b="b"/>
            <a:pathLst>
              <a:path w="1384300" h="217805">
                <a:moveTo>
                  <a:pt x="0" y="217678"/>
                </a:moveTo>
                <a:lnTo>
                  <a:pt x="1384173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09266" y="3085338"/>
            <a:ext cx="885825" cy="209550"/>
          </a:xfrm>
          <a:custGeom>
            <a:avLst/>
            <a:gdLst/>
            <a:ahLst/>
            <a:cxnLst/>
            <a:rect l="l" t="t" r="r" b="b"/>
            <a:pathLst>
              <a:path w="885825" h="209550">
                <a:moveTo>
                  <a:pt x="0" y="0"/>
                </a:moveTo>
                <a:lnTo>
                  <a:pt x="885824" y="209169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6666" y="3306317"/>
            <a:ext cx="576580" cy="502920"/>
          </a:xfrm>
          <a:custGeom>
            <a:avLst/>
            <a:gdLst/>
            <a:ahLst/>
            <a:cxnLst/>
            <a:rect l="l" t="t" r="r" b="b"/>
            <a:pathLst>
              <a:path w="576580" h="502920">
                <a:moveTo>
                  <a:pt x="288036" y="0"/>
                </a:moveTo>
                <a:lnTo>
                  <a:pt x="236260" y="4049"/>
                </a:lnTo>
                <a:lnTo>
                  <a:pt x="187529" y="15725"/>
                </a:lnTo>
                <a:lnTo>
                  <a:pt x="142657" y="34318"/>
                </a:lnTo>
                <a:lnTo>
                  <a:pt x="102457" y="59120"/>
                </a:lnTo>
                <a:lnTo>
                  <a:pt x="67741" y="89422"/>
                </a:lnTo>
                <a:lnTo>
                  <a:pt x="39324" y="124516"/>
                </a:lnTo>
                <a:lnTo>
                  <a:pt x="18019" y="163693"/>
                </a:lnTo>
                <a:lnTo>
                  <a:pt x="4640" y="206243"/>
                </a:lnTo>
                <a:lnTo>
                  <a:pt x="0" y="251460"/>
                </a:lnTo>
                <a:lnTo>
                  <a:pt x="4640" y="296676"/>
                </a:lnTo>
                <a:lnTo>
                  <a:pt x="18019" y="339226"/>
                </a:lnTo>
                <a:lnTo>
                  <a:pt x="39324" y="378403"/>
                </a:lnTo>
                <a:lnTo>
                  <a:pt x="67741" y="413497"/>
                </a:lnTo>
                <a:lnTo>
                  <a:pt x="102457" y="443799"/>
                </a:lnTo>
                <a:lnTo>
                  <a:pt x="142657" y="468601"/>
                </a:lnTo>
                <a:lnTo>
                  <a:pt x="187529" y="487194"/>
                </a:lnTo>
                <a:lnTo>
                  <a:pt x="236260" y="498870"/>
                </a:lnTo>
                <a:lnTo>
                  <a:pt x="288036" y="502920"/>
                </a:lnTo>
                <a:lnTo>
                  <a:pt x="339811" y="498870"/>
                </a:lnTo>
                <a:lnTo>
                  <a:pt x="388542" y="487194"/>
                </a:lnTo>
                <a:lnTo>
                  <a:pt x="433414" y="468601"/>
                </a:lnTo>
                <a:lnTo>
                  <a:pt x="473614" y="443799"/>
                </a:lnTo>
                <a:lnTo>
                  <a:pt x="508330" y="413497"/>
                </a:lnTo>
                <a:lnTo>
                  <a:pt x="536747" y="378403"/>
                </a:lnTo>
                <a:lnTo>
                  <a:pt x="558052" y="339226"/>
                </a:lnTo>
                <a:lnTo>
                  <a:pt x="571431" y="296676"/>
                </a:lnTo>
                <a:lnTo>
                  <a:pt x="576072" y="251460"/>
                </a:lnTo>
                <a:lnTo>
                  <a:pt x="571431" y="206243"/>
                </a:lnTo>
                <a:lnTo>
                  <a:pt x="558052" y="163693"/>
                </a:lnTo>
                <a:lnTo>
                  <a:pt x="536747" y="124516"/>
                </a:lnTo>
                <a:lnTo>
                  <a:pt x="508330" y="89422"/>
                </a:lnTo>
                <a:lnTo>
                  <a:pt x="473614" y="59120"/>
                </a:lnTo>
                <a:lnTo>
                  <a:pt x="433414" y="34318"/>
                </a:lnTo>
                <a:lnTo>
                  <a:pt x="388542" y="15725"/>
                </a:lnTo>
                <a:lnTo>
                  <a:pt x="339811" y="4049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6666" y="3306317"/>
            <a:ext cx="576580" cy="502920"/>
          </a:xfrm>
          <a:custGeom>
            <a:avLst/>
            <a:gdLst/>
            <a:ahLst/>
            <a:cxnLst/>
            <a:rect l="l" t="t" r="r" b="b"/>
            <a:pathLst>
              <a:path w="576580" h="502920">
                <a:moveTo>
                  <a:pt x="0" y="251460"/>
                </a:moveTo>
                <a:lnTo>
                  <a:pt x="4640" y="206243"/>
                </a:lnTo>
                <a:lnTo>
                  <a:pt x="18019" y="163693"/>
                </a:lnTo>
                <a:lnTo>
                  <a:pt x="39324" y="124516"/>
                </a:lnTo>
                <a:lnTo>
                  <a:pt x="67741" y="89422"/>
                </a:lnTo>
                <a:lnTo>
                  <a:pt x="102457" y="59120"/>
                </a:lnTo>
                <a:lnTo>
                  <a:pt x="142657" y="34318"/>
                </a:lnTo>
                <a:lnTo>
                  <a:pt x="187529" y="15725"/>
                </a:lnTo>
                <a:lnTo>
                  <a:pt x="236260" y="4049"/>
                </a:lnTo>
                <a:lnTo>
                  <a:pt x="288036" y="0"/>
                </a:lnTo>
                <a:lnTo>
                  <a:pt x="339811" y="4049"/>
                </a:lnTo>
                <a:lnTo>
                  <a:pt x="388542" y="15725"/>
                </a:lnTo>
                <a:lnTo>
                  <a:pt x="433414" y="34318"/>
                </a:lnTo>
                <a:lnTo>
                  <a:pt x="473614" y="59120"/>
                </a:lnTo>
                <a:lnTo>
                  <a:pt x="508330" y="89422"/>
                </a:lnTo>
                <a:lnTo>
                  <a:pt x="536747" y="124516"/>
                </a:lnTo>
                <a:lnTo>
                  <a:pt x="558052" y="163693"/>
                </a:lnTo>
                <a:lnTo>
                  <a:pt x="571431" y="206243"/>
                </a:lnTo>
                <a:lnTo>
                  <a:pt x="576072" y="251460"/>
                </a:lnTo>
                <a:lnTo>
                  <a:pt x="571431" y="296676"/>
                </a:lnTo>
                <a:lnTo>
                  <a:pt x="558052" y="339226"/>
                </a:lnTo>
                <a:lnTo>
                  <a:pt x="536747" y="378403"/>
                </a:lnTo>
                <a:lnTo>
                  <a:pt x="508330" y="413497"/>
                </a:lnTo>
                <a:lnTo>
                  <a:pt x="473614" y="443799"/>
                </a:lnTo>
                <a:lnTo>
                  <a:pt x="433414" y="468601"/>
                </a:lnTo>
                <a:lnTo>
                  <a:pt x="388542" y="487194"/>
                </a:lnTo>
                <a:lnTo>
                  <a:pt x="339811" y="498870"/>
                </a:lnTo>
                <a:lnTo>
                  <a:pt x="288036" y="502920"/>
                </a:lnTo>
                <a:lnTo>
                  <a:pt x="236260" y="498870"/>
                </a:lnTo>
                <a:lnTo>
                  <a:pt x="187529" y="487194"/>
                </a:lnTo>
                <a:lnTo>
                  <a:pt x="142657" y="468601"/>
                </a:lnTo>
                <a:lnTo>
                  <a:pt x="102457" y="443799"/>
                </a:lnTo>
                <a:lnTo>
                  <a:pt x="67741" y="413497"/>
                </a:lnTo>
                <a:lnTo>
                  <a:pt x="39324" y="378403"/>
                </a:lnTo>
                <a:lnTo>
                  <a:pt x="18019" y="339226"/>
                </a:lnTo>
                <a:lnTo>
                  <a:pt x="4640" y="296676"/>
                </a:lnTo>
                <a:lnTo>
                  <a:pt x="0" y="251460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54125" y="3392804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980438" y="269214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3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80438" y="269214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3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2186177" y="2779014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2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980438" y="4089653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80438" y="4089653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180082" y="4176521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247394" y="2943605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47394" y="3736085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4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548889" y="2692145"/>
            <a:ext cx="1384300" cy="217804"/>
          </a:xfrm>
          <a:custGeom>
            <a:avLst/>
            <a:gdLst/>
            <a:ahLst/>
            <a:cxnLst/>
            <a:rect l="l" t="t" r="r" b="b"/>
            <a:pathLst>
              <a:path w="1384300" h="217805">
                <a:moveTo>
                  <a:pt x="0" y="217677"/>
                </a:moveTo>
                <a:lnTo>
                  <a:pt x="1384173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509266" y="3096005"/>
            <a:ext cx="885825" cy="209550"/>
          </a:xfrm>
          <a:custGeom>
            <a:avLst/>
            <a:gdLst/>
            <a:ahLst/>
            <a:cxnLst/>
            <a:rect l="l" t="t" r="r" b="b"/>
            <a:pathLst>
              <a:path w="885825" h="209550">
                <a:moveTo>
                  <a:pt x="0" y="0"/>
                </a:moveTo>
                <a:lnTo>
                  <a:pt x="885824" y="209169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15361" y="3809238"/>
            <a:ext cx="878840" cy="435609"/>
          </a:xfrm>
          <a:custGeom>
            <a:avLst/>
            <a:gdLst/>
            <a:ahLst/>
            <a:cxnLst/>
            <a:rect l="l" t="t" r="r" b="b"/>
            <a:pathLst>
              <a:path w="878839" h="435610">
                <a:moveTo>
                  <a:pt x="0" y="435356"/>
                </a:moveTo>
                <a:lnTo>
                  <a:pt x="878839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472689" y="4519421"/>
            <a:ext cx="1173480" cy="326390"/>
          </a:xfrm>
          <a:custGeom>
            <a:avLst/>
            <a:gdLst/>
            <a:ahLst/>
            <a:cxnLst/>
            <a:rect l="l" t="t" r="r" b="b"/>
            <a:pathLst>
              <a:path w="1173479" h="326389">
                <a:moveTo>
                  <a:pt x="0" y="0"/>
                </a:moveTo>
                <a:lnTo>
                  <a:pt x="1173099" y="325881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6854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60" y="4062"/>
                </a:lnTo>
                <a:lnTo>
                  <a:pt x="187529" y="15777"/>
                </a:lnTo>
                <a:lnTo>
                  <a:pt x="142657" y="34431"/>
                </a:lnTo>
                <a:lnTo>
                  <a:pt x="102457" y="59312"/>
                </a:lnTo>
                <a:lnTo>
                  <a:pt x="67741" y="89710"/>
                </a:lnTo>
                <a:lnTo>
                  <a:pt x="39324" y="124911"/>
                </a:lnTo>
                <a:lnTo>
                  <a:pt x="18019" y="164205"/>
                </a:lnTo>
                <a:lnTo>
                  <a:pt x="4640" y="206879"/>
                </a:lnTo>
                <a:lnTo>
                  <a:pt x="0" y="252222"/>
                </a:lnTo>
                <a:lnTo>
                  <a:pt x="4640" y="297564"/>
                </a:lnTo>
                <a:lnTo>
                  <a:pt x="18019" y="340238"/>
                </a:lnTo>
                <a:lnTo>
                  <a:pt x="39324" y="379532"/>
                </a:lnTo>
                <a:lnTo>
                  <a:pt x="67741" y="414733"/>
                </a:lnTo>
                <a:lnTo>
                  <a:pt x="102457" y="445131"/>
                </a:lnTo>
                <a:lnTo>
                  <a:pt x="142657" y="470012"/>
                </a:lnTo>
                <a:lnTo>
                  <a:pt x="187529" y="488666"/>
                </a:lnTo>
                <a:lnTo>
                  <a:pt x="236260" y="500381"/>
                </a:lnTo>
                <a:lnTo>
                  <a:pt x="288036" y="504444"/>
                </a:lnTo>
                <a:lnTo>
                  <a:pt x="339811" y="500381"/>
                </a:lnTo>
                <a:lnTo>
                  <a:pt x="388542" y="488666"/>
                </a:lnTo>
                <a:lnTo>
                  <a:pt x="433414" y="470012"/>
                </a:lnTo>
                <a:lnTo>
                  <a:pt x="473614" y="445131"/>
                </a:lnTo>
                <a:lnTo>
                  <a:pt x="508330" y="414733"/>
                </a:lnTo>
                <a:lnTo>
                  <a:pt x="536747" y="379532"/>
                </a:lnTo>
                <a:lnTo>
                  <a:pt x="558052" y="340238"/>
                </a:lnTo>
                <a:lnTo>
                  <a:pt x="571431" y="297564"/>
                </a:lnTo>
                <a:lnTo>
                  <a:pt x="576071" y="252222"/>
                </a:lnTo>
                <a:lnTo>
                  <a:pt x="571431" y="206879"/>
                </a:lnTo>
                <a:lnTo>
                  <a:pt x="558052" y="164205"/>
                </a:lnTo>
                <a:lnTo>
                  <a:pt x="536747" y="124911"/>
                </a:lnTo>
                <a:lnTo>
                  <a:pt x="508330" y="89710"/>
                </a:lnTo>
                <a:lnTo>
                  <a:pt x="473614" y="59312"/>
                </a:lnTo>
                <a:lnTo>
                  <a:pt x="433414" y="34431"/>
                </a:lnTo>
                <a:lnTo>
                  <a:pt x="388542" y="15777"/>
                </a:lnTo>
                <a:lnTo>
                  <a:pt x="339811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36854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40" y="206879"/>
                </a:lnTo>
                <a:lnTo>
                  <a:pt x="18019" y="164205"/>
                </a:lnTo>
                <a:lnTo>
                  <a:pt x="39324" y="124911"/>
                </a:lnTo>
                <a:lnTo>
                  <a:pt x="67741" y="89710"/>
                </a:lnTo>
                <a:lnTo>
                  <a:pt x="102457" y="59312"/>
                </a:lnTo>
                <a:lnTo>
                  <a:pt x="142657" y="34431"/>
                </a:lnTo>
                <a:lnTo>
                  <a:pt x="187529" y="15777"/>
                </a:lnTo>
                <a:lnTo>
                  <a:pt x="236260" y="4062"/>
                </a:lnTo>
                <a:lnTo>
                  <a:pt x="288036" y="0"/>
                </a:lnTo>
                <a:lnTo>
                  <a:pt x="339811" y="4062"/>
                </a:lnTo>
                <a:lnTo>
                  <a:pt x="388542" y="15777"/>
                </a:lnTo>
                <a:lnTo>
                  <a:pt x="433414" y="34431"/>
                </a:lnTo>
                <a:lnTo>
                  <a:pt x="473614" y="59312"/>
                </a:lnTo>
                <a:lnTo>
                  <a:pt x="508330" y="89710"/>
                </a:lnTo>
                <a:lnTo>
                  <a:pt x="536747" y="124911"/>
                </a:lnTo>
                <a:lnTo>
                  <a:pt x="558052" y="164205"/>
                </a:lnTo>
                <a:lnTo>
                  <a:pt x="571431" y="206879"/>
                </a:lnTo>
                <a:lnTo>
                  <a:pt x="576071" y="252222"/>
                </a:lnTo>
                <a:lnTo>
                  <a:pt x="571431" y="297564"/>
                </a:lnTo>
                <a:lnTo>
                  <a:pt x="558052" y="340238"/>
                </a:lnTo>
                <a:lnTo>
                  <a:pt x="536747" y="379532"/>
                </a:lnTo>
                <a:lnTo>
                  <a:pt x="508330" y="414733"/>
                </a:lnTo>
                <a:lnTo>
                  <a:pt x="473614" y="445131"/>
                </a:lnTo>
                <a:lnTo>
                  <a:pt x="433414" y="470012"/>
                </a:lnTo>
                <a:lnTo>
                  <a:pt x="388542" y="488666"/>
                </a:lnTo>
                <a:lnTo>
                  <a:pt x="339811" y="500381"/>
                </a:lnTo>
                <a:lnTo>
                  <a:pt x="288036" y="504444"/>
                </a:lnTo>
                <a:lnTo>
                  <a:pt x="236260" y="500381"/>
                </a:lnTo>
                <a:lnTo>
                  <a:pt x="187529" y="488666"/>
                </a:lnTo>
                <a:lnTo>
                  <a:pt x="142657" y="470012"/>
                </a:lnTo>
                <a:lnTo>
                  <a:pt x="102457" y="445131"/>
                </a:lnTo>
                <a:lnTo>
                  <a:pt x="67741" y="414733"/>
                </a:lnTo>
                <a:lnTo>
                  <a:pt x="39324" y="379532"/>
                </a:lnTo>
                <a:lnTo>
                  <a:pt x="18019" y="340238"/>
                </a:lnTo>
                <a:lnTo>
                  <a:pt x="4640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60626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60626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60626" y="40774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60626" y="40774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99054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5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5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99054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5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5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3288284" y="3380994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229105" y="2932938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29105" y="3723894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4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530601" y="2679954"/>
            <a:ext cx="1384300" cy="217804"/>
          </a:xfrm>
          <a:custGeom>
            <a:avLst/>
            <a:gdLst/>
            <a:ahLst/>
            <a:cxnLst/>
            <a:rect l="l" t="t" r="r" b="b"/>
            <a:pathLst>
              <a:path w="1384300" h="217805">
                <a:moveTo>
                  <a:pt x="0" y="217678"/>
                </a:moveTo>
                <a:lnTo>
                  <a:pt x="1384173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675126" y="3532632"/>
            <a:ext cx="1034415" cy="26034"/>
          </a:xfrm>
          <a:custGeom>
            <a:avLst/>
            <a:gdLst/>
            <a:ahLst/>
            <a:cxnLst/>
            <a:rect l="l" t="t" r="r" b="b"/>
            <a:pathLst>
              <a:path w="1034414" h="26035">
                <a:moveTo>
                  <a:pt x="0" y="25907"/>
                </a:moveTo>
                <a:lnTo>
                  <a:pt x="1034161" y="25907"/>
                </a:lnTo>
                <a:lnTo>
                  <a:pt x="1034161" y="0"/>
                </a:lnTo>
                <a:lnTo>
                  <a:pt x="0" y="0"/>
                </a:lnTo>
                <a:lnTo>
                  <a:pt x="0" y="2590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501645" y="3085338"/>
            <a:ext cx="885825" cy="209550"/>
          </a:xfrm>
          <a:custGeom>
            <a:avLst/>
            <a:gdLst/>
            <a:ahLst/>
            <a:cxnLst/>
            <a:rect l="l" t="t" r="r" b="b"/>
            <a:pathLst>
              <a:path w="885825" h="209550">
                <a:moveTo>
                  <a:pt x="0" y="0"/>
                </a:moveTo>
                <a:lnTo>
                  <a:pt x="885825" y="209169"/>
                </a:lnTo>
              </a:path>
            </a:pathLst>
          </a:custGeom>
          <a:ln w="25907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507742" y="3798570"/>
            <a:ext cx="878840" cy="435609"/>
          </a:xfrm>
          <a:custGeom>
            <a:avLst/>
            <a:gdLst/>
            <a:ahLst/>
            <a:cxnLst/>
            <a:rect l="l" t="t" r="r" b="b"/>
            <a:pathLst>
              <a:path w="878839" h="435610">
                <a:moveTo>
                  <a:pt x="0" y="435355"/>
                </a:moveTo>
                <a:lnTo>
                  <a:pt x="878840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452877" y="4508753"/>
            <a:ext cx="1173480" cy="326390"/>
          </a:xfrm>
          <a:custGeom>
            <a:avLst/>
            <a:gdLst/>
            <a:ahLst/>
            <a:cxnLst/>
            <a:rect l="l" t="t" r="r" b="b"/>
            <a:pathLst>
              <a:path w="1173479" h="326389">
                <a:moveTo>
                  <a:pt x="0" y="0"/>
                </a:moveTo>
                <a:lnTo>
                  <a:pt x="1173099" y="325882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32682" y="242849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5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5" y="504443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32682" y="242849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5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5" y="504443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4142359" y="2515870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218559" y="6099454"/>
            <a:ext cx="2162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onstantia"/>
                <a:cs typeface="Constantia"/>
              </a:rPr>
              <a:t>TRAVERSAL</a:t>
            </a:r>
            <a:r>
              <a:rPr sz="1800" spc="-11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ORDER: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523719" y="6099454"/>
            <a:ext cx="1343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onstantia"/>
                <a:cs typeface="Constantia"/>
              </a:rPr>
              <a:t>A</a:t>
            </a:r>
            <a:r>
              <a:rPr sz="1800" dirty="0">
                <a:latin typeface="Constantia"/>
                <a:cs typeface="Constantia"/>
              </a:rPr>
              <a:t>-</a:t>
            </a:r>
            <a:r>
              <a:rPr sz="1800" spc="5" dirty="0">
                <a:latin typeface="Constantia"/>
                <a:cs typeface="Constantia"/>
              </a:rPr>
              <a:t>B</a:t>
            </a:r>
            <a:r>
              <a:rPr sz="1800" dirty="0">
                <a:latin typeface="Constantia"/>
                <a:cs typeface="Constantia"/>
              </a:rPr>
              <a:t>-C-D-</a:t>
            </a:r>
            <a:r>
              <a:rPr sz="1800" spc="-5" dirty="0">
                <a:latin typeface="Constantia"/>
                <a:cs typeface="Constantia"/>
              </a:rPr>
              <a:t>E</a:t>
            </a:r>
            <a:r>
              <a:rPr sz="1800" dirty="0">
                <a:latin typeface="Constantia"/>
                <a:cs typeface="Constantia"/>
              </a:rPr>
              <a:t>-G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8759" y="101853"/>
            <a:ext cx="42525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5415" algn="l"/>
              </a:tabLst>
            </a:pPr>
            <a:r>
              <a:rPr spc="-5" dirty="0"/>
              <a:t>Dept</a:t>
            </a:r>
            <a:r>
              <a:rPr dirty="0"/>
              <a:t>h</a:t>
            </a:r>
            <a:r>
              <a:rPr spc="-30" dirty="0"/>
              <a:t> </a:t>
            </a:r>
            <a:r>
              <a:rPr spc="-5" dirty="0"/>
              <a:t>Fi</a:t>
            </a:r>
            <a:r>
              <a:rPr spc="-80" dirty="0"/>
              <a:t>r</a:t>
            </a:r>
            <a:r>
              <a:rPr spc="-50" dirty="0"/>
              <a:t>s</a:t>
            </a:r>
            <a:r>
              <a:rPr dirty="0"/>
              <a:t>t	</a:t>
            </a:r>
            <a:r>
              <a:rPr spc="-5" dirty="0"/>
              <a:t>Sea</a:t>
            </a:r>
            <a:r>
              <a:rPr spc="-65" dirty="0"/>
              <a:t>r</a:t>
            </a:r>
            <a:r>
              <a:rPr dirty="0"/>
              <a:t>ch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6334" y="769975"/>
            <a:ext cx="8333105" cy="426402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600" spc="-10" dirty="0">
                <a:latin typeface="Constantia"/>
                <a:cs typeface="Constantia"/>
              </a:rPr>
              <a:t>Algorithm:</a:t>
            </a:r>
            <a:endParaRPr sz="2600">
              <a:latin typeface="Constantia"/>
              <a:cs typeface="Constantia"/>
            </a:endParaRPr>
          </a:p>
          <a:p>
            <a:pPr marL="527685" indent="-514984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AutoNum type="arabicParenR"/>
              <a:tabLst>
                <a:tab pos="527685" algn="l"/>
                <a:tab pos="528320" algn="l"/>
              </a:tabLst>
            </a:pPr>
            <a:r>
              <a:rPr sz="2600" dirty="0">
                <a:latin typeface="Constantia"/>
                <a:cs typeface="Constantia"/>
              </a:rPr>
              <a:t>If</a:t>
            </a:r>
            <a:r>
              <a:rPr sz="2600" spc="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initial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state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goal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state,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quit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return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success.</a:t>
            </a:r>
            <a:endParaRPr sz="2600">
              <a:latin typeface="Constantia"/>
              <a:cs typeface="Constantia"/>
            </a:endParaRPr>
          </a:p>
          <a:p>
            <a:pPr marL="527685" marR="409575" indent="-514984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AutoNum type="arabicParenR"/>
              <a:tabLst>
                <a:tab pos="527685" algn="l"/>
                <a:tab pos="528320" algn="l"/>
              </a:tabLst>
            </a:pPr>
            <a:r>
              <a:rPr sz="2600" dirty="0">
                <a:latin typeface="Constantia"/>
                <a:cs typeface="Constantia"/>
              </a:rPr>
              <a:t>Otherwise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do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following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until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success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or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failure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  </a:t>
            </a:r>
            <a:r>
              <a:rPr sz="2600" spc="-10" dirty="0">
                <a:latin typeface="Constantia"/>
                <a:cs typeface="Constantia"/>
              </a:rPr>
              <a:t>reported:</a:t>
            </a:r>
            <a:endParaRPr sz="2600">
              <a:latin typeface="Constantia"/>
              <a:cs typeface="Constantia"/>
            </a:endParaRPr>
          </a:p>
          <a:p>
            <a:pPr marL="893444" marR="187325" lvl="1" indent="-514984">
              <a:lnSpc>
                <a:spcPct val="100000"/>
              </a:lnSpc>
              <a:spcBef>
                <a:spcPts val="580"/>
              </a:spcBef>
              <a:buClr>
                <a:srgbClr val="0E6EC5"/>
              </a:buClr>
              <a:buSzPct val="85416"/>
              <a:buAutoNum type="alphaLcPeriod"/>
              <a:tabLst>
                <a:tab pos="893444" algn="l"/>
                <a:tab pos="894080" algn="l"/>
              </a:tabLst>
            </a:pPr>
            <a:r>
              <a:rPr sz="2400" spc="-10" dirty="0">
                <a:latin typeface="Constantia"/>
                <a:cs typeface="Constantia"/>
              </a:rPr>
              <a:t>Generate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successor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‘E’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initial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state. </a:t>
            </a:r>
            <a:r>
              <a:rPr sz="2400" dirty="0">
                <a:latin typeface="Constantia"/>
                <a:cs typeface="Constantia"/>
              </a:rPr>
              <a:t>If</a:t>
            </a:r>
            <a:r>
              <a:rPr sz="2400" spc="1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there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are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no  </a:t>
            </a:r>
            <a:r>
              <a:rPr sz="2400" spc="-15" dirty="0">
                <a:latin typeface="Constantia"/>
                <a:cs typeface="Constantia"/>
              </a:rPr>
              <a:t>more successors </a:t>
            </a:r>
            <a:r>
              <a:rPr sz="2400" spc="-5" dirty="0">
                <a:latin typeface="Constantia"/>
                <a:cs typeface="Constantia"/>
              </a:rPr>
              <a:t>signal</a:t>
            </a:r>
            <a:r>
              <a:rPr sz="2400" spc="-1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failure.</a:t>
            </a:r>
            <a:endParaRPr sz="2400">
              <a:latin typeface="Constantia"/>
              <a:cs typeface="Constantia"/>
            </a:endParaRPr>
          </a:p>
          <a:p>
            <a:pPr marL="893444" marR="73660" lvl="1" indent="-514984">
              <a:lnSpc>
                <a:spcPct val="100000"/>
              </a:lnSpc>
              <a:spcBef>
                <a:spcPts val="580"/>
              </a:spcBef>
              <a:buClr>
                <a:srgbClr val="0E6EC5"/>
              </a:buClr>
              <a:buSzPct val="85416"/>
              <a:buAutoNum type="alphaLcPeriod"/>
              <a:tabLst>
                <a:tab pos="893444" algn="l"/>
                <a:tab pos="894080" algn="l"/>
              </a:tabLst>
            </a:pPr>
            <a:r>
              <a:rPr sz="2400" spc="-5" dirty="0">
                <a:latin typeface="Constantia"/>
                <a:cs typeface="Constantia"/>
              </a:rPr>
              <a:t>Call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Depth-First-Search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with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‘E’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as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start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state. </a:t>
            </a:r>
            <a:r>
              <a:rPr sz="2400" dirty="0">
                <a:latin typeface="Constantia"/>
                <a:cs typeface="Constantia"/>
              </a:rPr>
              <a:t>If</a:t>
            </a:r>
            <a:r>
              <a:rPr sz="2400" spc="1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there  </a:t>
            </a:r>
            <a:r>
              <a:rPr sz="2400" spc="-15" dirty="0">
                <a:latin typeface="Constantia"/>
                <a:cs typeface="Constantia"/>
              </a:rPr>
              <a:t>are </a:t>
            </a:r>
            <a:r>
              <a:rPr sz="2400" spc="-5" dirty="0">
                <a:latin typeface="Constantia"/>
                <a:cs typeface="Constantia"/>
              </a:rPr>
              <a:t>no </a:t>
            </a:r>
            <a:r>
              <a:rPr sz="2400" spc="-15" dirty="0">
                <a:latin typeface="Constantia"/>
                <a:cs typeface="Constantia"/>
              </a:rPr>
              <a:t>more successors </a:t>
            </a:r>
            <a:r>
              <a:rPr sz="2400" spc="-5" dirty="0">
                <a:latin typeface="Constantia"/>
                <a:cs typeface="Constantia"/>
              </a:rPr>
              <a:t>then </a:t>
            </a:r>
            <a:r>
              <a:rPr sz="2400" dirty="0">
                <a:latin typeface="Constantia"/>
                <a:cs typeface="Constantia"/>
              </a:rPr>
              <a:t>, </a:t>
            </a:r>
            <a:r>
              <a:rPr sz="2400" spc="-5" dirty="0">
                <a:latin typeface="Constantia"/>
                <a:cs typeface="Constantia"/>
              </a:rPr>
              <a:t>signal</a:t>
            </a:r>
            <a:r>
              <a:rPr sz="2400" spc="-3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failure.</a:t>
            </a:r>
            <a:endParaRPr sz="2400">
              <a:latin typeface="Constantia"/>
              <a:cs typeface="Constantia"/>
            </a:endParaRPr>
          </a:p>
          <a:p>
            <a:pPr marL="893444" marR="5080" lvl="1" indent="-514984">
              <a:lnSpc>
                <a:spcPct val="100000"/>
              </a:lnSpc>
              <a:spcBef>
                <a:spcPts val="575"/>
              </a:spcBef>
              <a:buClr>
                <a:srgbClr val="0E6EC5"/>
              </a:buClr>
              <a:buSzPct val="85416"/>
              <a:buAutoNum type="alphaLcPeriod"/>
              <a:tabLst>
                <a:tab pos="893444" algn="l"/>
                <a:tab pos="894080" algn="l"/>
              </a:tabLst>
            </a:pPr>
            <a:r>
              <a:rPr sz="2400" dirty="0">
                <a:latin typeface="Constantia"/>
                <a:cs typeface="Constantia"/>
              </a:rPr>
              <a:t>If </a:t>
            </a:r>
            <a:r>
              <a:rPr sz="2400" spc="-15" dirty="0">
                <a:latin typeface="Constantia"/>
                <a:cs typeface="Constantia"/>
              </a:rPr>
              <a:t>success </a:t>
            </a:r>
            <a:r>
              <a:rPr sz="2400" spc="-5" dirty="0">
                <a:latin typeface="Constantia"/>
                <a:cs typeface="Constantia"/>
              </a:rPr>
              <a:t>is obtained, </a:t>
            </a:r>
            <a:r>
              <a:rPr sz="2400" spc="-10" dirty="0">
                <a:latin typeface="Constantia"/>
                <a:cs typeface="Constantia"/>
              </a:rPr>
              <a:t>return </a:t>
            </a:r>
            <a:r>
              <a:rPr sz="2400" spc="-20" dirty="0">
                <a:latin typeface="Constantia"/>
                <a:cs typeface="Constantia"/>
              </a:rPr>
              <a:t>success, </a:t>
            </a:r>
            <a:r>
              <a:rPr sz="2400" dirty="0">
                <a:latin typeface="Constantia"/>
                <a:cs typeface="Constantia"/>
              </a:rPr>
              <a:t>otherwise</a:t>
            </a:r>
            <a:r>
              <a:rPr sz="2400" spc="-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continue  </a:t>
            </a:r>
            <a:r>
              <a:rPr sz="2400" spc="-5" dirty="0">
                <a:latin typeface="Constantia"/>
                <a:cs typeface="Constantia"/>
              </a:rPr>
              <a:t>in this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loop.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2446" y="2414777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5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5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2446" y="2414777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5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5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79930" y="25012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06217" y="180060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06217" y="180060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711576" y="1887473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06217" y="319811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06217" y="319811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705480" y="3285235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58461" y="154914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3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58461" y="154914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3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667758" y="163537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32453" y="2414777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32453" y="2414777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821048" y="2501265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681978" y="2414777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81978" y="2414777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867525" y="2501265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41797" y="2414777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41797" y="2414777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456046" y="2501265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20635" y="2594355"/>
            <a:ext cx="360680" cy="120650"/>
          </a:xfrm>
          <a:custGeom>
            <a:avLst/>
            <a:gdLst/>
            <a:ahLst/>
            <a:cxnLst/>
            <a:rect l="l" t="t" r="r" b="b"/>
            <a:pathLst>
              <a:path w="360680" h="120650">
                <a:moveTo>
                  <a:pt x="338238" y="43434"/>
                </a:moveTo>
                <a:lnTo>
                  <a:pt x="334416" y="43434"/>
                </a:lnTo>
                <a:lnTo>
                  <a:pt x="335661" y="69342"/>
                </a:lnTo>
                <a:lnTo>
                  <a:pt x="287703" y="71636"/>
                </a:lnTo>
                <a:lnTo>
                  <a:pt x="246532" y="98425"/>
                </a:lnTo>
                <a:lnTo>
                  <a:pt x="244817" y="106426"/>
                </a:lnTo>
                <a:lnTo>
                  <a:pt x="252615" y="118364"/>
                </a:lnTo>
                <a:lnTo>
                  <a:pt x="260642" y="120142"/>
                </a:lnTo>
                <a:lnTo>
                  <a:pt x="360667" y="55118"/>
                </a:lnTo>
                <a:lnTo>
                  <a:pt x="338238" y="43434"/>
                </a:lnTo>
                <a:close/>
              </a:path>
              <a:path w="360680" h="120650">
                <a:moveTo>
                  <a:pt x="286593" y="45722"/>
                </a:moveTo>
                <a:lnTo>
                  <a:pt x="0" y="59436"/>
                </a:lnTo>
                <a:lnTo>
                  <a:pt x="1244" y="85344"/>
                </a:lnTo>
                <a:lnTo>
                  <a:pt x="287703" y="71636"/>
                </a:lnTo>
                <a:lnTo>
                  <a:pt x="309359" y="57568"/>
                </a:lnTo>
                <a:lnTo>
                  <a:pt x="286593" y="45722"/>
                </a:lnTo>
                <a:close/>
              </a:path>
              <a:path w="360680" h="120650">
                <a:moveTo>
                  <a:pt x="309359" y="57568"/>
                </a:moveTo>
                <a:lnTo>
                  <a:pt x="287703" y="71636"/>
                </a:lnTo>
                <a:lnTo>
                  <a:pt x="335661" y="69342"/>
                </a:lnTo>
                <a:lnTo>
                  <a:pt x="335587" y="67818"/>
                </a:lnTo>
                <a:lnTo>
                  <a:pt x="329056" y="67818"/>
                </a:lnTo>
                <a:lnTo>
                  <a:pt x="309359" y="57568"/>
                </a:lnTo>
                <a:close/>
              </a:path>
              <a:path w="360680" h="120650">
                <a:moveTo>
                  <a:pt x="327990" y="45466"/>
                </a:moveTo>
                <a:lnTo>
                  <a:pt x="309359" y="57568"/>
                </a:lnTo>
                <a:lnTo>
                  <a:pt x="329056" y="67818"/>
                </a:lnTo>
                <a:lnTo>
                  <a:pt x="327990" y="45466"/>
                </a:lnTo>
                <a:close/>
              </a:path>
              <a:path w="360680" h="120650">
                <a:moveTo>
                  <a:pt x="334514" y="45466"/>
                </a:moveTo>
                <a:lnTo>
                  <a:pt x="327990" y="45466"/>
                </a:lnTo>
                <a:lnTo>
                  <a:pt x="329056" y="67818"/>
                </a:lnTo>
                <a:lnTo>
                  <a:pt x="335587" y="67818"/>
                </a:lnTo>
                <a:lnTo>
                  <a:pt x="334514" y="45466"/>
                </a:lnTo>
                <a:close/>
              </a:path>
              <a:path w="360680" h="120650">
                <a:moveTo>
                  <a:pt x="334416" y="43434"/>
                </a:moveTo>
                <a:lnTo>
                  <a:pt x="286593" y="45722"/>
                </a:lnTo>
                <a:lnTo>
                  <a:pt x="309359" y="57568"/>
                </a:lnTo>
                <a:lnTo>
                  <a:pt x="327990" y="45466"/>
                </a:lnTo>
                <a:lnTo>
                  <a:pt x="334514" y="45466"/>
                </a:lnTo>
                <a:lnTo>
                  <a:pt x="334416" y="43434"/>
                </a:lnTo>
                <a:close/>
              </a:path>
              <a:path w="360680" h="120650">
                <a:moveTo>
                  <a:pt x="254863" y="0"/>
                </a:moveTo>
                <a:lnTo>
                  <a:pt x="247040" y="2413"/>
                </a:lnTo>
                <a:lnTo>
                  <a:pt x="240436" y="15113"/>
                </a:lnTo>
                <a:lnTo>
                  <a:pt x="242900" y="22987"/>
                </a:lnTo>
                <a:lnTo>
                  <a:pt x="286593" y="45722"/>
                </a:lnTo>
                <a:lnTo>
                  <a:pt x="334416" y="43434"/>
                </a:lnTo>
                <a:lnTo>
                  <a:pt x="338238" y="43434"/>
                </a:lnTo>
                <a:lnTo>
                  <a:pt x="254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70426" y="3702558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70426" y="3702558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52721" y="3793997"/>
            <a:ext cx="413384" cy="320040"/>
          </a:xfrm>
          <a:custGeom>
            <a:avLst/>
            <a:gdLst/>
            <a:ahLst/>
            <a:cxnLst/>
            <a:rect l="l" t="t" r="r" b="b"/>
            <a:pathLst>
              <a:path w="413385" h="320039">
                <a:moveTo>
                  <a:pt x="206501" y="0"/>
                </a:moveTo>
                <a:lnTo>
                  <a:pt x="151606" y="5714"/>
                </a:lnTo>
                <a:lnTo>
                  <a:pt x="102277" y="21843"/>
                </a:lnTo>
                <a:lnTo>
                  <a:pt x="60483" y="46862"/>
                </a:lnTo>
                <a:lnTo>
                  <a:pt x="28193" y="79248"/>
                </a:lnTo>
                <a:lnTo>
                  <a:pt x="7376" y="117475"/>
                </a:lnTo>
                <a:lnTo>
                  <a:pt x="0" y="160019"/>
                </a:lnTo>
                <a:lnTo>
                  <a:pt x="7376" y="202564"/>
                </a:lnTo>
                <a:lnTo>
                  <a:pt x="28193" y="240791"/>
                </a:lnTo>
                <a:lnTo>
                  <a:pt x="60483" y="273176"/>
                </a:lnTo>
                <a:lnTo>
                  <a:pt x="102277" y="298195"/>
                </a:lnTo>
                <a:lnTo>
                  <a:pt x="151606" y="314325"/>
                </a:lnTo>
                <a:lnTo>
                  <a:pt x="206501" y="320039"/>
                </a:lnTo>
                <a:lnTo>
                  <a:pt x="261397" y="314325"/>
                </a:lnTo>
                <a:lnTo>
                  <a:pt x="310726" y="298195"/>
                </a:lnTo>
                <a:lnTo>
                  <a:pt x="352520" y="273176"/>
                </a:lnTo>
                <a:lnTo>
                  <a:pt x="384810" y="240791"/>
                </a:lnTo>
                <a:lnTo>
                  <a:pt x="405627" y="202564"/>
                </a:lnTo>
                <a:lnTo>
                  <a:pt x="413003" y="160019"/>
                </a:lnTo>
                <a:lnTo>
                  <a:pt x="405627" y="117475"/>
                </a:lnTo>
                <a:lnTo>
                  <a:pt x="384810" y="79248"/>
                </a:lnTo>
                <a:lnTo>
                  <a:pt x="352520" y="46862"/>
                </a:lnTo>
                <a:lnTo>
                  <a:pt x="310726" y="21843"/>
                </a:lnTo>
                <a:lnTo>
                  <a:pt x="261397" y="5714"/>
                </a:lnTo>
                <a:lnTo>
                  <a:pt x="2065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52721" y="3793997"/>
            <a:ext cx="413384" cy="320040"/>
          </a:xfrm>
          <a:custGeom>
            <a:avLst/>
            <a:gdLst/>
            <a:ahLst/>
            <a:cxnLst/>
            <a:rect l="l" t="t" r="r" b="b"/>
            <a:pathLst>
              <a:path w="413385" h="320039">
                <a:moveTo>
                  <a:pt x="0" y="160019"/>
                </a:moveTo>
                <a:lnTo>
                  <a:pt x="7376" y="117475"/>
                </a:lnTo>
                <a:lnTo>
                  <a:pt x="28193" y="79248"/>
                </a:lnTo>
                <a:lnTo>
                  <a:pt x="60483" y="46862"/>
                </a:lnTo>
                <a:lnTo>
                  <a:pt x="102277" y="21843"/>
                </a:lnTo>
                <a:lnTo>
                  <a:pt x="151606" y="5714"/>
                </a:lnTo>
                <a:lnTo>
                  <a:pt x="206501" y="0"/>
                </a:lnTo>
                <a:lnTo>
                  <a:pt x="261397" y="5714"/>
                </a:lnTo>
                <a:lnTo>
                  <a:pt x="310726" y="21843"/>
                </a:lnTo>
                <a:lnTo>
                  <a:pt x="352520" y="46862"/>
                </a:lnTo>
                <a:lnTo>
                  <a:pt x="384810" y="79248"/>
                </a:lnTo>
                <a:lnTo>
                  <a:pt x="405627" y="117475"/>
                </a:lnTo>
                <a:lnTo>
                  <a:pt x="413003" y="160019"/>
                </a:lnTo>
                <a:lnTo>
                  <a:pt x="405627" y="202564"/>
                </a:lnTo>
                <a:lnTo>
                  <a:pt x="384810" y="240791"/>
                </a:lnTo>
                <a:lnTo>
                  <a:pt x="352520" y="273176"/>
                </a:lnTo>
                <a:lnTo>
                  <a:pt x="310726" y="298195"/>
                </a:lnTo>
                <a:lnTo>
                  <a:pt x="261397" y="314325"/>
                </a:lnTo>
                <a:lnTo>
                  <a:pt x="206501" y="320039"/>
                </a:lnTo>
                <a:lnTo>
                  <a:pt x="151606" y="314325"/>
                </a:lnTo>
                <a:lnTo>
                  <a:pt x="102277" y="298195"/>
                </a:lnTo>
                <a:lnTo>
                  <a:pt x="60483" y="273176"/>
                </a:lnTo>
                <a:lnTo>
                  <a:pt x="28193" y="240791"/>
                </a:lnTo>
                <a:lnTo>
                  <a:pt x="7376" y="202564"/>
                </a:lnTo>
                <a:lnTo>
                  <a:pt x="0" y="16001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365752" y="3789426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73173" y="2053589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73173" y="2844545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4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74670" y="1800605"/>
            <a:ext cx="1384300" cy="217804"/>
          </a:xfrm>
          <a:custGeom>
            <a:avLst/>
            <a:gdLst/>
            <a:ahLst/>
            <a:cxnLst/>
            <a:rect l="l" t="t" r="r" b="b"/>
            <a:pathLst>
              <a:path w="1384300" h="217805">
                <a:moveTo>
                  <a:pt x="0" y="217678"/>
                </a:moveTo>
                <a:lnTo>
                  <a:pt x="1384172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08526" y="2666238"/>
            <a:ext cx="1034415" cy="0"/>
          </a:xfrm>
          <a:custGeom>
            <a:avLst/>
            <a:gdLst/>
            <a:ahLst/>
            <a:cxnLst/>
            <a:rect l="l" t="t" r="r" b="b"/>
            <a:pathLst>
              <a:path w="1034414">
                <a:moveTo>
                  <a:pt x="0" y="0"/>
                </a:moveTo>
                <a:lnTo>
                  <a:pt x="1034161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17870" y="2666238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0" y="0"/>
                </a:moveTo>
                <a:lnTo>
                  <a:pt x="86410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33522" y="2205989"/>
            <a:ext cx="885825" cy="209550"/>
          </a:xfrm>
          <a:custGeom>
            <a:avLst/>
            <a:gdLst/>
            <a:ahLst/>
            <a:cxnLst/>
            <a:rect l="l" t="t" r="r" b="b"/>
            <a:pathLst>
              <a:path w="885825" h="209550">
                <a:moveTo>
                  <a:pt x="0" y="0"/>
                </a:moveTo>
                <a:lnTo>
                  <a:pt x="885825" y="20916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41142" y="2919222"/>
            <a:ext cx="878840" cy="435609"/>
          </a:xfrm>
          <a:custGeom>
            <a:avLst/>
            <a:gdLst/>
            <a:ahLst/>
            <a:cxnLst/>
            <a:rect l="l" t="t" r="r" b="b"/>
            <a:pathLst>
              <a:path w="878839" h="435610">
                <a:moveTo>
                  <a:pt x="0" y="435355"/>
                </a:moveTo>
                <a:lnTo>
                  <a:pt x="878840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96945" y="3627882"/>
            <a:ext cx="1173480" cy="326390"/>
          </a:xfrm>
          <a:custGeom>
            <a:avLst/>
            <a:gdLst/>
            <a:ahLst/>
            <a:cxnLst/>
            <a:rect l="l" t="t" r="r" b="b"/>
            <a:pathLst>
              <a:path w="1173479" h="326389">
                <a:moveTo>
                  <a:pt x="0" y="0"/>
                </a:moveTo>
                <a:lnTo>
                  <a:pt x="1173099" y="325882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46497" y="2919222"/>
            <a:ext cx="783590" cy="1035685"/>
          </a:xfrm>
          <a:custGeom>
            <a:avLst/>
            <a:gdLst/>
            <a:ahLst/>
            <a:cxnLst/>
            <a:rect l="l" t="t" r="r" b="b"/>
            <a:pathLst>
              <a:path w="783589" h="1035685">
                <a:moveTo>
                  <a:pt x="0" y="1035684"/>
                </a:moveTo>
                <a:lnTo>
                  <a:pt x="78346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99845" y="566673"/>
            <a:ext cx="3643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Consider </a:t>
            </a:r>
            <a:r>
              <a:rPr sz="1800" dirty="0">
                <a:latin typeface="Constantia"/>
                <a:cs typeface="Constantia"/>
              </a:rPr>
              <a:t>the </a:t>
            </a:r>
            <a:r>
              <a:rPr sz="1800" spc="-10" dirty="0">
                <a:latin typeface="Constantia"/>
                <a:cs typeface="Constantia"/>
              </a:rPr>
              <a:t>following </a:t>
            </a:r>
            <a:r>
              <a:rPr sz="1800" spc="-5" dirty="0">
                <a:latin typeface="Constantia"/>
                <a:cs typeface="Constantia"/>
              </a:rPr>
              <a:t>Search</a:t>
            </a:r>
            <a:r>
              <a:rPr sz="1800" spc="-22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Space: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21435" y="4887848"/>
            <a:ext cx="759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DF</a:t>
            </a:r>
            <a:r>
              <a:rPr sz="1800" spc="-5" dirty="0">
                <a:latin typeface="Constantia"/>
                <a:cs typeface="Constantia"/>
              </a:rPr>
              <a:t>S</a:t>
            </a:r>
            <a:r>
              <a:rPr sz="1800" dirty="0">
                <a:latin typeface="Constantia"/>
                <a:cs typeface="Constantia"/>
              </a:rPr>
              <a:t>(</a:t>
            </a:r>
            <a:r>
              <a:rPr sz="1800" spc="-5" dirty="0">
                <a:latin typeface="Constantia"/>
                <a:cs typeface="Constantia"/>
              </a:rPr>
              <a:t>A</a:t>
            </a:r>
            <a:r>
              <a:rPr sz="1800" dirty="0">
                <a:latin typeface="Constantia"/>
                <a:cs typeface="Constantia"/>
              </a:rPr>
              <a:t>)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2446" y="2414777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5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5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2446" y="2414777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5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5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79930" y="25012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06217" y="180060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06217" y="180060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711576" y="1887473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06217" y="319811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06217" y="319811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705480" y="3285235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58461" y="154914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3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58461" y="154914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3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667758" y="163537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32453" y="2414777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32453" y="2414777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821048" y="2501265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681978" y="2414777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81978" y="2414777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867525" y="2501265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41797" y="2414777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41797" y="2414777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456046" y="2501265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20635" y="2594355"/>
            <a:ext cx="360680" cy="120650"/>
          </a:xfrm>
          <a:custGeom>
            <a:avLst/>
            <a:gdLst/>
            <a:ahLst/>
            <a:cxnLst/>
            <a:rect l="l" t="t" r="r" b="b"/>
            <a:pathLst>
              <a:path w="360680" h="120650">
                <a:moveTo>
                  <a:pt x="338238" y="43434"/>
                </a:moveTo>
                <a:lnTo>
                  <a:pt x="334416" y="43434"/>
                </a:lnTo>
                <a:lnTo>
                  <a:pt x="335661" y="69342"/>
                </a:lnTo>
                <a:lnTo>
                  <a:pt x="287703" y="71636"/>
                </a:lnTo>
                <a:lnTo>
                  <a:pt x="246532" y="98425"/>
                </a:lnTo>
                <a:lnTo>
                  <a:pt x="244817" y="106426"/>
                </a:lnTo>
                <a:lnTo>
                  <a:pt x="252615" y="118364"/>
                </a:lnTo>
                <a:lnTo>
                  <a:pt x="260642" y="120142"/>
                </a:lnTo>
                <a:lnTo>
                  <a:pt x="360667" y="55118"/>
                </a:lnTo>
                <a:lnTo>
                  <a:pt x="338238" y="43434"/>
                </a:lnTo>
                <a:close/>
              </a:path>
              <a:path w="360680" h="120650">
                <a:moveTo>
                  <a:pt x="286593" y="45722"/>
                </a:moveTo>
                <a:lnTo>
                  <a:pt x="0" y="59436"/>
                </a:lnTo>
                <a:lnTo>
                  <a:pt x="1244" y="85344"/>
                </a:lnTo>
                <a:lnTo>
                  <a:pt x="287703" y="71636"/>
                </a:lnTo>
                <a:lnTo>
                  <a:pt x="309359" y="57568"/>
                </a:lnTo>
                <a:lnTo>
                  <a:pt x="286593" y="45722"/>
                </a:lnTo>
                <a:close/>
              </a:path>
              <a:path w="360680" h="120650">
                <a:moveTo>
                  <a:pt x="309359" y="57568"/>
                </a:moveTo>
                <a:lnTo>
                  <a:pt x="287703" y="71636"/>
                </a:lnTo>
                <a:lnTo>
                  <a:pt x="335661" y="69342"/>
                </a:lnTo>
                <a:lnTo>
                  <a:pt x="335587" y="67818"/>
                </a:lnTo>
                <a:lnTo>
                  <a:pt x="329056" y="67818"/>
                </a:lnTo>
                <a:lnTo>
                  <a:pt x="309359" y="57568"/>
                </a:lnTo>
                <a:close/>
              </a:path>
              <a:path w="360680" h="120650">
                <a:moveTo>
                  <a:pt x="327990" y="45466"/>
                </a:moveTo>
                <a:lnTo>
                  <a:pt x="309359" y="57568"/>
                </a:lnTo>
                <a:lnTo>
                  <a:pt x="329056" y="67818"/>
                </a:lnTo>
                <a:lnTo>
                  <a:pt x="327990" y="45466"/>
                </a:lnTo>
                <a:close/>
              </a:path>
              <a:path w="360680" h="120650">
                <a:moveTo>
                  <a:pt x="334514" y="45466"/>
                </a:moveTo>
                <a:lnTo>
                  <a:pt x="327990" y="45466"/>
                </a:lnTo>
                <a:lnTo>
                  <a:pt x="329056" y="67818"/>
                </a:lnTo>
                <a:lnTo>
                  <a:pt x="335587" y="67818"/>
                </a:lnTo>
                <a:lnTo>
                  <a:pt x="334514" y="45466"/>
                </a:lnTo>
                <a:close/>
              </a:path>
              <a:path w="360680" h="120650">
                <a:moveTo>
                  <a:pt x="334416" y="43434"/>
                </a:moveTo>
                <a:lnTo>
                  <a:pt x="286593" y="45722"/>
                </a:lnTo>
                <a:lnTo>
                  <a:pt x="309359" y="57568"/>
                </a:lnTo>
                <a:lnTo>
                  <a:pt x="327990" y="45466"/>
                </a:lnTo>
                <a:lnTo>
                  <a:pt x="334514" y="45466"/>
                </a:lnTo>
                <a:lnTo>
                  <a:pt x="334416" y="43434"/>
                </a:lnTo>
                <a:close/>
              </a:path>
              <a:path w="360680" h="120650">
                <a:moveTo>
                  <a:pt x="254863" y="0"/>
                </a:moveTo>
                <a:lnTo>
                  <a:pt x="247040" y="2413"/>
                </a:lnTo>
                <a:lnTo>
                  <a:pt x="240436" y="15113"/>
                </a:lnTo>
                <a:lnTo>
                  <a:pt x="242900" y="22987"/>
                </a:lnTo>
                <a:lnTo>
                  <a:pt x="286593" y="45722"/>
                </a:lnTo>
                <a:lnTo>
                  <a:pt x="334416" y="43434"/>
                </a:lnTo>
                <a:lnTo>
                  <a:pt x="338238" y="43434"/>
                </a:lnTo>
                <a:lnTo>
                  <a:pt x="254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70426" y="3702558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70426" y="3702558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52721" y="3793997"/>
            <a:ext cx="413384" cy="320040"/>
          </a:xfrm>
          <a:custGeom>
            <a:avLst/>
            <a:gdLst/>
            <a:ahLst/>
            <a:cxnLst/>
            <a:rect l="l" t="t" r="r" b="b"/>
            <a:pathLst>
              <a:path w="413385" h="320039">
                <a:moveTo>
                  <a:pt x="206501" y="0"/>
                </a:moveTo>
                <a:lnTo>
                  <a:pt x="151606" y="5714"/>
                </a:lnTo>
                <a:lnTo>
                  <a:pt x="102277" y="21843"/>
                </a:lnTo>
                <a:lnTo>
                  <a:pt x="60483" y="46862"/>
                </a:lnTo>
                <a:lnTo>
                  <a:pt x="28193" y="79248"/>
                </a:lnTo>
                <a:lnTo>
                  <a:pt x="7376" y="117475"/>
                </a:lnTo>
                <a:lnTo>
                  <a:pt x="0" y="160019"/>
                </a:lnTo>
                <a:lnTo>
                  <a:pt x="7376" y="202564"/>
                </a:lnTo>
                <a:lnTo>
                  <a:pt x="28193" y="240791"/>
                </a:lnTo>
                <a:lnTo>
                  <a:pt x="60483" y="273176"/>
                </a:lnTo>
                <a:lnTo>
                  <a:pt x="102277" y="298195"/>
                </a:lnTo>
                <a:lnTo>
                  <a:pt x="151606" y="314325"/>
                </a:lnTo>
                <a:lnTo>
                  <a:pt x="206501" y="320039"/>
                </a:lnTo>
                <a:lnTo>
                  <a:pt x="261397" y="314325"/>
                </a:lnTo>
                <a:lnTo>
                  <a:pt x="310726" y="298195"/>
                </a:lnTo>
                <a:lnTo>
                  <a:pt x="352520" y="273176"/>
                </a:lnTo>
                <a:lnTo>
                  <a:pt x="384810" y="240791"/>
                </a:lnTo>
                <a:lnTo>
                  <a:pt x="405627" y="202564"/>
                </a:lnTo>
                <a:lnTo>
                  <a:pt x="413003" y="160019"/>
                </a:lnTo>
                <a:lnTo>
                  <a:pt x="405627" y="117475"/>
                </a:lnTo>
                <a:lnTo>
                  <a:pt x="384810" y="79248"/>
                </a:lnTo>
                <a:lnTo>
                  <a:pt x="352520" y="46862"/>
                </a:lnTo>
                <a:lnTo>
                  <a:pt x="310726" y="21843"/>
                </a:lnTo>
                <a:lnTo>
                  <a:pt x="261397" y="5714"/>
                </a:lnTo>
                <a:lnTo>
                  <a:pt x="2065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52721" y="3793997"/>
            <a:ext cx="413384" cy="320040"/>
          </a:xfrm>
          <a:custGeom>
            <a:avLst/>
            <a:gdLst/>
            <a:ahLst/>
            <a:cxnLst/>
            <a:rect l="l" t="t" r="r" b="b"/>
            <a:pathLst>
              <a:path w="413385" h="320039">
                <a:moveTo>
                  <a:pt x="0" y="160019"/>
                </a:moveTo>
                <a:lnTo>
                  <a:pt x="7376" y="117475"/>
                </a:lnTo>
                <a:lnTo>
                  <a:pt x="28193" y="79248"/>
                </a:lnTo>
                <a:lnTo>
                  <a:pt x="60483" y="46862"/>
                </a:lnTo>
                <a:lnTo>
                  <a:pt x="102277" y="21843"/>
                </a:lnTo>
                <a:lnTo>
                  <a:pt x="151606" y="5714"/>
                </a:lnTo>
                <a:lnTo>
                  <a:pt x="206501" y="0"/>
                </a:lnTo>
                <a:lnTo>
                  <a:pt x="261397" y="5714"/>
                </a:lnTo>
                <a:lnTo>
                  <a:pt x="310726" y="21843"/>
                </a:lnTo>
                <a:lnTo>
                  <a:pt x="352520" y="46862"/>
                </a:lnTo>
                <a:lnTo>
                  <a:pt x="384810" y="79248"/>
                </a:lnTo>
                <a:lnTo>
                  <a:pt x="405627" y="117475"/>
                </a:lnTo>
                <a:lnTo>
                  <a:pt x="413003" y="160019"/>
                </a:lnTo>
                <a:lnTo>
                  <a:pt x="405627" y="202564"/>
                </a:lnTo>
                <a:lnTo>
                  <a:pt x="384810" y="240791"/>
                </a:lnTo>
                <a:lnTo>
                  <a:pt x="352520" y="273176"/>
                </a:lnTo>
                <a:lnTo>
                  <a:pt x="310726" y="298195"/>
                </a:lnTo>
                <a:lnTo>
                  <a:pt x="261397" y="314325"/>
                </a:lnTo>
                <a:lnTo>
                  <a:pt x="206501" y="320039"/>
                </a:lnTo>
                <a:lnTo>
                  <a:pt x="151606" y="314325"/>
                </a:lnTo>
                <a:lnTo>
                  <a:pt x="102277" y="298195"/>
                </a:lnTo>
                <a:lnTo>
                  <a:pt x="60483" y="273176"/>
                </a:lnTo>
                <a:lnTo>
                  <a:pt x="28193" y="240791"/>
                </a:lnTo>
                <a:lnTo>
                  <a:pt x="7376" y="202564"/>
                </a:lnTo>
                <a:lnTo>
                  <a:pt x="0" y="16001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365752" y="3789426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73173" y="2053589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73173" y="2844545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4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74670" y="1800605"/>
            <a:ext cx="1384300" cy="217804"/>
          </a:xfrm>
          <a:custGeom>
            <a:avLst/>
            <a:gdLst/>
            <a:ahLst/>
            <a:cxnLst/>
            <a:rect l="l" t="t" r="r" b="b"/>
            <a:pathLst>
              <a:path w="1384300" h="217805">
                <a:moveTo>
                  <a:pt x="0" y="217678"/>
                </a:moveTo>
                <a:lnTo>
                  <a:pt x="1384172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08526" y="2666238"/>
            <a:ext cx="1034415" cy="0"/>
          </a:xfrm>
          <a:custGeom>
            <a:avLst/>
            <a:gdLst/>
            <a:ahLst/>
            <a:cxnLst/>
            <a:rect l="l" t="t" r="r" b="b"/>
            <a:pathLst>
              <a:path w="1034414">
                <a:moveTo>
                  <a:pt x="0" y="0"/>
                </a:moveTo>
                <a:lnTo>
                  <a:pt x="1034161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17870" y="2666238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0" y="0"/>
                </a:moveTo>
                <a:lnTo>
                  <a:pt x="86410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33522" y="2205989"/>
            <a:ext cx="885825" cy="209550"/>
          </a:xfrm>
          <a:custGeom>
            <a:avLst/>
            <a:gdLst/>
            <a:ahLst/>
            <a:cxnLst/>
            <a:rect l="l" t="t" r="r" b="b"/>
            <a:pathLst>
              <a:path w="885825" h="209550">
                <a:moveTo>
                  <a:pt x="0" y="0"/>
                </a:moveTo>
                <a:lnTo>
                  <a:pt x="885825" y="20916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41142" y="2919222"/>
            <a:ext cx="878840" cy="435609"/>
          </a:xfrm>
          <a:custGeom>
            <a:avLst/>
            <a:gdLst/>
            <a:ahLst/>
            <a:cxnLst/>
            <a:rect l="l" t="t" r="r" b="b"/>
            <a:pathLst>
              <a:path w="878839" h="435610">
                <a:moveTo>
                  <a:pt x="0" y="435355"/>
                </a:moveTo>
                <a:lnTo>
                  <a:pt x="878840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96945" y="3627882"/>
            <a:ext cx="1173480" cy="326390"/>
          </a:xfrm>
          <a:custGeom>
            <a:avLst/>
            <a:gdLst/>
            <a:ahLst/>
            <a:cxnLst/>
            <a:rect l="l" t="t" r="r" b="b"/>
            <a:pathLst>
              <a:path w="1173479" h="326389">
                <a:moveTo>
                  <a:pt x="0" y="0"/>
                </a:moveTo>
                <a:lnTo>
                  <a:pt x="1173099" y="325882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46497" y="2919222"/>
            <a:ext cx="783590" cy="1035685"/>
          </a:xfrm>
          <a:custGeom>
            <a:avLst/>
            <a:gdLst/>
            <a:ahLst/>
            <a:cxnLst/>
            <a:rect l="l" t="t" r="r" b="b"/>
            <a:pathLst>
              <a:path w="783589" h="1035685">
                <a:moveTo>
                  <a:pt x="0" y="1035684"/>
                </a:moveTo>
                <a:lnTo>
                  <a:pt x="78346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99845" y="566673"/>
            <a:ext cx="3643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Consider </a:t>
            </a:r>
            <a:r>
              <a:rPr sz="1800" dirty="0">
                <a:latin typeface="Constantia"/>
                <a:cs typeface="Constantia"/>
              </a:rPr>
              <a:t>the </a:t>
            </a:r>
            <a:r>
              <a:rPr sz="1800" spc="-10" dirty="0">
                <a:latin typeface="Constantia"/>
                <a:cs typeface="Constantia"/>
              </a:rPr>
              <a:t>following </a:t>
            </a:r>
            <a:r>
              <a:rPr sz="1800" spc="-5" dirty="0">
                <a:latin typeface="Constantia"/>
                <a:cs typeface="Constantia"/>
              </a:rPr>
              <a:t>Search</a:t>
            </a:r>
            <a:r>
              <a:rPr sz="1800" spc="-22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Space: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21435" y="4887848"/>
            <a:ext cx="759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DF</a:t>
            </a:r>
            <a:r>
              <a:rPr sz="1800" spc="-5" dirty="0">
                <a:latin typeface="Constantia"/>
                <a:cs typeface="Constantia"/>
              </a:rPr>
              <a:t>S</a:t>
            </a:r>
            <a:r>
              <a:rPr sz="1800" dirty="0">
                <a:latin typeface="Constantia"/>
                <a:cs typeface="Constantia"/>
              </a:rPr>
              <a:t>(</a:t>
            </a:r>
            <a:r>
              <a:rPr sz="1800" spc="-5" dirty="0">
                <a:latin typeface="Constantia"/>
                <a:cs typeface="Constantia"/>
              </a:rPr>
              <a:t>A</a:t>
            </a:r>
            <a:r>
              <a:rPr sz="1800" dirty="0">
                <a:latin typeface="Constantia"/>
                <a:cs typeface="Constantia"/>
              </a:rPr>
              <a:t>)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1031189"/>
            <a:ext cx="4566920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25" dirty="0"/>
              <a:t>Control</a:t>
            </a:r>
            <a:r>
              <a:rPr sz="5000" spc="-45" dirty="0"/>
              <a:t> </a:t>
            </a:r>
            <a:r>
              <a:rPr sz="5000" spc="-30" dirty="0"/>
              <a:t>strategies</a:t>
            </a:r>
            <a:endParaRPr sz="5000"/>
          </a:p>
        </p:txBody>
      </p:sp>
      <p:sp>
        <p:nvSpPr>
          <p:cNvPr id="8" name="object 8"/>
          <p:cNvSpPr txBox="1"/>
          <p:nvPr/>
        </p:nvSpPr>
        <p:spPr>
          <a:xfrm>
            <a:off x="535940" y="1869160"/>
            <a:ext cx="7239000" cy="327532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Helps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us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decide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which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rule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apply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next.</a:t>
            </a:r>
            <a:endParaRPr sz="26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What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do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when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there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are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more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than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1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matching  </a:t>
            </a:r>
            <a:r>
              <a:rPr sz="2600" spc="-5" dirty="0">
                <a:latin typeface="Constantia"/>
                <a:cs typeface="Constantia"/>
              </a:rPr>
              <a:t>rules?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buClr>
                <a:srgbClr val="0AD0D9"/>
              </a:buClr>
              <a:buFont typeface="Wingdings 2"/>
              <a:buChar char=""/>
            </a:pPr>
            <a:endParaRPr sz="38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Good </a:t>
            </a:r>
            <a:r>
              <a:rPr sz="2600" spc="-15" dirty="0">
                <a:latin typeface="Constantia"/>
                <a:cs typeface="Constantia"/>
              </a:rPr>
              <a:t>control </a:t>
            </a:r>
            <a:r>
              <a:rPr sz="2600" spc="-5" dirty="0">
                <a:latin typeface="Constantia"/>
                <a:cs typeface="Constantia"/>
              </a:rPr>
              <a:t>strategy</a:t>
            </a:r>
            <a:r>
              <a:rPr sz="2600" spc="-2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should:</a:t>
            </a:r>
            <a:endParaRPr sz="2600">
              <a:latin typeface="Constantia"/>
              <a:cs typeface="Constantia"/>
            </a:endParaRPr>
          </a:p>
          <a:p>
            <a:pPr marL="927100" marR="4131945" lvl="1">
              <a:lnSpc>
                <a:spcPct val="120000"/>
              </a:lnSpc>
              <a:buAutoNum type="arabicPeriod"/>
              <a:tabLst>
                <a:tab pos="1189990" algn="l"/>
              </a:tabLst>
            </a:pPr>
            <a:r>
              <a:rPr sz="2600" spc="-5" dirty="0">
                <a:latin typeface="Constantia"/>
                <a:cs typeface="Constantia"/>
              </a:rPr>
              <a:t>cause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motion  </a:t>
            </a:r>
            <a:r>
              <a:rPr sz="2600" spc="-10" dirty="0">
                <a:latin typeface="Constantia"/>
                <a:cs typeface="Constantia"/>
              </a:rPr>
              <a:t>2.Systematic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0635" y="1536191"/>
            <a:ext cx="6350368" cy="26837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05480" y="3285235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67758" y="163537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21048" y="2501265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67525" y="2501265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56046" y="2501265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65752" y="3789426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9845" y="566673"/>
            <a:ext cx="3643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Consider </a:t>
            </a:r>
            <a:r>
              <a:rPr sz="1800" dirty="0">
                <a:latin typeface="Constantia"/>
                <a:cs typeface="Constantia"/>
              </a:rPr>
              <a:t>the </a:t>
            </a:r>
            <a:r>
              <a:rPr sz="1800" spc="-10" dirty="0">
                <a:latin typeface="Constantia"/>
                <a:cs typeface="Constantia"/>
              </a:rPr>
              <a:t>following </a:t>
            </a:r>
            <a:r>
              <a:rPr sz="1800" spc="-5" dirty="0">
                <a:latin typeface="Constantia"/>
                <a:cs typeface="Constantia"/>
              </a:rPr>
              <a:t>Search</a:t>
            </a:r>
            <a:r>
              <a:rPr sz="1800" spc="-22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Space: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21435" y="4887848"/>
            <a:ext cx="742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DF</a:t>
            </a:r>
            <a:r>
              <a:rPr sz="1800" spc="-5" dirty="0">
                <a:latin typeface="Constantia"/>
                <a:cs typeface="Constantia"/>
              </a:rPr>
              <a:t>S</a:t>
            </a:r>
            <a:r>
              <a:rPr sz="1800" dirty="0">
                <a:latin typeface="Constantia"/>
                <a:cs typeface="Constantia"/>
              </a:rPr>
              <a:t>(B)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79930" y="25012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11576" y="1887473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0635" y="1303019"/>
            <a:ext cx="6350368" cy="2916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05480" y="3285235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1048" y="2501265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67525" y="2501265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56046" y="2501265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65752" y="3789426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9845" y="566673"/>
            <a:ext cx="3643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Consider </a:t>
            </a:r>
            <a:r>
              <a:rPr sz="1800" dirty="0">
                <a:latin typeface="Constantia"/>
                <a:cs typeface="Constantia"/>
              </a:rPr>
              <a:t>the </a:t>
            </a:r>
            <a:r>
              <a:rPr sz="1800" spc="-10" dirty="0">
                <a:latin typeface="Constantia"/>
                <a:cs typeface="Constantia"/>
              </a:rPr>
              <a:t>following </a:t>
            </a:r>
            <a:r>
              <a:rPr sz="1800" spc="-5" dirty="0">
                <a:latin typeface="Constantia"/>
                <a:cs typeface="Constantia"/>
              </a:rPr>
              <a:t>Search</a:t>
            </a:r>
            <a:r>
              <a:rPr sz="1800" spc="-22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Space: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1435" y="4887848"/>
            <a:ext cx="737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DF</a:t>
            </a:r>
            <a:r>
              <a:rPr sz="1800" spc="-5" dirty="0">
                <a:latin typeface="Constantia"/>
                <a:cs typeface="Constantia"/>
              </a:rPr>
              <a:t>S</a:t>
            </a:r>
            <a:r>
              <a:rPr sz="1800" dirty="0">
                <a:latin typeface="Constantia"/>
                <a:cs typeface="Constantia"/>
              </a:rPr>
              <a:t>(</a:t>
            </a:r>
            <a:r>
              <a:rPr sz="1800" spc="-5" dirty="0">
                <a:latin typeface="Constantia"/>
                <a:cs typeface="Constantia"/>
              </a:rPr>
              <a:t>E</a:t>
            </a:r>
            <a:r>
              <a:rPr sz="1800" dirty="0">
                <a:latin typeface="Constantia"/>
                <a:cs typeface="Constantia"/>
              </a:rPr>
              <a:t>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79930" y="25012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11576" y="1887473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67758" y="163537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0635" y="1536191"/>
            <a:ext cx="6350368" cy="26837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05480" y="3285235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1048" y="2501265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67525" y="2501265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56046" y="2501265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65752" y="3789426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9845" y="566673"/>
            <a:ext cx="3643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Consider </a:t>
            </a:r>
            <a:r>
              <a:rPr sz="1800" dirty="0">
                <a:latin typeface="Constantia"/>
                <a:cs typeface="Constantia"/>
              </a:rPr>
              <a:t>the </a:t>
            </a:r>
            <a:r>
              <a:rPr sz="1800" spc="-10" dirty="0">
                <a:latin typeface="Constantia"/>
                <a:cs typeface="Constantia"/>
              </a:rPr>
              <a:t>following </a:t>
            </a:r>
            <a:r>
              <a:rPr sz="1800" spc="-5" dirty="0">
                <a:latin typeface="Constantia"/>
                <a:cs typeface="Constantia"/>
              </a:rPr>
              <a:t>Search</a:t>
            </a:r>
            <a:r>
              <a:rPr sz="1800" spc="-22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Space: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1435" y="4887848"/>
            <a:ext cx="742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DF</a:t>
            </a:r>
            <a:r>
              <a:rPr sz="1800" spc="-5" dirty="0">
                <a:latin typeface="Constantia"/>
                <a:cs typeface="Constantia"/>
              </a:rPr>
              <a:t>S</a:t>
            </a:r>
            <a:r>
              <a:rPr sz="1800" dirty="0">
                <a:latin typeface="Constantia"/>
                <a:cs typeface="Constantia"/>
              </a:rPr>
              <a:t>(B)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79930" y="25012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11576" y="1887473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67758" y="163537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0635" y="1536191"/>
            <a:ext cx="6350368" cy="26837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05480" y="3285235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1048" y="2501265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67525" y="2501265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56046" y="2501265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65752" y="3789426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9845" y="566673"/>
            <a:ext cx="3643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Consider </a:t>
            </a:r>
            <a:r>
              <a:rPr sz="1800" dirty="0">
                <a:latin typeface="Constantia"/>
                <a:cs typeface="Constantia"/>
              </a:rPr>
              <a:t>the </a:t>
            </a:r>
            <a:r>
              <a:rPr sz="1800" spc="-10" dirty="0">
                <a:latin typeface="Constantia"/>
                <a:cs typeface="Constantia"/>
              </a:rPr>
              <a:t>following </a:t>
            </a:r>
            <a:r>
              <a:rPr sz="1800" spc="-5" dirty="0">
                <a:latin typeface="Constantia"/>
                <a:cs typeface="Constantia"/>
              </a:rPr>
              <a:t>Search</a:t>
            </a:r>
            <a:r>
              <a:rPr sz="1800" spc="-22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Space: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1435" y="4887848"/>
            <a:ext cx="777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DF</a:t>
            </a:r>
            <a:r>
              <a:rPr sz="1800" spc="-5" dirty="0">
                <a:latin typeface="Constantia"/>
                <a:cs typeface="Constantia"/>
              </a:rPr>
              <a:t>S</a:t>
            </a:r>
            <a:r>
              <a:rPr sz="1800" dirty="0">
                <a:latin typeface="Constantia"/>
                <a:cs typeface="Constantia"/>
              </a:rPr>
              <a:t>(D)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79930" y="25012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11576" y="1887473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67758" y="163537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0635" y="1536191"/>
            <a:ext cx="6350368" cy="26837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05480" y="3285235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1048" y="2501265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67525" y="2501265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56046" y="2501265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65752" y="3789426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9845" y="566673"/>
            <a:ext cx="3643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Consider </a:t>
            </a:r>
            <a:r>
              <a:rPr sz="1800" dirty="0">
                <a:latin typeface="Constantia"/>
                <a:cs typeface="Constantia"/>
              </a:rPr>
              <a:t>the </a:t>
            </a:r>
            <a:r>
              <a:rPr sz="1800" spc="-10" dirty="0">
                <a:latin typeface="Constantia"/>
                <a:cs typeface="Constantia"/>
              </a:rPr>
              <a:t>following </a:t>
            </a:r>
            <a:r>
              <a:rPr sz="1800" spc="-5" dirty="0">
                <a:latin typeface="Constantia"/>
                <a:cs typeface="Constantia"/>
              </a:rPr>
              <a:t>Search</a:t>
            </a:r>
            <a:r>
              <a:rPr sz="1800" spc="-22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Space: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1435" y="4887848"/>
            <a:ext cx="728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DF</a:t>
            </a:r>
            <a:r>
              <a:rPr sz="1800" spc="-5" dirty="0">
                <a:latin typeface="Constantia"/>
                <a:cs typeface="Constantia"/>
              </a:rPr>
              <a:t>S</a:t>
            </a:r>
            <a:r>
              <a:rPr sz="1800" dirty="0">
                <a:latin typeface="Constantia"/>
                <a:cs typeface="Constantia"/>
              </a:rPr>
              <a:t>(F)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79930" y="25012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11576" y="1887473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67758" y="163537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0635" y="1536191"/>
            <a:ext cx="6350368" cy="26837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05480" y="3285235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1048" y="2501265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67525" y="2501265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56046" y="2501265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65752" y="3789426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9845" y="566673"/>
            <a:ext cx="3643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Consider </a:t>
            </a:r>
            <a:r>
              <a:rPr sz="1800" dirty="0">
                <a:latin typeface="Constantia"/>
                <a:cs typeface="Constantia"/>
              </a:rPr>
              <a:t>the </a:t>
            </a:r>
            <a:r>
              <a:rPr sz="1800" spc="-10" dirty="0">
                <a:latin typeface="Constantia"/>
                <a:cs typeface="Constantia"/>
              </a:rPr>
              <a:t>following </a:t>
            </a:r>
            <a:r>
              <a:rPr sz="1800" spc="-5" dirty="0">
                <a:latin typeface="Constantia"/>
                <a:cs typeface="Constantia"/>
              </a:rPr>
              <a:t>Search</a:t>
            </a:r>
            <a:r>
              <a:rPr sz="1800" spc="-22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Space: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1435" y="4887848"/>
            <a:ext cx="786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DF</a:t>
            </a:r>
            <a:r>
              <a:rPr sz="1800" spc="-5" dirty="0">
                <a:latin typeface="Constantia"/>
                <a:cs typeface="Constantia"/>
              </a:rPr>
              <a:t>S</a:t>
            </a:r>
            <a:r>
              <a:rPr sz="1800" dirty="0">
                <a:latin typeface="Constantia"/>
                <a:cs typeface="Constantia"/>
              </a:rPr>
              <a:t>(H)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79930" y="25012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11576" y="1887473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67758" y="163537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0635" y="1536191"/>
            <a:ext cx="6350368" cy="26837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05480" y="3285235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1048" y="2501265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67525" y="2501265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56046" y="2501265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65752" y="3789426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9845" y="566673"/>
            <a:ext cx="3643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Consider </a:t>
            </a:r>
            <a:r>
              <a:rPr sz="1800" dirty="0">
                <a:latin typeface="Constantia"/>
                <a:cs typeface="Constantia"/>
              </a:rPr>
              <a:t>the </a:t>
            </a:r>
            <a:r>
              <a:rPr sz="1800" spc="-10" dirty="0">
                <a:latin typeface="Constantia"/>
                <a:cs typeface="Constantia"/>
              </a:rPr>
              <a:t>following </a:t>
            </a:r>
            <a:r>
              <a:rPr sz="1800" spc="-5" dirty="0">
                <a:latin typeface="Constantia"/>
                <a:cs typeface="Constantia"/>
              </a:rPr>
              <a:t>Search</a:t>
            </a:r>
            <a:r>
              <a:rPr sz="1800" spc="-22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Space: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1435" y="4887848"/>
            <a:ext cx="728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DF</a:t>
            </a:r>
            <a:r>
              <a:rPr sz="1800" spc="-5" dirty="0">
                <a:latin typeface="Constantia"/>
                <a:cs typeface="Constantia"/>
              </a:rPr>
              <a:t>S</a:t>
            </a:r>
            <a:r>
              <a:rPr sz="1800" dirty="0">
                <a:latin typeface="Constantia"/>
                <a:cs typeface="Constantia"/>
              </a:rPr>
              <a:t>(F)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79930" y="25012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11576" y="1887473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67758" y="163537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0635" y="1536191"/>
            <a:ext cx="6350368" cy="26837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05480" y="3285235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1048" y="2501265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67525" y="2501265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56046" y="2501265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65752" y="3789426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9845" y="566673"/>
            <a:ext cx="3643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Consider </a:t>
            </a:r>
            <a:r>
              <a:rPr sz="1800" dirty="0">
                <a:latin typeface="Constantia"/>
                <a:cs typeface="Constantia"/>
              </a:rPr>
              <a:t>the </a:t>
            </a:r>
            <a:r>
              <a:rPr sz="1800" spc="-10" dirty="0">
                <a:latin typeface="Constantia"/>
                <a:cs typeface="Constantia"/>
              </a:rPr>
              <a:t>following </a:t>
            </a:r>
            <a:r>
              <a:rPr sz="1800" spc="-5" dirty="0">
                <a:latin typeface="Constantia"/>
                <a:cs typeface="Constantia"/>
              </a:rPr>
              <a:t>Search</a:t>
            </a:r>
            <a:r>
              <a:rPr sz="1800" spc="-22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Space: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1435" y="4887848"/>
            <a:ext cx="765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DF</a:t>
            </a:r>
            <a:r>
              <a:rPr sz="1800" spc="-5" dirty="0">
                <a:latin typeface="Constantia"/>
                <a:cs typeface="Constantia"/>
              </a:rPr>
              <a:t>S</a:t>
            </a:r>
            <a:r>
              <a:rPr sz="1800" dirty="0">
                <a:latin typeface="Constantia"/>
                <a:cs typeface="Constantia"/>
              </a:rPr>
              <a:t>(</a:t>
            </a:r>
            <a:r>
              <a:rPr sz="1800" spc="-5" dirty="0">
                <a:latin typeface="Constantia"/>
                <a:cs typeface="Constantia"/>
              </a:rPr>
              <a:t>G</a:t>
            </a:r>
            <a:r>
              <a:rPr sz="1800" dirty="0">
                <a:latin typeface="Constantia"/>
                <a:cs typeface="Constantia"/>
              </a:rPr>
              <a:t>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79930" y="25012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11576" y="1887473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67758" y="163537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68651" y="5072633"/>
            <a:ext cx="2355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GOAL </a:t>
            </a:r>
            <a:r>
              <a:rPr sz="1800" spc="-5" dirty="0">
                <a:latin typeface="Constantia"/>
                <a:cs typeface="Constantia"/>
              </a:rPr>
              <a:t>NODE</a:t>
            </a:r>
            <a:r>
              <a:rPr sz="1800" spc="-8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FOUND!!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2930" y="0"/>
            <a:ext cx="441960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Advantages </a:t>
            </a:r>
            <a:r>
              <a:rPr spc="-5" dirty="0"/>
              <a:t>of</a:t>
            </a:r>
            <a:r>
              <a:rPr spc="-95" dirty="0"/>
              <a:t> </a:t>
            </a:r>
            <a:r>
              <a:rPr spc="-20" dirty="0"/>
              <a:t>BFS: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776732"/>
            <a:ext cx="8780145" cy="2641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marR="5080" indent="-514984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230"/>
              <a:buFont typeface="Constantia"/>
              <a:buAutoNum type="arabicPeriod"/>
              <a:tabLst>
                <a:tab pos="609600" algn="l"/>
                <a:tab pos="610235" algn="l"/>
              </a:tabLst>
            </a:pPr>
            <a:r>
              <a:rPr dirty="0"/>
              <a:t>	</a:t>
            </a:r>
            <a:r>
              <a:rPr sz="2600" spc="-5" dirty="0">
                <a:latin typeface="Constantia"/>
                <a:cs typeface="Constantia"/>
              </a:rPr>
              <a:t>BFS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systematic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search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strategy-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all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nodes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at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level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n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are  </a:t>
            </a:r>
            <a:r>
              <a:rPr sz="2600" spc="-10" dirty="0">
                <a:latin typeface="Constantia"/>
                <a:cs typeface="Constantia"/>
              </a:rPr>
              <a:t>considered </a:t>
            </a:r>
            <a:r>
              <a:rPr sz="2600" spc="-15" dirty="0">
                <a:latin typeface="Constantia"/>
                <a:cs typeface="Constantia"/>
              </a:rPr>
              <a:t>before going </a:t>
            </a:r>
            <a:r>
              <a:rPr sz="2600" spc="-20" dirty="0">
                <a:latin typeface="Constantia"/>
                <a:cs typeface="Constantia"/>
              </a:rPr>
              <a:t>to </a:t>
            </a:r>
            <a:r>
              <a:rPr sz="2600" spc="-5" dirty="0">
                <a:latin typeface="Constantia"/>
                <a:cs typeface="Constantia"/>
              </a:rPr>
              <a:t>n+1 </a:t>
            </a:r>
            <a:r>
              <a:rPr sz="2600" dirty="0">
                <a:latin typeface="Constantia"/>
                <a:cs typeface="Constantia"/>
              </a:rPr>
              <a:t>th</a:t>
            </a:r>
            <a:r>
              <a:rPr sz="2600" spc="-2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level.</a:t>
            </a:r>
            <a:endParaRPr sz="2600">
              <a:latin typeface="Constantia"/>
              <a:cs typeface="Constantia"/>
            </a:endParaRPr>
          </a:p>
          <a:p>
            <a:pPr marL="527685" indent="-514984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AutoNum type="arabicPeriod"/>
              <a:tabLst>
                <a:tab pos="527685" algn="l"/>
                <a:tab pos="528320" algn="l"/>
              </a:tabLst>
            </a:pPr>
            <a:r>
              <a:rPr sz="2600" dirty="0">
                <a:latin typeface="Constantia"/>
                <a:cs typeface="Constantia"/>
              </a:rPr>
              <a:t>If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any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solution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exists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then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BFS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guarentees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10" dirty="0">
                <a:latin typeface="Constantia"/>
                <a:cs typeface="Constantia"/>
              </a:rPr>
              <a:t>find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it.</a:t>
            </a:r>
            <a:endParaRPr sz="2600">
              <a:latin typeface="Constantia"/>
              <a:cs typeface="Constantia"/>
            </a:endParaRPr>
          </a:p>
          <a:p>
            <a:pPr marL="527685" marR="869315" indent="-514984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AutoNum type="arabicPeriod"/>
              <a:tabLst>
                <a:tab pos="527685" algn="l"/>
                <a:tab pos="528320" algn="l"/>
              </a:tabLst>
            </a:pPr>
            <a:r>
              <a:rPr sz="2600" dirty="0">
                <a:latin typeface="Constantia"/>
                <a:cs typeface="Constantia"/>
              </a:rPr>
              <a:t>If</a:t>
            </a:r>
            <a:r>
              <a:rPr sz="2600" spc="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there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are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many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solutions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,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BFS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will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always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10" dirty="0">
                <a:latin typeface="Constantia"/>
                <a:cs typeface="Constantia"/>
              </a:rPr>
              <a:t>find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  shortest path</a:t>
            </a:r>
            <a:r>
              <a:rPr sz="2600" spc="-2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solution.</a:t>
            </a:r>
            <a:endParaRPr sz="2600">
              <a:latin typeface="Constantia"/>
              <a:cs typeface="Constantia"/>
            </a:endParaRPr>
          </a:p>
          <a:p>
            <a:pPr marL="527685" indent="-514984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AutoNum type="arabicPeriod"/>
              <a:tabLst>
                <a:tab pos="527685" algn="l"/>
                <a:tab pos="528320" algn="l"/>
              </a:tabLst>
            </a:pPr>
            <a:r>
              <a:rPr sz="2600" spc="-20" dirty="0">
                <a:latin typeface="Constantia"/>
                <a:cs typeface="Constantia"/>
              </a:rPr>
              <a:t>Never</a:t>
            </a:r>
            <a:r>
              <a:rPr sz="2600" spc="-50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gets </a:t>
            </a:r>
            <a:r>
              <a:rPr sz="2600" spc="-10" dirty="0">
                <a:latin typeface="Constantia"/>
                <a:cs typeface="Constantia"/>
              </a:rPr>
              <a:t>trapped exploring </a:t>
            </a:r>
            <a:r>
              <a:rPr sz="2600" dirty="0">
                <a:latin typeface="Constantia"/>
                <a:cs typeface="Constantia"/>
              </a:rPr>
              <a:t>a </a:t>
            </a:r>
            <a:r>
              <a:rPr sz="2600" spc="-5" dirty="0">
                <a:latin typeface="Constantia"/>
                <a:cs typeface="Constantia"/>
              </a:rPr>
              <a:t>blind </a:t>
            </a:r>
            <a:r>
              <a:rPr sz="2600" dirty="0">
                <a:latin typeface="Constantia"/>
                <a:cs typeface="Constantia"/>
              </a:rPr>
              <a:t>alley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3852798"/>
            <a:ext cx="50685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20" dirty="0">
                <a:solidFill>
                  <a:srgbClr val="04607A"/>
                </a:solidFill>
                <a:latin typeface="Calibri"/>
                <a:cs typeface="Calibri"/>
              </a:rPr>
              <a:t>Disadvantages </a:t>
            </a:r>
            <a:r>
              <a:rPr sz="4500" spc="-5" dirty="0">
                <a:solidFill>
                  <a:srgbClr val="04607A"/>
                </a:solidFill>
                <a:latin typeface="Calibri"/>
                <a:cs typeface="Calibri"/>
              </a:rPr>
              <a:t>of</a:t>
            </a:r>
            <a:r>
              <a:rPr sz="4500" spc="-6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4500" spc="-20" dirty="0">
                <a:solidFill>
                  <a:srgbClr val="04607A"/>
                </a:solidFill>
                <a:latin typeface="Calibri"/>
                <a:cs typeface="Calibri"/>
              </a:rPr>
              <a:t>BFS: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4570603"/>
            <a:ext cx="2025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5" dirty="0">
                <a:solidFill>
                  <a:srgbClr val="0AD0D9"/>
                </a:solidFill>
                <a:latin typeface="Constantia"/>
                <a:cs typeface="Constantia"/>
              </a:rPr>
              <a:t>1.</a:t>
            </a:r>
            <a:endParaRPr sz="245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39" y="5759602"/>
            <a:ext cx="25907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solidFill>
                  <a:srgbClr val="0AD0D9"/>
                </a:solidFill>
                <a:latin typeface="Constantia"/>
                <a:cs typeface="Constantia"/>
              </a:rPr>
              <a:t>2.</a:t>
            </a:r>
            <a:endParaRPr sz="245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3444" y="4553839"/>
            <a:ext cx="7903209" cy="1611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98525" algn="just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latin typeface="Constantia"/>
                <a:cs typeface="Constantia"/>
              </a:rPr>
              <a:t>All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nodes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are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generated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at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any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level.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So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even  unwanted </a:t>
            </a:r>
            <a:r>
              <a:rPr sz="2600" spc="-5" dirty="0">
                <a:latin typeface="Constantia"/>
                <a:cs typeface="Constantia"/>
              </a:rPr>
              <a:t>nodes </a:t>
            </a:r>
            <a:r>
              <a:rPr sz="2600" spc="-15" dirty="0">
                <a:latin typeface="Constantia"/>
                <a:cs typeface="Constantia"/>
              </a:rPr>
              <a:t>are </a:t>
            </a:r>
            <a:r>
              <a:rPr sz="2600" spc="-20" dirty="0">
                <a:latin typeface="Constantia"/>
                <a:cs typeface="Constantia"/>
              </a:rPr>
              <a:t>to </a:t>
            </a:r>
            <a:r>
              <a:rPr sz="2600" spc="-5" dirty="0">
                <a:latin typeface="Constantia"/>
                <a:cs typeface="Constantia"/>
              </a:rPr>
              <a:t>be remembered. Memory  </a:t>
            </a:r>
            <a:r>
              <a:rPr sz="2600" spc="-10" dirty="0">
                <a:latin typeface="Constantia"/>
                <a:cs typeface="Constantia"/>
              </a:rPr>
              <a:t>wastage.</a:t>
            </a:r>
            <a:endParaRPr sz="2600">
              <a:latin typeface="Constantia"/>
              <a:cs typeface="Constantia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600" spc="-5" dirty="0">
                <a:latin typeface="Constantia"/>
                <a:cs typeface="Constantia"/>
              </a:rPr>
              <a:t>Time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space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complexity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exponential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type-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Hurdle.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2930" y="0"/>
            <a:ext cx="44596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Advantages </a:t>
            </a:r>
            <a:r>
              <a:rPr spc="-5" dirty="0"/>
              <a:t>of</a:t>
            </a:r>
            <a:r>
              <a:rPr spc="-100" dirty="0"/>
              <a:t> </a:t>
            </a:r>
            <a:r>
              <a:rPr spc="-20" dirty="0"/>
              <a:t>DFS: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776732"/>
            <a:ext cx="8707120" cy="1690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marR="5080" indent="-514984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230"/>
              <a:buAutoNum type="arabicPeriod"/>
              <a:tabLst>
                <a:tab pos="527685" algn="l"/>
                <a:tab pos="528320" algn="l"/>
              </a:tabLst>
            </a:pPr>
            <a:r>
              <a:rPr sz="2600" spc="-5" dirty="0">
                <a:latin typeface="Constantia"/>
                <a:cs typeface="Constantia"/>
              </a:rPr>
              <a:t>Memory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requirements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DFS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are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less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compared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BFS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as  </a:t>
            </a:r>
            <a:r>
              <a:rPr sz="2600" spc="-10" dirty="0">
                <a:latin typeface="Constantia"/>
                <a:cs typeface="Constantia"/>
              </a:rPr>
              <a:t>only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nodes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on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current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path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are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stored.</a:t>
            </a:r>
            <a:endParaRPr sz="2600">
              <a:latin typeface="Constantia"/>
              <a:cs typeface="Constantia"/>
            </a:endParaRPr>
          </a:p>
          <a:p>
            <a:pPr marL="527685" marR="208915" indent="-514984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AutoNum type="arabicPeriod"/>
              <a:tabLst>
                <a:tab pos="527685" algn="l"/>
                <a:tab pos="528320" algn="l"/>
              </a:tabLst>
            </a:pPr>
            <a:r>
              <a:rPr sz="2600" dirty="0">
                <a:latin typeface="Constantia"/>
                <a:cs typeface="Constantia"/>
              </a:rPr>
              <a:t>DFS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may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10" dirty="0">
                <a:latin typeface="Constantia"/>
                <a:cs typeface="Constantia"/>
              </a:rPr>
              <a:t>find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solution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without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examining</a:t>
            </a:r>
            <a:r>
              <a:rPr sz="2600" spc="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much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  </a:t>
            </a:r>
            <a:r>
              <a:rPr sz="2600" spc="-10" dirty="0">
                <a:latin typeface="Constantia"/>
                <a:cs typeface="Constantia"/>
              </a:rPr>
              <a:t>search space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-2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all.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2901137"/>
            <a:ext cx="506857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20" dirty="0">
                <a:solidFill>
                  <a:srgbClr val="04607A"/>
                </a:solidFill>
                <a:latin typeface="Calibri"/>
                <a:cs typeface="Calibri"/>
              </a:rPr>
              <a:t>Disadvantages </a:t>
            </a:r>
            <a:r>
              <a:rPr sz="4500" spc="-5" dirty="0">
                <a:solidFill>
                  <a:srgbClr val="04607A"/>
                </a:solidFill>
                <a:latin typeface="Calibri"/>
                <a:cs typeface="Calibri"/>
              </a:rPr>
              <a:t>of</a:t>
            </a:r>
            <a:r>
              <a:rPr sz="4500" spc="-5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4500" spc="-20" dirty="0">
                <a:solidFill>
                  <a:srgbClr val="04607A"/>
                </a:solidFill>
                <a:latin typeface="Calibri"/>
                <a:cs typeface="Calibri"/>
              </a:rPr>
              <a:t>BFS: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3681425"/>
            <a:ext cx="8431530" cy="1216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marR="5080" indent="-515620">
              <a:lnSpc>
                <a:spcPct val="100000"/>
              </a:lnSpc>
              <a:spcBef>
                <a:spcPts val="105"/>
              </a:spcBef>
              <a:tabLst>
                <a:tab pos="527685" algn="l"/>
              </a:tabLst>
            </a:pPr>
            <a:r>
              <a:rPr sz="2450" dirty="0">
                <a:solidFill>
                  <a:srgbClr val="0AD0D9"/>
                </a:solidFill>
                <a:latin typeface="Constantia"/>
                <a:cs typeface="Constantia"/>
              </a:rPr>
              <a:t>1.	</a:t>
            </a:r>
            <a:r>
              <a:rPr sz="2600" spc="-5" dirty="0">
                <a:latin typeface="Constantia"/>
                <a:cs typeface="Constantia"/>
              </a:rPr>
              <a:t>This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search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can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go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on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deeper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deeper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into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search  space </a:t>
            </a:r>
            <a:r>
              <a:rPr sz="2600" dirty="0">
                <a:latin typeface="Constantia"/>
                <a:cs typeface="Constantia"/>
              </a:rPr>
              <a:t>and thus </a:t>
            </a:r>
            <a:r>
              <a:rPr sz="2600" spc="-5" dirty="0">
                <a:latin typeface="Constantia"/>
                <a:cs typeface="Constantia"/>
              </a:rPr>
              <a:t>can </a:t>
            </a:r>
            <a:r>
              <a:rPr sz="2600" spc="-20" dirty="0">
                <a:latin typeface="Constantia"/>
                <a:cs typeface="Constantia"/>
              </a:rPr>
              <a:t>get </a:t>
            </a:r>
            <a:r>
              <a:rPr sz="2600" dirty="0">
                <a:latin typeface="Constantia"/>
                <a:cs typeface="Constantia"/>
              </a:rPr>
              <a:t>lost. </a:t>
            </a:r>
            <a:r>
              <a:rPr sz="2600" spc="-5" dirty="0">
                <a:latin typeface="Constantia"/>
                <a:cs typeface="Constantia"/>
              </a:rPr>
              <a:t>This </a:t>
            </a:r>
            <a:r>
              <a:rPr sz="2600" spc="-10" dirty="0">
                <a:latin typeface="Constantia"/>
                <a:cs typeface="Constantia"/>
              </a:rPr>
              <a:t>is </a:t>
            </a:r>
            <a:r>
              <a:rPr sz="2600" spc="-15" dirty="0">
                <a:latin typeface="Constantia"/>
                <a:cs typeface="Constantia"/>
              </a:rPr>
              <a:t>referred </a:t>
            </a:r>
            <a:r>
              <a:rPr sz="2600" spc="-20" dirty="0">
                <a:latin typeface="Constantia"/>
                <a:cs typeface="Constantia"/>
              </a:rPr>
              <a:t>to </a:t>
            </a:r>
            <a:r>
              <a:rPr sz="2600" dirty="0">
                <a:latin typeface="Constantia"/>
                <a:cs typeface="Constantia"/>
              </a:rPr>
              <a:t>as </a:t>
            </a:r>
            <a:r>
              <a:rPr sz="2600" b="1" dirty="0">
                <a:latin typeface="Constantia"/>
                <a:cs typeface="Constantia"/>
              </a:rPr>
              <a:t>blind  </a:t>
            </a:r>
            <a:r>
              <a:rPr sz="2600" b="1" spc="-5" dirty="0">
                <a:latin typeface="Constantia"/>
                <a:cs typeface="Constantia"/>
              </a:rPr>
              <a:t>alley</a:t>
            </a:r>
            <a:r>
              <a:rPr sz="2600" spc="-5" dirty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2930" y="29413"/>
            <a:ext cx="8020684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Control </a:t>
            </a:r>
            <a:r>
              <a:rPr spc="-25" dirty="0"/>
              <a:t>strategies </a:t>
            </a:r>
            <a:r>
              <a:rPr spc="-20" dirty="0"/>
              <a:t>are </a:t>
            </a:r>
            <a:r>
              <a:rPr dirty="0"/>
              <a:t>classified as: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1173582"/>
            <a:ext cx="8957310" cy="319595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527685" algn="l"/>
                <a:tab pos="3322954" algn="l"/>
              </a:tabLst>
            </a:pPr>
            <a:r>
              <a:rPr sz="2450" dirty="0">
                <a:solidFill>
                  <a:srgbClr val="0AD0D9"/>
                </a:solidFill>
                <a:latin typeface="Constantia"/>
                <a:cs typeface="Constantia"/>
              </a:rPr>
              <a:t>1.	</a:t>
            </a:r>
            <a:r>
              <a:rPr sz="2600" spc="-10" dirty="0">
                <a:solidFill>
                  <a:srgbClr val="FF0000"/>
                </a:solidFill>
                <a:latin typeface="Constantia"/>
                <a:cs typeface="Constantia"/>
              </a:rPr>
              <a:t>Uninformed/blind	search </a:t>
            </a:r>
            <a:r>
              <a:rPr sz="2600" spc="-15" dirty="0">
                <a:solidFill>
                  <a:srgbClr val="FF0000"/>
                </a:solidFill>
                <a:latin typeface="Constantia"/>
                <a:cs typeface="Constantia"/>
              </a:rPr>
              <a:t>control</a:t>
            </a:r>
            <a:r>
              <a:rPr sz="2600" spc="-19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Constantia"/>
                <a:cs typeface="Constantia"/>
              </a:rPr>
              <a:t>strategy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"/>
              <a:buChar char="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Do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not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have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additional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info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about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states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beyond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problem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def.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"/>
              <a:buChar char=""/>
              <a:tabLst>
                <a:tab pos="287020" algn="l"/>
              </a:tabLst>
            </a:pPr>
            <a:r>
              <a:rPr sz="2600" spc="-45" dirty="0">
                <a:latin typeface="Constantia"/>
                <a:cs typeface="Constantia"/>
              </a:rPr>
              <a:t>Total </a:t>
            </a:r>
            <a:r>
              <a:rPr sz="2600" spc="-10" dirty="0">
                <a:latin typeface="Constantia"/>
                <a:cs typeface="Constantia"/>
              </a:rPr>
              <a:t>search space is looked for</a:t>
            </a:r>
            <a:r>
              <a:rPr sz="2600" spc="-39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solution</a:t>
            </a:r>
            <a:endParaRPr sz="2600">
              <a:latin typeface="Constantia"/>
              <a:cs typeface="Constantia"/>
            </a:endParaRPr>
          </a:p>
          <a:p>
            <a:pPr marL="287020" marR="66294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"/>
              <a:buChar char="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No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info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is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used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determine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preference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one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child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over  </a:t>
            </a:r>
            <a:r>
              <a:rPr sz="2600" spc="-40" dirty="0">
                <a:latin typeface="Constantia"/>
                <a:cs typeface="Constantia"/>
              </a:rPr>
              <a:t>other.</a:t>
            </a:r>
            <a:endParaRPr sz="2600">
              <a:latin typeface="Constantia"/>
              <a:cs typeface="Constantia"/>
            </a:endParaRPr>
          </a:p>
          <a:p>
            <a:pPr marL="287020" marR="154305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"/>
              <a:buChar char="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Example: </a:t>
            </a:r>
            <a:r>
              <a:rPr sz="2600" dirty="0">
                <a:latin typeface="Constantia"/>
                <a:cs typeface="Constantia"/>
              </a:rPr>
              <a:t>1. </a:t>
            </a:r>
            <a:r>
              <a:rPr sz="2600" spc="-5" dirty="0">
                <a:latin typeface="Constantia"/>
                <a:cs typeface="Constantia"/>
              </a:rPr>
              <a:t>Breadth </a:t>
            </a:r>
            <a:r>
              <a:rPr sz="2600" spc="-10" dirty="0">
                <a:latin typeface="Constantia"/>
                <a:cs typeface="Constantia"/>
              </a:rPr>
              <a:t>First </a:t>
            </a:r>
            <a:r>
              <a:rPr sz="2600" spc="-5" dirty="0">
                <a:latin typeface="Constantia"/>
                <a:cs typeface="Constantia"/>
              </a:rPr>
              <a:t>Search(BFS), Depth</a:t>
            </a:r>
            <a:r>
              <a:rPr sz="2600" spc="-21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First  </a:t>
            </a:r>
            <a:r>
              <a:rPr sz="2600" spc="-5" dirty="0">
                <a:latin typeface="Constantia"/>
                <a:cs typeface="Constantia"/>
              </a:rPr>
              <a:t>Search(DFS), </a:t>
            </a:r>
            <a:r>
              <a:rPr sz="2600" dirty="0">
                <a:latin typeface="Constantia"/>
                <a:cs typeface="Constantia"/>
              </a:rPr>
              <a:t>Depth </a:t>
            </a:r>
            <a:r>
              <a:rPr sz="2600" spc="-5" dirty="0">
                <a:latin typeface="Constantia"/>
                <a:cs typeface="Constantia"/>
              </a:rPr>
              <a:t>Limited Search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(DLS).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01740" y="2045207"/>
            <a:ext cx="217932" cy="2225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9910" y="3246882"/>
            <a:ext cx="178435" cy="186055"/>
          </a:xfrm>
          <a:custGeom>
            <a:avLst/>
            <a:gdLst/>
            <a:ahLst/>
            <a:cxnLst/>
            <a:rect l="l" t="t" r="r" b="b"/>
            <a:pathLst>
              <a:path w="178435" h="186054">
                <a:moveTo>
                  <a:pt x="89153" y="0"/>
                </a:moveTo>
                <a:lnTo>
                  <a:pt x="54435" y="7310"/>
                </a:lnTo>
                <a:lnTo>
                  <a:pt x="26098" y="27241"/>
                </a:lnTo>
                <a:lnTo>
                  <a:pt x="7000" y="56792"/>
                </a:lnTo>
                <a:lnTo>
                  <a:pt x="0" y="92963"/>
                </a:lnTo>
                <a:lnTo>
                  <a:pt x="7000" y="129135"/>
                </a:lnTo>
                <a:lnTo>
                  <a:pt x="26098" y="158686"/>
                </a:lnTo>
                <a:lnTo>
                  <a:pt x="54435" y="178617"/>
                </a:lnTo>
                <a:lnTo>
                  <a:pt x="89153" y="185927"/>
                </a:lnTo>
                <a:lnTo>
                  <a:pt x="123872" y="178617"/>
                </a:lnTo>
                <a:lnTo>
                  <a:pt x="152209" y="158686"/>
                </a:lnTo>
                <a:lnTo>
                  <a:pt x="171307" y="129135"/>
                </a:lnTo>
                <a:lnTo>
                  <a:pt x="178307" y="92963"/>
                </a:lnTo>
                <a:lnTo>
                  <a:pt x="171307" y="56792"/>
                </a:lnTo>
                <a:lnTo>
                  <a:pt x="152209" y="27241"/>
                </a:lnTo>
                <a:lnTo>
                  <a:pt x="123872" y="7310"/>
                </a:lnTo>
                <a:lnTo>
                  <a:pt x="891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89910" y="3246882"/>
            <a:ext cx="178435" cy="186055"/>
          </a:xfrm>
          <a:custGeom>
            <a:avLst/>
            <a:gdLst/>
            <a:ahLst/>
            <a:cxnLst/>
            <a:rect l="l" t="t" r="r" b="b"/>
            <a:pathLst>
              <a:path w="178435" h="186054">
                <a:moveTo>
                  <a:pt x="178307" y="92963"/>
                </a:moveTo>
                <a:lnTo>
                  <a:pt x="171307" y="56792"/>
                </a:lnTo>
                <a:lnTo>
                  <a:pt x="152209" y="27241"/>
                </a:lnTo>
                <a:lnTo>
                  <a:pt x="123872" y="7310"/>
                </a:lnTo>
                <a:lnTo>
                  <a:pt x="89153" y="0"/>
                </a:lnTo>
                <a:lnTo>
                  <a:pt x="54435" y="7310"/>
                </a:lnTo>
                <a:lnTo>
                  <a:pt x="26098" y="27241"/>
                </a:lnTo>
                <a:lnTo>
                  <a:pt x="7000" y="56792"/>
                </a:lnTo>
                <a:lnTo>
                  <a:pt x="0" y="92963"/>
                </a:lnTo>
                <a:lnTo>
                  <a:pt x="7000" y="129135"/>
                </a:lnTo>
                <a:lnTo>
                  <a:pt x="26098" y="158686"/>
                </a:lnTo>
                <a:lnTo>
                  <a:pt x="54435" y="178617"/>
                </a:lnTo>
                <a:lnTo>
                  <a:pt x="89153" y="185927"/>
                </a:lnTo>
                <a:lnTo>
                  <a:pt x="123872" y="178617"/>
                </a:lnTo>
                <a:lnTo>
                  <a:pt x="152209" y="158686"/>
                </a:lnTo>
                <a:lnTo>
                  <a:pt x="171307" y="129135"/>
                </a:lnTo>
                <a:lnTo>
                  <a:pt x="178307" y="92963"/>
                </a:lnTo>
                <a:close/>
              </a:path>
            </a:pathLst>
          </a:custGeom>
          <a:ln w="3809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04032" y="3485388"/>
            <a:ext cx="217931" cy="2240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78073" y="3461765"/>
            <a:ext cx="180340" cy="184785"/>
          </a:xfrm>
          <a:custGeom>
            <a:avLst/>
            <a:gdLst/>
            <a:ahLst/>
            <a:cxnLst/>
            <a:rect l="l" t="t" r="r" b="b"/>
            <a:pathLst>
              <a:path w="180339" h="184785">
                <a:moveTo>
                  <a:pt x="89915" y="0"/>
                </a:moveTo>
                <a:lnTo>
                  <a:pt x="54917" y="7244"/>
                </a:lnTo>
                <a:lnTo>
                  <a:pt x="26336" y="27003"/>
                </a:lnTo>
                <a:lnTo>
                  <a:pt x="7066" y="56310"/>
                </a:lnTo>
                <a:lnTo>
                  <a:pt x="0" y="92201"/>
                </a:lnTo>
                <a:lnTo>
                  <a:pt x="7066" y="128093"/>
                </a:lnTo>
                <a:lnTo>
                  <a:pt x="26336" y="157400"/>
                </a:lnTo>
                <a:lnTo>
                  <a:pt x="54917" y="177159"/>
                </a:lnTo>
                <a:lnTo>
                  <a:pt x="89915" y="184404"/>
                </a:lnTo>
                <a:lnTo>
                  <a:pt x="124914" y="177159"/>
                </a:lnTo>
                <a:lnTo>
                  <a:pt x="153495" y="157400"/>
                </a:lnTo>
                <a:lnTo>
                  <a:pt x="172765" y="128093"/>
                </a:lnTo>
                <a:lnTo>
                  <a:pt x="179831" y="92201"/>
                </a:lnTo>
                <a:lnTo>
                  <a:pt x="172765" y="56310"/>
                </a:lnTo>
                <a:lnTo>
                  <a:pt x="153495" y="27003"/>
                </a:lnTo>
                <a:lnTo>
                  <a:pt x="124914" y="7244"/>
                </a:lnTo>
                <a:lnTo>
                  <a:pt x="899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78073" y="3461765"/>
            <a:ext cx="180340" cy="184785"/>
          </a:xfrm>
          <a:custGeom>
            <a:avLst/>
            <a:gdLst/>
            <a:ahLst/>
            <a:cxnLst/>
            <a:rect l="l" t="t" r="r" b="b"/>
            <a:pathLst>
              <a:path w="180339" h="184785">
                <a:moveTo>
                  <a:pt x="179831" y="92201"/>
                </a:moveTo>
                <a:lnTo>
                  <a:pt x="172765" y="56310"/>
                </a:lnTo>
                <a:lnTo>
                  <a:pt x="153495" y="27003"/>
                </a:lnTo>
                <a:lnTo>
                  <a:pt x="124914" y="7244"/>
                </a:lnTo>
                <a:lnTo>
                  <a:pt x="89915" y="0"/>
                </a:lnTo>
                <a:lnTo>
                  <a:pt x="54917" y="7244"/>
                </a:lnTo>
                <a:lnTo>
                  <a:pt x="26336" y="27003"/>
                </a:lnTo>
                <a:lnTo>
                  <a:pt x="7066" y="56310"/>
                </a:lnTo>
                <a:lnTo>
                  <a:pt x="0" y="92201"/>
                </a:lnTo>
                <a:lnTo>
                  <a:pt x="7066" y="128093"/>
                </a:lnTo>
                <a:lnTo>
                  <a:pt x="26336" y="157400"/>
                </a:lnTo>
                <a:lnTo>
                  <a:pt x="54917" y="177159"/>
                </a:lnTo>
                <a:lnTo>
                  <a:pt x="89915" y="184404"/>
                </a:lnTo>
                <a:lnTo>
                  <a:pt x="124914" y="177159"/>
                </a:lnTo>
                <a:lnTo>
                  <a:pt x="153495" y="157400"/>
                </a:lnTo>
                <a:lnTo>
                  <a:pt x="172765" y="128093"/>
                </a:lnTo>
                <a:lnTo>
                  <a:pt x="179831" y="92201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Hill Climbing</a:t>
            </a:r>
            <a:r>
              <a:rPr spc="-65" dirty="0"/>
              <a:t> </a:t>
            </a:r>
            <a:r>
              <a:rPr spc="-10" dirty="0"/>
              <a:t>Algorithm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739" y="554325"/>
            <a:ext cx="3646804" cy="97663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5" dirty="0">
                <a:latin typeface="Constantia"/>
                <a:cs typeface="Constantia"/>
              </a:rPr>
              <a:t>Local </a:t>
            </a:r>
            <a:r>
              <a:rPr sz="2600" spc="-5" dirty="0">
                <a:latin typeface="Constantia"/>
                <a:cs typeface="Constantia"/>
              </a:rPr>
              <a:t>Search</a:t>
            </a:r>
            <a:r>
              <a:rPr sz="2600" spc="-1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Algorithm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State </a:t>
            </a:r>
            <a:r>
              <a:rPr sz="2600" spc="-10" dirty="0">
                <a:latin typeface="Constantia"/>
                <a:cs typeface="Constantia"/>
              </a:rPr>
              <a:t>space</a:t>
            </a:r>
            <a:r>
              <a:rPr sz="2600" spc="-229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landscape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32330" y="1629917"/>
            <a:ext cx="120650" cy="4177029"/>
          </a:xfrm>
          <a:custGeom>
            <a:avLst/>
            <a:gdLst/>
            <a:ahLst/>
            <a:cxnLst/>
            <a:rect l="l" t="t" r="r" b="b"/>
            <a:pathLst>
              <a:path w="120650" h="4177029">
                <a:moveTo>
                  <a:pt x="60070" y="51289"/>
                </a:moveTo>
                <a:lnTo>
                  <a:pt x="47117" y="73496"/>
                </a:lnTo>
                <a:lnTo>
                  <a:pt x="47117" y="4176458"/>
                </a:lnTo>
                <a:lnTo>
                  <a:pt x="73025" y="4176458"/>
                </a:lnTo>
                <a:lnTo>
                  <a:pt x="73025" y="73496"/>
                </a:lnTo>
                <a:lnTo>
                  <a:pt x="60070" y="51289"/>
                </a:lnTo>
                <a:close/>
              </a:path>
              <a:path w="120650" h="4177029">
                <a:moveTo>
                  <a:pt x="60070" y="0"/>
                </a:moveTo>
                <a:lnTo>
                  <a:pt x="0" y="102997"/>
                </a:lnTo>
                <a:lnTo>
                  <a:pt x="2031" y="110998"/>
                </a:lnTo>
                <a:lnTo>
                  <a:pt x="8255" y="114554"/>
                </a:lnTo>
                <a:lnTo>
                  <a:pt x="14350" y="118110"/>
                </a:lnTo>
                <a:lnTo>
                  <a:pt x="22351" y="116078"/>
                </a:lnTo>
                <a:lnTo>
                  <a:pt x="25907" y="109855"/>
                </a:lnTo>
                <a:lnTo>
                  <a:pt x="47116" y="73496"/>
                </a:lnTo>
                <a:lnTo>
                  <a:pt x="47117" y="25654"/>
                </a:lnTo>
                <a:lnTo>
                  <a:pt x="75033" y="25654"/>
                </a:lnTo>
                <a:lnTo>
                  <a:pt x="60070" y="0"/>
                </a:lnTo>
                <a:close/>
              </a:path>
              <a:path w="120650" h="4177029">
                <a:moveTo>
                  <a:pt x="75033" y="25654"/>
                </a:moveTo>
                <a:lnTo>
                  <a:pt x="73025" y="25654"/>
                </a:lnTo>
                <a:lnTo>
                  <a:pt x="73025" y="73496"/>
                </a:lnTo>
                <a:lnTo>
                  <a:pt x="94233" y="109855"/>
                </a:lnTo>
                <a:lnTo>
                  <a:pt x="97789" y="116078"/>
                </a:lnTo>
                <a:lnTo>
                  <a:pt x="105791" y="118110"/>
                </a:lnTo>
                <a:lnTo>
                  <a:pt x="111887" y="114554"/>
                </a:lnTo>
                <a:lnTo>
                  <a:pt x="118110" y="110998"/>
                </a:lnTo>
                <a:lnTo>
                  <a:pt x="120142" y="102997"/>
                </a:lnTo>
                <a:lnTo>
                  <a:pt x="75033" y="25654"/>
                </a:lnTo>
                <a:close/>
              </a:path>
              <a:path w="120650" h="4177029">
                <a:moveTo>
                  <a:pt x="73025" y="25654"/>
                </a:moveTo>
                <a:lnTo>
                  <a:pt x="47117" y="25654"/>
                </a:lnTo>
                <a:lnTo>
                  <a:pt x="47117" y="73496"/>
                </a:lnTo>
                <a:lnTo>
                  <a:pt x="60070" y="51289"/>
                </a:lnTo>
                <a:lnTo>
                  <a:pt x="48894" y="32131"/>
                </a:lnTo>
                <a:lnTo>
                  <a:pt x="73025" y="32131"/>
                </a:lnTo>
                <a:lnTo>
                  <a:pt x="73025" y="25654"/>
                </a:lnTo>
                <a:close/>
              </a:path>
              <a:path w="120650" h="4177029">
                <a:moveTo>
                  <a:pt x="73025" y="32131"/>
                </a:moveTo>
                <a:lnTo>
                  <a:pt x="71246" y="32131"/>
                </a:lnTo>
                <a:lnTo>
                  <a:pt x="60070" y="51289"/>
                </a:lnTo>
                <a:lnTo>
                  <a:pt x="73025" y="73496"/>
                </a:lnTo>
                <a:lnTo>
                  <a:pt x="73025" y="32131"/>
                </a:lnTo>
                <a:close/>
              </a:path>
              <a:path w="120650" h="4177029">
                <a:moveTo>
                  <a:pt x="71246" y="32131"/>
                </a:moveTo>
                <a:lnTo>
                  <a:pt x="48894" y="32131"/>
                </a:lnTo>
                <a:lnTo>
                  <a:pt x="60070" y="51289"/>
                </a:lnTo>
                <a:lnTo>
                  <a:pt x="71246" y="32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92401" y="5745543"/>
            <a:ext cx="6840855" cy="120650"/>
          </a:xfrm>
          <a:custGeom>
            <a:avLst/>
            <a:gdLst/>
            <a:ahLst/>
            <a:cxnLst/>
            <a:rect l="l" t="t" r="r" b="b"/>
            <a:pathLst>
              <a:path w="6840855" h="120650">
                <a:moveTo>
                  <a:pt x="6789416" y="60134"/>
                </a:moveTo>
                <a:lnTo>
                  <a:pt x="6724650" y="97891"/>
                </a:lnTo>
                <a:lnTo>
                  <a:pt x="6722618" y="105816"/>
                </a:lnTo>
                <a:lnTo>
                  <a:pt x="6726174" y="112001"/>
                </a:lnTo>
                <a:lnTo>
                  <a:pt x="6729857" y="118173"/>
                </a:lnTo>
                <a:lnTo>
                  <a:pt x="6737731" y="120269"/>
                </a:lnTo>
                <a:lnTo>
                  <a:pt x="6818648" y="73088"/>
                </a:lnTo>
                <a:lnTo>
                  <a:pt x="6815201" y="73088"/>
                </a:lnTo>
                <a:lnTo>
                  <a:pt x="6815201" y="71323"/>
                </a:lnTo>
                <a:lnTo>
                  <a:pt x="6808597" y="71323"/>
                </a:lnTo>
                <a:lnTo>
                  <a:pt x="6789416" y="60134"/>
                </a:lnTo>
                <a:close/>
              </a:path>
              <a:path w="6840855" h="120650">
                <a:moveTo>
                  <a:pt x="6767209" y="47180"/>
                </a:moveTo>
                <a:lnTo>
                  <a:pt x="0" y="47180"/>
                </a:lnTo>
                <a:lnTo>
                  <a:pt x="0" y="73088"/>
                </a:lnTo>
                <a:lnTo>
                  <a:pt x="6767209" y="73088"/>
                </a:lnTo>
                <a:lnTo>
                  <a:pt x="6789416" y="60134"/>
                </a:lnTo>
                <a:lnTo>
                  <a:pt x="6767209" y="47180"/>
                </a:lnTo>
                <a:close/>
              </a:path>
              <a:path w="6840855" h="120650">
                <a:moveTo>
                  <a:pt x="6818648" y="47180"/>
                </a:moveTo>
                <a:lnTo>
                  <a:pt x="6815201" y="47180"/>
                </a:lnTo>
                <a:lnTo>
                  <a:pt x="6815201" y="73088"/>
                </a:lnTo>
                <a:lnTo>
                  <a:pt x="6818648" y="73088"/>
                </a:lnTo>
                <a:lnTo>
                  <a:pt x="6840855" y="60134"/>
                </a:lnTo>
                <a:lnTo>
                  <a:pt x="6818648" y="47180"/>
                </a:lnTo>
                <a:close/>
              </a:path>
              <a:path w="6840855" h="120650">
                <a:moveTo>
                  <a:pt x="6808597" y="48945"/>
                </a:moveTo>
                <a:lnTo>
                  <a:pt x="6789416" y="60134"/>
                </a:lnTo>
                <a:lnTo>
                  <a:pt x="6808597" y="71323"/>
                </a:lnTo>
                <a:lnTo>
                  <a:pt x="6808597" y="48945"/>
                </a:lnTo>
                <a:close/>
              </a:path>
              <a:path w="6840855" h="120650">
                <a:moveTo>
                  <a:pt x="6815201" y="48945"/>
                </a:moveTo>
                <a:lnTo>
                  <a:pt x="6808597" y="48945"/>
                </a:lnTo>
                <a:lnTo>
                  <a:pt x="6808597" y="71323"/>
                </a:lnTo>
                <a:lnTo>
                  <a:pt x="6815201" y="71323"/>
                </a:lnTo>
                <a:lnTo>
                  <a:pt x="6815201" y="48945"/>
                </a:lnTo>
                <a:close/>
              </a:path>
              <a:path w="6840855" h="120650">
                <a:moveTo>
                  <a:pt x="6737731" y="0"/>
                </a:moveTo>
                <a:lnTo>
                  <a:pt x="6729857" y="2082"/>
                </a:lnTo>
                <a:lnTo>
                  <a:pt x="6726174" y="8267"/>
                </a:lnTo>
                <a:lnTo>
                  <a:pt x="6722618" y="14452"/>
                </a:lnTo>
                <a:lnTo>
                  <a:pt x="6724650" y="22377"/>
                </a:lnTo>
                <a:lnTo>
                  <a:pt x="6789416" y="60134"/>
                </a:lnTo>
                <a:lnTo>
                  <a:pt x="6808597" y="48945"/>
                </a:lnTo>
                <a:lnTo>
                  <a:pt x="6815201" y="48945"/>
                </a:lnTo>
                <a:lnTo>
                  <a:pt x="6815201" y="47180"/>
                </a:lnTo>
                <a:lnTo>
                  <a:pt x="6818648" y="47180"/>
                </a:lnTo>
                <a:lnTo>
                  <a:pt x="67377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04651" y="3178972"/>
            <a:ext cx="254000" cy="19157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0" dirty="0">
                <a:latin typeface="Constantia"/>
                <a:cs typeface="Constantia"/>
              </a:rPr>
              <a:t>Objective</a:t>
            </a:r>
            <a:r>
              <a:rPr sz="1800" spc="30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function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32369" y="5986068"/>
            <a:ext cx="1107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tantia"/>
                <a:cs typeface="Constantia"/>
              </a:rPr>
              <a:t>State</a:t>
            </a:r>
            <a:r>
              <a:rPr sz="1800" spc="-13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space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74876" y="2167127"/>
            <a:ext cx="5794248" cy="3048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53121" y="4331970"/>
            <a:ext cx="658495" cy="0"/>
          </a:xfrm>
          <a:custGeom>
            <a:avLst/>
            <a:gdLst/>
            <a:ahLst/>
            <a:cxnLst/>
            <a:rect l="l" t="t" r="r" b="b"/>
            <a:pathLst>
              <a:path w="658495">
                <a:moveTo>
                  <a:pt x="658113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91678" y="4309109"/>
            <a:ext cx="844550" cy="1001394"/>
          </a:xfrm>
          <a:custGeom>
            <a:avLst/>
            <a:gdLst/>
            <a:ahLst/>
            <a:cxnLst/>
            <a:rect l="l" t="t" r="r" b="b"/>
            <a:pathLst>
              <a:path w="844550" h="1001395">
                <a:moveTo>
                  <a:pt x="0" y="0"/>
                </a:moveTo>
                <a:lnTo>
                  <a:pt x="4707" y="58212"/>
                </a:lnTo>
                <a:lnTo>
                  <a:pt x="9554" y="116215"/>
                </a:lnTo>
                <a:lnTo>
                  <a:pt x="14679" y="173802"/>
                </a:lnTo>
                <a:lnTo>
                  <a:pt x="20223" y="230766"/>
                </a:lnTo>
                <a:lnTo>
                  <a:pt x="26325" y="286900"/>
                </a:lnTo>
                <a:lnTo>
                  <a:pt x="33123" y="341998"/>
                </a:lnTo>
                <a:lnTo>
                  <a:pt x="40759" y="395853"/>
                </a:lnTo>
                <a:lnTo>
                  <a:pt x="49370" y="448258"/>
                </a:lnTo>
                <a:lnTo>
                  <a:pt x="59097" y="499007"/>
                </a:lnTo>
                <a:lnTo>
                  <a:pt x="70079" y="547892"/>
                </a:lnTo>
                <a:lnTo>
                  <a:pt x="82455" y="594707"/>
                </a:lnTo>
                <a:lnTo>
                  <a:pt x="96365" y="639245"/>
                </a:lnTo>
                <a:lnTo>
                  <a:pt x="111948" y="681299"/>
                </a:lnTo>
                <a:lnTo>
                  <a:pt x="129344" y="720663"/>
                </a:lnTo>
                <a:lnTo>
                  <a:pt x="148692" y="757131"/>
                </a:lnTo>
                <a:lnTo>
                  <a:pt x="170131" y="790494"/>
                </a:lnTo>
                <a:lnTo>
                  <a:pt x="193801" y="820546"/>
                </a:lnTo>
                <a:lnTo>
                  <a:pt x="225486" y="851419"/>
                </a:lnTo>
                <a:lnTo>
                  <a:pt x="263532" y="879746"/>
                </a:lnTo>
                <a:lnTo>
                  <a:pt x="306856" y="905411"/>
                </a:lnTo>
                <a:lnTo>
                  <a:pt x="354375" y="928298"/>
                </a:lnTo>
                <a:lnTo>
                  <a:pt x="405007" y="948290"/>
                </a:lnTo>
                <a:lnTo>
                  <a:pt x="457669" y="965270"/>
                </a:lnTo>
                <a:lnTo>
                  <a:pt x="511277" y="979121"/>
                </a:lnTo>
                <a:lnTo>
                  <a:pt x="564750" y="989727"/>
                </a:lnTo>
                <a:lnTo>
                  <a:pt x="617004" y="996971"/>
                </a:lnTo>
                <a:lnTo>
                  <a:pt x="666956" y="1000736"/>
                </a:lnTo>
                <a:lnTo>
                  <a:pt x="713524" y="1000906"/>
                </a:lnTo>
                <a:lnTo>
                  <a:pt x="755625" y="997363"/>
                </a:lnTo>
                <a:lnTo>
                  <a:pt x="792176" y="989991"/>
                </a:lnTo>
                <a:lnTo>
                  <a:pt x="822093" y="978674"/>
                </a:lnTo>
                <a:lnTo>
                  <a:pt x="844296" y="963294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24393" y="3936746"/>
            <a:ext cx="278765" cy="388620"/>
          </a:xfrm>
          <a:custGeom>
            <a:avLst/>
            <a:gdLst/>
            <a:ahLst/>
            <a:cxnLst/>
            <a:rect l="l" t="t" r="r" b="b"/>
            <a:pathLst>
              <a:path w="278765" h="388620">
                <a:moveTo>
                  <a:pt x="15366" y="270128"/>
                </a:moveTo>
                <a:lnTo>
                  <a:pt x="9778" y="274827"/>
                </a:lnTo>
                <a:lnTo>
                  <a:pt x="9271" y="281050"/>
                </a:lnTo>
                <a:lnTo>
                  <a:pt x="0" y="388492"/>
                </a:lnTo>
                <a:lnTo>
                  <a:pt x="26108" y="376554"/>
                </a:lnTo>
                <a:lnTo>
                  <a:pt x="22351" y="376554"/>
                </a:lnTo>
                <a:lnTo>
                  <a:pt x="3682" y="363346"/>
                </a:lnTo>
                <a:lnTo>
                  <a:pt x="28036" y="328836"/>
                </a:lnTo>
                <a:lnTo>
                  <a:pt x="32003" y="283082"/>
                </a:lnTo>
                <a:lnTo>
                  <a:pt x="32638" y="276732"/>
                </a:lnTo>
                <a:lnTo>
                  <a:pt x="27939" y="271271"/>
                </a:lnTo>
                <a:lnTo>
                  <a:pt x="21589" y="270636"/>
                </a:lnTo>
                <a:lnTo>
                  <a:pt x="15366" y="270128"/>
                </a:lnTo>
                <a:close/>
              </a:path>
              <a:path w="278765" h="388620">
                <a:moveTo>
                  <a:pt x="28036" y="328836"/>
                </a:moveTo>
                <a:lnTo>
                  <a:pt x="3682" y="363346"/>
                </a:lnTo>
                <a:lnTo>
                  <a:pt x="22351" y="376554"/>
                </a:lnTo>
                <a:lnTo>
                  <a:pt x="26295" y="370966"/>
                </a:lnTo>
                <a:lnTo>
                  <a:pt x="24383" y="370966"/>
                </a:lnTo>
                <a:lnTo>
                  <a:pt x="8254" y="359536"/>
                </a:lnTo>
                <a:lnTo>
                  <a:pt x="26079" y="351413"/>
                </a:lnTo>
                <a:lnTo>
                  <a:pt x="28036" y="328836"/>
                </a:lnTo>
                <a:close/>
              </a:path>
              <a:path w="278765" h="388620">
                <a:moveTo>
                  <a:pt x="94360" y="320293"/>
                </a:moveTo>
                <a:lnTo>
                  <a:pt x="46738" y="341997"/>
                </a:lnTo>
                <a:lnTo>
                  <a:pt x="22351" y="376554"/>
                </a:lnTo>
                <a:lnTo>
                  <a:pt x="26108" y="376554"/>
                </a:lnTo>
                <a:lnTo>
                  <a:pt x="98044" y="343661"/>
                </a:lnTo>
                <a:lnTo>
                  <a:pt x="103758" y="341121"/>
                </a:lnTo>
                <a:lnTo>
                  <a:pt x="106299" y="334263"/>
                </a:lnTo>
                <a:lnTo>
                  <a:pt x="103758" y="328548"/>
                </a:lnTo>
                <a:lnTo>
                  <a:pt x="101091" y="322833"/>
                </a:lnTo>
                <a:lnTo>
                  <a:pt x="94360" y="320293"/>
                </a:lnTo>
                <a:close/>
              </a:path>
              <a:path w="278765" h="388620">
                <a:moveTo>
                  <a:pt x="26079" y="351413"/>
                </a:moveTo>
                <a:lnTo>
                  <a:pt x="8254" y="359536"/>
                </a:lnTo>
                <a:lnTo>
                  <a:pt x="24383" y="370966"/>
                </a:lnTo>
                <a:lnTo>
                  <a:pt x="26079" y="351413"/>
                </a:lnTo>
                <a:close/>
              </a:path>
              <a:path w="278765" h="388620">
                <a:moveTo>
                  <a:pt x="46738" y="341997"/>
                </a:moveTo>
                <a:lnTo>
                  <a:pt x="26079" y="351413"/>
                </a:lnTo>
                <a:lnTo>
                  <a:pt x="24383" y="370966"/>
                </a:lnTo>
                <a:lnTo>
                  <a:pt x="26295" y="370966"/>
                </a:lnTo>
                <a:lnTo>
                  <a:pt x="46738" y="341997"/>
                </a:lnTo>
                <a:close/>
              </a:path>
              <a:path w="278765" h="388620">
                <a:moveTo>
                  <a:pt x="260096" y="0"/>
                </a:moveTo>
                <a:lnTo>
                  <a:pt x="28036" y="328836"/>
                </a:lnTo>
                <a:lnTo>
                  <a:pt x="26079" y="351413"/>
                </a:lnTo>
                <a:lnTo>
                  <a:pt x="46738" y="341997"/>
                </a:lnTo>
                <a:lnTo>
                  <a:pt x="278764" y="13207"/>
                </a:lnTo>
                <a:lnTo>
                  <a:pt x="26009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89370" y="2186177"/>
            <a:ext cx="43180" cy="3619500"/>
          </a:xfrm>
          <a:custGeom>
            <a:avLst/>
            <a:gdLst/>
            <a:ahLst/>
            <a:cxnLst/>
            <a:rect l="l" t="t" r="r" b="b"/>
            <a:pathLst>
              <a:path w="43179" h="3619500">
                <a:moveTo>
                  <a:pt x="0" y="0"/>
                </a:moveTo>
                <a:lnTo>
                  <a:pt x="43052" y="3619334"/>
                </a:lnTo>
              </a:path>
            </a:pathLst>
          </a:custGeom>
          <a:ln w="22860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92401" y="3339846"/>
            <a:ext cx="1482090" cy="7620"/>
          </a:xfrm>
          <a:custGeom>
            <a:avLst/>
            <a:gdLst/>
            <a:ahLst/>
            <a:cxnLst/>
            <a:rect l="l" t="t" r="r" b="b"/>
            <a:pathLst>
              <a:path w="1482089" h="7620">
                <a:moveTo>
                  <a:pt x="1481836" y="0"/>
                </a:moveTo>
                <a:lnTo>
                  <a:pt x="0" y="7619"/>
                </a:lnTo>
              </a:path>
            </a:pathLst>
          </a:custGeom>
          <a:ln w="22859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79826" y="3339846"/>
            <a:ext cx="55244" cy="2471420"/>
          </a:xfrm>
          <a:custGeom>
            <a:avLst/>
            <a:gdLst/>
            <a:ahLst/>
            <a:cxnLst/>
            <a:rect l="l" t="t" r="r" b="b"/>
            <a:pathLst>
              <a:path w="55244" h="2471420">
                <a:moveTo>
                  <a:pt x="0" y="0"/>
                </a:moveTo>
                <a:lnTo>
                  <a:pt x="55244" y="2471051"/>
                </a:lnTo>
              </a:path>
            </a:pathLst>
          </a:custGeom>
          <a:ln w="2286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00621" y="1840738"/>
            <a:ext cx="252095" cy="316865"/>
          </a:xfrm>
          <a:custGeom>
            <a:avLst/>
            <a:gdLst/>
            <a:ahLst/>
            <a:cxnLst/>
            <a:rect l="l" t="t" r="r" b="b"/>
            <a:pathLst>
              <a:path w="252095" h="316864">
                <a:moveTo>
                  <a:pt x="21335" y="199389"/>
                </a:moveTo>
                <a:lnTo>
                  <a:pt x="15494" y="203835"/>
                </a:lnTo>
                <a:lnTo>
                  <a:pt x="14604" y="210058"/>
                </a:lnTo>
                <a:lnTo>
                  <a:pt x="0" y="316864"/>
                </a:lnTo>
                <a:lnTo>
                  <a:pt x="27211" y="306070"/>
                </a:lnTo>
                <a:lnTo>
                  <a:pt x="22986" y="306070"/>
                </a:lnTo>
                <a:lnTo>
                  <a:pt x="4952" y="291973"/>
                </a:lnTo>
                <a:lnTo>
                  <a:pt x="31068" y="258635"/>
                </a:lnTo>
                <a:lnTo>
                  <a:pt x="37337" y="213233"/>
                </a:lnTo>
                <a:lnTo>
                  <a:pt x="38100" y="206883"/>
                </a:lnTo>
                <a:lnTo>
                  <a:pt x="33781" y="201167"/>
                </a:lnTo>
                <a:lnTo>
                  <a:pt x="21335" y="199389"/>
                </a:lnTo>
                <a:close/>
              </a:path>
              <a:path w="252095" h="316864">
                <a:moveTo>
                  <a:pt x="31068" y="258635"/>
                </a:moveTo>
                <a:lnTo>
                  <a:pt x="4952" y="291973"/>
                </a:lnTo>
                <a:lnTo>
                  <a:pt x="22986" y="306070"/>
                </a:lnTo>
                <a:lnTo>
                  <a:pt x="27266" y="300609"/>
                </a:lnTo>
                <a:lnTo>
                  <a:pt x="25273" y="300609"/>
                </a:lnTo>
                <a:lnTo>
                  <a:pt x="9778" y="288416"/>
                </a:lnTo>
                <a:lnTo>
                  <a:pt x="27956" y="281174"/>
                </a:lnTo>
                <a:lnTo>
                  <a:pt x="31068" y="258635"/>
                </a:lnTo>
                <a:close/>
              </a:path>
              <a:path w="252095" h="316864">
                <a:moveTo>
                  <a:pt x="97535" y="253491"/>
                </a:moveTo>
                <a:lnTo>
                  <a:pt x="49101" y="272748"/>
                </a:lnTo>
                <a:lnTo>
                  <a:pt x="22986" y="306070"/>
                </a:lnTo>
                <a:lnTo>
                  <a:pt x="27211" y="306070"/>
                </a:lnTo>
                <a:lnTo>
                  <a:pt x="100202" y="277113"/>
                </a:lnTo>
                <a:lnTo>
                  <a:pt x="106045" y="274700"/>
                </a:lnTo>
                <a:lnTo>
                  <a:pt x="108966" y="268097"/>
                </a:lnTo>
                <a:lnTo>
                  <a:pt x="106552" y="262254"/>
                </a:lnTo>
                <a:lnTo>
                  <a:pt x="104267" y="256412"/>
                </a:lnTo>
                <a:lnTo>
                  <a:pt x="97535" y="253491"/>
                </a:lnTo>
                <a:close/>
              </a:path>
              <a:path w="252095" h="316864">
                <a:moveTo>
                  <a:pt x="27956" y="281174"/>
                </a:moveTo>
                <a:lnTo>
                  <a:pt x="9778" y="288416"/>
                </a:lnTo>
                <a:lnTo>
                  <a:pt x="25273" y="300609"/>
                </a:lnTo>
                <a:lnTo>
                  <a:pt x="27956" y="281174"/>
                </a:lnTo>
                <a:close/>
              </a:path>
              <a:path w="252095" h="316864">
                <a:moveTo>
                  <a:pt x="49101" y="272748"/>
                </a:moveTo>
                <a:lnTo>
                  <a:pt x="27956" y="281174"/>
                </a:lnTo>
                <a:lnTo>
                  <a:pt x="25273" y="300609"/>
                </a:lnTo>
                <a:lnTo>
                  <a:pt x="27266" y="300609"/>
                </a:lnTo>
                <a:lnTo>
                  <a:pt x="49101" y="272748"/>
                </a:lnTo>
                <a:close/>
              </a:path>
              <a:path w="252095" h="316864">
                <a:moveTo>
                  <a:pt x="233679" y="0"/>
                </a:moveTo>
                <a:lnTo>
                  <a:pt x="31068" y="258635"/>
                </a:lnTo>
                <a:lnTo>
                  <a:pt x="27956" y="281174"/>
                </a:lnTo>
                <a:lnTo>
                  <a:pt x="49101" y="272748"/>
                </a:lnTo>
                <a:lnTo>
                  <a:pt x="251713" y="14224"/>
                </a:lnTo>
                <a:lnTo>
                  <a:pt x="23367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01060" y="2849752"/>
            <a:ext cx="266065" cy="334645"/>
          </a:xfrm>
          <a:custGeom>
            <a:avLst/>
            <a:gdLst/>
            <a:ahLst/>
            <a:cxnLst/>
            <a:rect l="l" t="t" r="r" b="b"/>
            <a:pathLst>
              <a:path w="266064" h="334644">
                <a:moveTo>
                  <a:pt x="168020" y="271145"/>
                </a:moveTo>
                <a:lnTo>
                  <a:pt x="161289" y="274066"/>
                </a:lnTo>
                <a:lnTo>
                  <a:pt x="156718" y="285750"/>
                </a:lnTo>
                <a:lnTo>
                  <a:pt x="159512" y="292481"/>
                </a:lnTo>
                <a:lnTo>
                  <a:pt x="165481" y="294767"/>
                </a:lnTo>
                <a:lnTo>
                  <a:pt x="265556" y="334645"/>
                </a:lnTo>
                <a:lnTo>
                  <a:pt x="264065" y="323723"/>
                </a:lnTo>
                <a:lnTo>
                  <a:pt x="242569" y="323723"/>
                </a:lnTo>
                <a:lnTo>
                  <a:pt x="216524" y="290464"/>
                </a:lnTo>
                <a:lnTo>
                  <a:pt x="173862" y="273558"/>
                </a:lnTo>
                <a:lnTo>
                  <a:pt x="168020" y="271145"/>
                </a:lnTo>
                <a:close/>
              </a:path>
              <a:path w="266064" h="334644">
                <a:moveTo>
                  <a:pt x="216524" y="290464"/>
                </a:moveTo>
                <a:lnTo>
                  <a:pt x="242569" y="323723"/>
                </a:lnTo>
                <a:lnTo>
                  <a:pt x="249556" y="318262"/>
                </a:lnTo>
                <a:lnTo>
                  <a:pt x="240283" y="318262"/>
                </a:lnTo>
                <a:lnTo>
                  <a:pt x="237628" y="298827"/>
                </a:lnTo>
                <a:lnTo>
                  <a:pt x="216524" y="290464"/>
                </a:lnTo>
                <a:close/>
              </a:path>
              <a:path w="266064" h="334644">
                <a:moveTo>
                  <a:pt x="244347" y="217170"/>
                </a:moveTo>
                <a:lnTo>
                  <a:pt x="238125" y="218059"/>
                </a:lnTo>
                <a:lnTo>
                  <a:pt x="231775" y="218821"/>
                </a:lnTo>
                <a:lnTo>
                  <a:pt x="227456" y="224662"/>
                </a:lnTo>
                <a:lnTo>
                  <a:pt x="228345" y="230886"/>
                </a:lnTo>
                <a:lnTo>
                  <a:pt x="234562" y="276385"/>
                </a:lnTo>
                <a:lnTo>
                  <a:pt x="260603" y="309625"/>
                </a:lnTo>
                <a:lnTo>
                  <a:pt x="242569" y="323723"/>
                </a:lnTo>
                <a:lnTo>
                  <a:pt x="264065" y="323723"/>
                </a:lnTo>
                <a:lnTo>
                  <a:pt x="250951" y="227711"/>
                </a:lnTo>
                <a:lnTo>
                  <a:pt x="250062" y="221487"/>
                </a:lnTo>
                <a:lnTo>
                  <a:pt x="244347" y="217170"/>
                </a:lnTo>
                <a:close/>
              </a:path>
              <a:path w="266064" h="334644">
                <a:moveTo>
                  <a:pt x="237628" y="298827"/>
                </a:moveTo>
                <a:lnTo>
                  <a:pt x="240283" y="318262"/>
                </a:lnTo>
                <a:lnTo>
                  <a:pt x="255905" y="306070"/>
                </a:lnTo>
                <a:lnTo>
                  <a:pt x="237628" y="298827"/>
                </a:lnTo>
                <a:close/>
              </a:path>
              <a:path w="266064" h="334644">
                <a:moveTo>
                  <a:pt x="234562" y="276385"/>
                </a:moveTo>
                <a:lnTo>
                  <a:pt x="237628" y="298827"/>
                </a:lnTo>
                <a:lnTo>
                  <a:pt x="255905" y="306070"/>
                </a:lnTo>
                <a:lnTo>
                  <a:pt x="240283" y="318262"/>
                </a:lnTo>
                <a:lnTo>
                  <a:pt x="249556" y="318262"/>
                </a:lnTo>
                <a:lnTo>
                  <a:pt x="260603" y="309625"/>
                </a:lnTo>
                <a:lnTo>
                  <a:pt x="234562" y="276385"/>
                </a:lnTo>
                <a:close/>
              </a:path>
              <a:path w="266064" h="334644">
                <a:moveTo>
                  <a:pt x="18033" y="0"/>
                </a:moveTo>
                <a:lnTo>
                  <a:pt x="0" y="13970"/>
                </a:lnTo>
                <a:lnTo>
                  <a:pt x="216524" y="290464"/>
                </a:lnTo>
                <a:lnTo>
                  <a:pt x="237628" y="298827"/>
                </a:lnTo>
                <a:lnTo>
                  <a:pt x="234562" y="276385"/>
                </a:lnTo>
                <a:lnTo>
                  <a:pt x="1803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78127" y="1447927"/>
            <a:ext cx="6295390" cy="1297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Global</a:t>
            </a:r>
            <a:r>
              <a:rPr sz="1800" spc="-10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Maximum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14020" algn="l"/>
                <a:tab pos="5163820" algn="l"/>
              </a:tabLst>
            </a:pPr>
            <a:r>
              <a:rPr sz="1800" spc="35" dirty="0">
                <a:latin typeface="Constantia"/>
                <a:cs typeface="Constantia"/>
              </a:rPr>
              <a:t>Y’	</a:t>
            </a:r>
            <a:r>
              <a:rPr sz="1800" u="heavy" spc="35" dirty="0"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  <a:p>
            <a:pPr marL="745490">
              <a:lnSpc>
                <a:spcPct val="100000"/>
              </a:lnSpc>
              <a:spcBef>
                <a:spcPts val="1195"/>
              </a:spcBef>
            </a:pPr>
            <a:r>
              <a:rPr sz="1800" dirty="0">
                <a:latin typeface="Constantia"/>
                <a:cs typeface="Constantia"/>
              </a:rPr>
              <a:t>Local</a:t>
            </a:r>
            <a:r>
              <a:rPr sz="1800" spc="-2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Maximum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28664" y="5816904"/>
            <a:ext cx="161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Y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32369" y="3570858"/>
            <a:ext cx="9188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Shoulder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92401" y="3621785"/>
            <a:ext cx="1720214" cy="24130"/>
          </a:xfrm>
          <a:custGeom>
            <a:avLst/>
            <a:gdLst/>
            <a:ahLst/>
            <a:cxnLst/>
            <a:rect l="l" t="t" r="r" b="b"/>
            <a:pathLst>
              <a:path w="1720214" h="24129">
                <a:moveTo>
                  <a:pt x="1719834" y="0"/>
                </a:moveTo>
                <a:lnTo>
                  <a:pt x="0" y="24002"/>
                </a:lnTo>
              </a:path>
            </a:pathLst>
          </a:custGeom>
          <a:ln w="22859">
            <a:solidFill>
              <a:srgbClr val="00AF5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67989" y="3499865"/>
            <a:ext cx="27940" cy="2239010"/>
          </a:xfrm>
          <a:custGeom>
            <a:avLst/>
            <a:gdLst/>
            <a:ahLst/>
            <a:cxnLst/>
            <a:rect l="l" t="t" r="r" b="b"/>
            <a:pathLst>
              <a:path w="27939" h="2239010">
                <a:moveTo>
                  <a:pt x="0" y="0"/>
                </a:moveTo>
                <a:lnTo>
                  <a:pt x="27559" y="2238743"/>
                </a:lnTo>
              </a:path>
            </a:pathLst>
          </a:custGeom>
          <a:ln w="22859">
            <a:solidFill>
              <a:srgbClr val="D26331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401695" y="5814161"/>
            <a:ext cx="255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AF50"/>
                </a:solidFill>
                <a:latin typeface="Constantia"/>
                <a:cs typeface="Constantia"/>
              </a:rPr>
              <a:t>P1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10689" y="3554729"/>
            <a:ext cx="1207770" cy="7620"/>
          </a:xfrm>
          <a:custGeom>
            <a:avLst/>
            <a:gdLst/>
            <a:ahLst/>
            <a:cxnLst/>
            <a:rect l="l" t="t" r="r" b="b"/>
            <a:pathLst>
              <a:path w="1207770" h="7620">
                <a:moveTo>
                  <a:pt x="1207262" y="0"/>
                </a:moveTo>
                <a:lnTo>
                  <a:pt x="0" y="7620"/>
                </a:lnTo>
              </a:path>
            </a:pathLst>
          </a:custGeom>
          <a:ln w="22860">
            <a:solidFill>
              <a:srgbClr val="D26331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99282" y="3633978"/>
            <a:ext cx="27940" cy="2239010"/>
          </a:xfrm>
          <a:custGeom>
            <a:avLst/>
            <a:gdLst/>
            <a:ahLst/>
            <a:cxnLst/>
            <a:rect l="l" t="t" r="r" b="b"/>
            <a:pathLst>
              <a:path w="27939" h="2239010">
                <a:moveTo>
                  <a:pt x="0" y="0"/>
                </a:moveTo>
                <a:lnTo>
                  <a:pt x="27558" y="2238743"/>
                </a:lnTo>
              </a:path>
            </a:pathLst>
          </a:custGeom>
          <a:ln w="22859">
            <a:solidFill>
              <a:srgbClr val="00AF5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796667" y="5801359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D26331"/>
                </a:solidFill>
                <a:latin typeface="Constantia"/>
                <a:cs typeface="Constantia"/>
              </a:rPr>
              <a:t>P2</a:t>
            </a:r>
            <a:r>
              <a:rPr sz="1800" b="1" spc="-20" dirty="0">
                <a:solidFill>
                  <a:srgbClr val="D26331"/>
                </a:solidFill>
                <a:latin typeface="Constantia"/>
                <a:cs typeface="Constantia"/>
              </a:rPr>
              <a:t> </a:t>
            </a:r>
            <a:r>
              <a:rPr sz="2700" baseline="-6172" dirty="0">
                <a:latin typeface="Constantia"/>
                <a:cs typeface="Constantia"/>
              </a:rPr>
              <a:t>X</a:t>
            </a:r>
            <a:endParaRPr sz="2700" baseline="-6172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78127" y="3100578"/>
            <a:ext cx="334645" cy="75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ts val="1839"/>
              </a:lnSpc>
              <a:spcBef>
                <a:spcPts val="100"/>
              </a:spcBef>
            </a:pPr>
            <a:r>
              <a:rPr sz="1800" spc="5" dirty="0">
                <a:latin typeface="Constantia"/>
                <a:cs typeface="Constantia"/>
              </a:rPr>
              <a:t>X’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ts val="1805"/>
              </a:lnSpc>
            </a:pPr>
            <a:r>
              <a:rPr sz="1800" b="1" dirty="0">
                <a:solidFill>
                  <a:srgbClr val="D26331"/>
                </a:solidFill>
                <a:latin typeface="Constantia"/>
                <a:cs typeface="Constantia"/>
              </a:rPr>
              <a:t>P2’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ts val="2125"/>
              </a:lnSpc>
            </a:pPr>
            <a:r>
              <a:rPr sz="1800" b="1" dirty="0">
                <a:solidFill>
                  <a:srgbClr val="00AF50"/>
                </a:solidFill>
                <a:latin typeface="Constantia"/>
                <a:cs typeface="Constantia"/>
              </a:rPr>
              <a:t>P1’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6422" y="1782317"/>
            <a:ext cx="120650" cy="4370070"/>
          </a:xfrm>
          <a:custGeom>
            <a:avLst/>
            <a:gdLst/>
            <a:ahLst/>
            <a:cxnLst/>
            <a:rect l="l" t="t" r="r" b="b"/>
            <a:pathLst>
              <a:path w="120650" h="4370070">
                <a:moveTo>
                  <a:pt x="14351" y="4251655"/>
                </a:moveTo>
                <a:lnTo>
                  <a:pt x="8255" y="4255262"/>
                </a:lnTo>
                <a:lnTo>
                  <a:pt x="2032" y="4258868"/>
                </a:lnTo>
                <a:lnTo>
                  <a:pt x="0" y="4266806"/>
                </a:lnTo>
                <a:lnTo>
                  <a:pt x="3556" y="4272978"/>
                </a:lnTo>
                <a:lnTo>
                  <a:pt x="60071" y="4369892"/>
                </a:lnTo>
                <a:lnTo>
                  <a:pt x="75031" y="4344238"/>
                </a:lnTo>
                <a:lnTo>
                  <a:pt x="47116" y="4344238"/>
                </a:lnTo>
                <a:lnTo>
                  <a:pt x="47116" y="4296281"/>
                </a:lnTo>
                <a:lnTo>
                  <a:pt x="25908" y="4259922"/>
                </a:lnTo>
                <a:lnTo>
                  <a:pt x="22352" y="4253750"/>
                </a:lnTo>
                <a:lnTo>
                  <a:pt x="14351" y="4251655"/>
                </a:lnTo>
                <a:close/>
              </a:path>
              <a:path w="120650" h="4370070">
                <a:moveTo>
                  <a:pt x="47117" y="4296281"/>
                </a:moveTo>
                <a:lnTo>
                  <a:pt x="47116" y="4344238"/>
                </a:lnTo>
                <a:lnTo>
                  <a:pt x="73025" y="4344238"/>
                </a:lnTo>
                <a:lnTo>
                  <a:pt x="73025" y="4337646"/>
                </a:lnTo>
                <a:lnTo>
                  <a:pt x="48895" y="4337646"/>
                </a:lnTo>
                <a:lnTo>
                  <a:pt x="60071" y="4318488"/>
                </a:lnTo>
                <a:lnTo>
                  <a:pt x="47117" y="4296281"/>
                </a:lnTo>
                <a:close/>
              </a:path>
              <a:path w="120650" h="4370070">
                <a:moveTo>
                  <a:pt x="105790" y="4251655"/>
                </a:moveTo>
                <a:lnTo>
                  <a:pt x="97790" y="4253750"/>
                </a:lnTo>
                <a:lnTo>
                  <a:pt x="94234" y="4259922"/>
                </a:lnTo>
                <a:lnTo>
                  <a:pt x="73025" y="4296281"/>
                </a:lnTo>
                <a:lnTo>
                  <a:pt x="73025" y="4344238"/>
                </a:lnTo>
                <a:lnTo>
                  <a:pt x="75031" y="4344238"/>
                </a:lnTo>
                <a:lnTo>
                  <a:pt x="116585" y="4272978"/>
                </a:lnTo>
                <a:lnTo>
                  <a:pt x="120141" y="4266806"/>
                </a:lnTo>
                <a:lnTo>
                  <a:pt x="118109" y="4258868"/>
                </a:lnTo>
                <a:lnTo>
                  <a:pt x="111887" y="4255262"/>
                </a:lnTo>
                <a:lnTo>
                  <a:pt x="105790" y="4251655"/>
                </a:lnTo>
                <a:close/>
              </a:path>
              <a:path w="120650" h="4370070">
                <a:moveTo>
                  <a:pt x="60071" y="4318488"/>
                </a:moveTo>
                <a:lnTo>
                  <a:pt x="48895" y="4337646"/>
                </a:lnTo>
                <a:lnTo>
                  <a:pt x="71247" y="4337646"/>
                </a:lnTo>
                <a:lnTo>
                  <a:pt x="60071" y="4318488"/>
                </a:lnTo>
                <a:close/>
              </a:path>
              <a:path w="120650" h="4370070">
                <a:moveTo>
                  <a:pt x="73025" y="4296281"/>
                </a:moveTo>
                <a:lnTo>
                  <a:pt x="60071" y="4318488"/>
                </a:lnTo>
                <a:lnTo>
                  <a:pt x="71247" y="4337646"/>
                </a:lnTo>
                <a:lnTo>
                  <a:pt x="73025" y="4337646"/>
                </a:lnTo>
                <a:lnTo>
                  <a:pt x="73025" y="4296281"/>
                </a:lnTo>
                <a:close/>
              </a:path>
              <a:path w="120650" h="4370070">
                <a:moveTo>
                  <a:pt x="73025" y="0"/>
                </a:moveTo>
                <a:lnTo>
                  <a:pt x="47116" y="0"/>
                </a:lnTo>
                <a:lnTo>
                  <a:pt x="47117" y="4296281"/>
                </a:lnTo>
                <a:lnTo>
                  <a:pt x="60071" y="4318488"/>
                </a:lnTo>
                <a:lnTo>
                  <a:pt x="73024" y="4296281"/>
                </a:lnTo>
                <a:lnTo>
                  <a:pt x="73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6494" y="1722247"/>
            <a:ext cx="6840855" cy="120650"/>
          </a:xfrm>
          <a:custGeom>
            <a:avLst/>
            <a:gdLst/>
            <a:ahLst/>
            <a:cxnLst/>
            <a:rect l="l" t="t" r="r" b="b"/>
            <a:pathLst>
              <a:path w="6840855" h="120650">
                <a:moveTo>
                  <a:pt x="6789438" y="60070"/>
                </a:moveTo>
                <a:lnTo>
                  <a:pt x="6730873" y="94233"/>
                </a:lnTo>
                <a:lnTo>
                  <a:pt x="6724650" y="97789"/>
                </a:lnTo>
                <a:lnTo>
                  <a:pt x="6722617" y="105790"/>
                </a:lnTo>
                <a:lnTo>
                  <a:pt x="6726174" y="111887"/>
                </a:lnTo>
                <a:lnTo>
                  <a:pt x="6729857" y="118110"/>
                </a:lnTo>
                <a:lnTo>
                  <a:pt x="6737731" y="120141"/>
                </a:lnTo>
                <a:lnTo>
                  <a:pt x="6743954" y="116586"/>
                </a:lnTo>
                <a:lnTo>
                  <a:pt x="6818643" y="73025"/>
                </a:lnTo>
                <a:lnTo>
                  <a:pt x="6815201" y="73025"/>
                </a:lnTo>
                <a:lnTo>
                  <a:pt x="6815201" y="71247"/>
                </a:lnTo>
                <a:lnTo>
                  <a:pt x="6808597" y="71247"/>
                </a:lnTo>
                <a:lnTo>
                  <a:pt x="6789438" y="60070"/>
                </a:lnTo>
                <a:close/>
              </a:path>
              <a:path w="6840855" h="120650">
                <a:moveTo>
                  <a:pt x="6767231" y="47116"/>
                </a:moveTo>
                <a:lnTo>
                  <a:pt x="0" y="47116"/>
                </a:lnTo>
                <a:lnTo>
                  <a:pt x="0" y="73025"/>
                </a:lnTo>
                <a:lnTo>
                  <a:pt x="6767231" y="73025"/>
                </a:lnTo>
                <a:lnTo>
                  <a:pt x="6789438" y="60070"/>
                </a:lnTo>
                <a:lnTo>
                  <a:pt x="6767231" y="47116"/>
                </a:lnTo>
                <a:close/>
              </a:path>
              <a:path w="6840855" h="120650">
                <a:moveTo>
                  <a:pt x="6818643" y="47116"/>
                </a:moveTo>
                <a:lnTo>
                  <a:pt x="6815201" y="47116"/>
                </a:lnTo>
                <a:lnTo>
                  <a:pt x="6815201" y="73025"/>
                </a:lnTo>
                <a:lnTo>
                  <a:pt x="6818643" y="73025"/>
                </a:lnTo>
                <a:lnTo>
                  <a:pt x="6840855" y="60070"/>
                </a:lnTo>
                <a:lnTo>
                  <a:pt x="6818643" y="47116"/>
                </a:lnTo>
                <a:close/>
              </a:path>
              <a:path w="6840855" h="120650">
                <a:moveTo>
                  <a:pt x="6808597" y="48894"/>
                </a:moveTo>
                <a:lnTo>
                  <a:pt x="6789438" y="60070"/>
                </a:lnTo>
                <a:lnTo>
                  <a:pt x="6808597" y="71247"/>
                </a:lnTo>
                <a:lnTo>
                  <a:pt x="6808597" y="48894"/>
                </a:lnTo>
                <a:close/>
              </a:path>
              <a:path w="6840855" h="120650">
                <a:moveTo>
                  <a:pt x="6815201" y="48894"/>
                </a:moveTo>
                <a:lnTo>
                  <a:pt x="6808597" y="48894"/>
                </a:lnTo>
                <a:lnTo>
                  <a:pt x="6808597" y="71247"/>
                </a:lnTo>
                <a:lnTo>
                  <a:pt x="6815201" y="71247"/>
                </a:lnTo>
                <a:lnTo>
                  <a:pt x="6815201" y="48894"/>
                </a:lnTo>
                <a:close/>
              </a:path>
              <a:path w="6840855" h="120650">
                <a:moveTo>
                  <a:pt x="6737731" y="0"/>
                </a:moveTo>
                <a:lnTo>
                  <a:pt x="6729857" y="2031"/>
                </a:lnTo>
                <a:lnTo>
                  <a:pt x="6726174" y="8254"/>
                </a:lnTo>
                <a:lnTo>
                  <a:pt x="6722617" y="14350"/>
                </a:lnTo>
                <a:lnTo>
                  <a:pt x="6724650" y="22351"/>
                </a:lnTo>
                <a:lnTo>
                  <a:pt x="6730873" y="25907"/>
                </a:lnTo>
                <a:lnTo>
                  <a:pt x="6789438" y="60070"/>
                </a:lnTo>
                <a:lnTo>
                  <a:pt x="6808597" y="48894"/>
                </a:lnTo>
                <a:lnTo>
                  <a:pt x="6815201" y="48894"/>
                </a:lnTo>
                <a:lnTo>
                  <a:pt x="6815201" y="47116"/>
                </a:lnTo>
                <a:lnTo>
                  <a:pt x="6818643" y="47116"/>
                </a:lnTo>
                <a:lnTo>
                  <a:pt x="6743954" y="3555"/>
                </a:lnTo>
                <a:lnTo>
                  <a:pt x="67377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34521" y="2450105"/>
            <a:ext cx="254000" cy="31432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latin typeface="Constantia"/>
                <a:cs typeface="Constantia"/>
              </a:rPr>
              <a:t>HEURISTIC </a:t>
            </a:r>
            <a:r>
              <a:rPr sz="1800" spc="-20" dirty="0">
                <a:latin typeface="Constantia"/>
                <a:cs typeface="Constantia"/>
              </a:rPr>
              <a:t>COST</a:t>
            </a:r>
            <a:r>
              <a:rPr sz="1800" spc="29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FUNCTION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0"/>
            <a:ext cx="8763635" cy="17481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Maximization </a:t>
            </a:r>
            <a:r>
              <a:rPr sz="2000" dirty="0">
                <a:latin typeface="Constantia"/>
                <a:cs typeface="Constantia"/>
              </a:rPr>
              <a:t>function </a:t>
            </a:r>
            <a:r>
              <a:rPr sz="2000" spc="-5" dirty="0">
                <a:latin typeface="Constantia"/>
                <a:cs typeface="Constantia"/>
              </a:rPr>
              <a:t>is called </a:t>
            </a:r>
            <a:r>
              <a:rPr sz="2000" spc="-10" dirty="0">
                <a:latin typeface="Constantia"/>
                <a:cs typeface="Constantia"/>
              </a:rPr>
              <a:t>Objective</a:t>
            </a:r>
            <a:r>
              <a:rPr sz="2000" spc="-2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Function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Minimization </a:t>
            </a:r>
            <a:r>
              <a:rPr sz="2000" dirty="0">
                <a:latin typeface="Constantia"/>
                <a:cs typeface="Constantia"/>
              </a:rPr>
              <a:t>function </a:t>
            </a:r>
            <a:r>
              <a:rPr sz="2000" spc="-5" dirty="0">
                <a:latin typeface="Constantia"/>
                <a:cs typeface="Constantia"/>
              </a:rPr>
              <a:t>is</a:t>
            </a:r>
            <a:r>
              <a:rPr sz="2000" spc="-3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called Heuristic Cost </a:t>
            </a:r>
            <a:r>
              <a:rPr sz="2000" dirty="0">
                <a:latin typeface="Constantia"/>
                <a:cs typeface="Constantia"/>
              </a:rPr>
              <a:t>function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Heuristic </a:t>
            </a:r>
            <a:r>
              <a:rPr sz="2000" spc="-10" dirty="0">
                <a:latin typeface="Constantia"/>
                <a:cs typeface="Constantia"/>
              </a:rPr>
              <a:t>cost= distance, </a:t>
            </a:r>
            <a:r>
              <a:rPr sz="2000" spc="-5" dirty="0">
                <a:latin typeface="Constantia"/>
                <a:cs typeface="Constantia"/>
              </a:rPr>
              <a:t>time, money</a:t>
            </a:r>
            <a:r>
              <a:rPr sz="2000" spc="-30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spent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345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Objective </a:t>
            </a:r>
            <a:r>
              <a:rPr sz="2000" dirty="0">
                <a:latin typeface="Constantia"/>
                <a:cs typeface="Constantia"/>
              </a:rPr>
              <a:t>function= profit,</a:t>
            </a:r>
            <a:r>
              <a:rPr sz="2000" spc="-1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success</a:t>
            </a:r>
            <a:endParaRPr sz="2000">
              <a:latin typeface="Constantia"/>
              <a:cs typeface="Constantia"/>
            </a:endParaRPr>
          </a:p>
          <a:p>
            <a:pPr marR="5080" algn="r">
              <a:lnSpc>
                <a:spcPts val="2105"/>
              </a:lnSpc>
            </a:pPr>
            <a:r>
              <a:rPr sz="1800" spc="-10" dirty="0">
                <a:latin typeface="Constantia"/>
                <a:cs typeface="Constantia"/>
              </a:rPr>
              <a:t>State</a:t>
            </a:r>
            <a:r>
              <a:rPr sz="1800" spc="-14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space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25081" y="5834595"/>
            <a:ext cx="213995" cy="323850"/>
          </a:xfrm>
          <a:custGeom>
            <a:avLst/>
            <a:gdLst/>
            <a:ahLst/>
            <a:cxnLst/>
            <a:rect l="l" t="t" r="r" b="b"/>
            <a:pathLst>
              <a:path w="213995" h="323850">
                <a:moveTo>
                  <a:pt x="189373" y="38115"/>
                </a:moveTo>
                <a:lnTo>
                  <a:pt x="169180" y="48400"/>
                </a:lnTo>
                <a:lnTo>
                  <a:pt x="0" y="311391"/>
                </a:lnTo>
                <a:lnTo>
                  <a:pt x="19303" y="323761"/>
                </a:lnTo>
                <a:lnTo>
                  <a:pt x="188360" y="60789"/>
                </a:lnTo>
                <a:lnTo>
                  <a:pt x="189373" y="38115"/>
                </a:lnTo>
                <a:close/>
              </a:path>
              <a:path w="213995" h="323850">
                <a:moveTo>
                  <a:pt x="213305" y="12890"/>
                </a:moveTo>
                <a:lnTo>
                  <a:pt x="192024" y="12890"/>
                </a:lnTo>
                <a:lnTo>
                  <a:pt x="211200" y="25260"/>
                </a:lnTo>
                <a:lnTo>
                  <a:pt x="188360" y="60789"/>
                </a:lnTo>
                <a:lnTo>
                  <a:pt x="186268" y="107708"/>
                </a:lnTo>
                <a:lnTo>
                  <a:pt x="186054" y="113017"/>
                </a:lnTo>
                <a:lnTo>
                  <a:pt x="191008" y="118351"/>
                </a:lnTo>
                <a:lnTo>
                  <a:pt x="203581" y="118897"/>
                </a:lnTo>
                <a:lnTo>
                  <a:pt x="208915" y="114007"/>
                </a:lnTo>
                <a:lnTo>
                  <a:pt x="209212" y="106705"/>
                </a:lnTo>
                <a:lnTo>
                  <a:pt x="213305" y="12890"/>
                </a:lnTo>
                <a:close/>
              </a:path>
              <a:path w="213995" h="323850">
                <a:moveTo>
                  <a:pt x="213868" y="0"/>
                </a:moveTo>
                <a:lnTo>
                  <a:pt x="112141" y="51803"/>
                </a:lnTo>
                <a:lnTo>
                  <a:pt x="109982" y="58686"/>
                </a:lnTo>
                <a:lnTo>
                  <a:pt x="112775" y="64312"/>
                </a:lnTo>
                <a:lnTo>
                  <a:pt x="115697" y="69938"/>
                </a:lnTo>
                <a:lnTo>
                  <a:pt x="122554" y="72174"/>
                </a:lnTo>
                <a:lnTo>
                  <a:pt x="169180" y="48400"/>
                </a:lnTo>
                <a:lnTo>
                  <a:pt x="192024" y="12890"/>
                </a:lnTo>
                <a:lnTo>
                  <a:pt x="213305" y="12890"/>
                </a:lnTo>
                <a:lnTo>
                  <a:pt x="213868" y="0"/>
                </a:lnTo>
                <a:close/>
              </a:path>
              <a:path w="213995" h="323850">
                <a:moveTo>
                  <a:pt x="200844" y="18580"/>
                </a:moveTo>
                <a:lnTo>
                  <a:pt x="190246" y="18580"/>
                </a:lnTo>
                <a:lnTo>
                  <a:pt x="206756" y="29260"/>
                </a:lnTo>
                <a:lnTo>
                  <a:pt x="189373" y="38115"/>
                </a:lnTo>
                <a:lnTo>
                  <a:pt x="188360" y="60789"/>
                </a:lnTo>
                <a:lnTo>
                  <a:pt x="211200" y="25260"/>
                </a:lnTo>
                <a:lnTo>
                  <a:pt x="200844" y="18580"/>
                </a:lnTo>
                <a:close/>
              </a:path>
              <a:path w="213995" h="323850">
                <a:moveTo>
                  <a:pt x="192024" y="12890"/>
                </a:moveTo>
                <a:lnTo>
                  <a:pt x="169180" y="48400"/>
                </a:lnTo>
                <a:lnTo>
                  <a:pt x="189373" y="38115"/>
                </a:lnTo>
                <a:lnTo>
                  <a:pt x="190246" y="18580"/>
                </a:lnTo>
                <a:lnTo>
                  <a:pt x="200844" y="18580"/>
                </a:lnTo>
                <a:lnTo>
                  <a:pt x="192024" y="12890"/>
                </a:lnTo>
                <a:close/>
              </a:path>
              <a:path w="213995" h="323850">
                <a:moveTo>
                  <a:pt x="190246" y="18580"/>
                </a:moveTo>
                <a:lnTo>
                  <a:pt x="189373" y="38115"/>
                </a:lnTo>
                <a:lnTo>
                  <a:pt x="206756" y="29260"/>
                </a:lnTo>
                <a:lnTo>
                  <a:pt x="190246" y="1858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53917" y="4569714"/>
            <a:ext cx="156210" cy="325120"/>
          </a:xfrm>
          <a:custGeom>
            <a:avLst/>
            <a:gdLst/>
            <a:ahLst/>
            <a:cxnLst/>
            <a:rect l="l" t="t" r="r" b="b"/>
            <a:pathLst>
              <a:path w="156210" h="325120">
                <a:moveTo>
                  <a:pt x="122112" y="41993"/>
                </a:moveTo>
                <a:lnTo>
                  <a:pt x="104199" y="55951"/>
                </a:lnTo>
                <a:lnTo>
                  <a:pt x="0" y="316230"/>
                </a:lnTo>
                <a:lnTo>
                  <a:pt x="21336" y="324738"/>
                </a:lnTo>
                <a:lnTo>
                  <a:pt x="125442" y="64418"/>
                </a:lnTo>
                <a:lnTo>
                  <a:pt x="122112" y="41993"/>
                </a:lnTo>
                <a:close/>
              </a:path>
              <a:path w="156210" h="325120">
                <a:moveTo>
                  <a:pt x="141435" y="16763"/>
                </a:moveTo>
                <a:lnTo>
                  <a:pt x="119887" y="16763"/>
                </a:lnTo>
                <a:lnTo>
                  <a:pt x="141096" y="25273"/>
                </a:lnTo>
                <a:lnTo>
                  <a:pt x="125442" y="64418"/>
                </a:lnTo>
                <a:lnTo>
                  <a:pt x="132206" y="109981"/>
                </a:lnTo>
                <a:lnTo>
                  <a:pt x="133095" y="116205"/>
                </a:lnTo>
                <a:lnTo>
                  <a:pt x="138937" y="120523"/>
                </a:lnTo>
                <a:lnTo>
                  <a:pt x="145160" y="119634"/>
                </a:lnTo>
                <a:lnTo>
                  <a:pt x="151383" y="118618"/>
                </a:lnTo>
                <a:lnTo>
                  <a:pt x="155702" y="112775"/>
                </a:lnTo>
                <a:lnTo>
                  <a:pt x="154812" y="106553"/>
                </a:lnTo>
                <a:lnTo>
                  <a:pt x="141435" y="16763"/>
                </a:lnTo>
                <a:close/>
              </a:path>
              <a:path w="156210" h="325120">
                <a:moveTo>
                  <a:pt x="138937" y="0"/>
                </a:moveTo>
                <a:lnTo>
                  <a:pt x="48894" y="70104"/>
                </a:lnTo>
                <a:lnTo>
                  <a:pt x="48006" y="77343"/>
                </a:lnTo>
                <a:lnTo>
                  <a:pt x="55880" y="87249"/>
                </a:lnTo>
                <a:lnTo>
                  <a:pt x="62992" y="88137"/>
                </a:lnTo>
                <a:lnTo>
                  <a:pt x="67944" y="84200"/>
                </a:lnTo>
                <a:lnTo>
                  <a:pt x="104199" y="55951"/>
                </a:lnTo>
                <a:lnTo>
                  <a:pt x="119887" y="16763"/>
                </a:lnTo>
                <a:lnTo>
                  <a:pt x="141435" y="16763"/>
                </a:lnTo>
                <a:lnTo>
                  <a:pt x="138937" y="0"/>
                </a:lnTo>
                <a:close/>
              </a:path>
              <a:path w="156210" h="325120">
                <a:moveTo>
                  <a:pt x="134765" y="22733"/>
                </a:moveTo>
                <a:lnTo>
                  <a:pt x="119253" y="22733"/>
                </a:lnTo>
                <a:lnTo>
                  <a:pt x="137541" y="29972"/>
                </a:lnTo>
                <a:lnTo>
                  <a:pt x="122112" y="41993"/>
                </a:lnTo>
                <a:lnTo>
                  <a:pt x="125442" y="64418"/>
                </a:lnTo>
                <a:lnTo>
                  <a:pt x="141096" y="25273"/>
                </a:lnTo>
                <a:lnTo>
                  <a:pt x="134765" y="22733"/>
                </a:lnTo>
                <a:close/>
              </a:path>
              <a:path w="156210" h="325120">
                <a:moveTo>
                  <a:pt x="119887" y="16763"/>
                </a:moveTo>
                <a:lnTo>
                  <a:pt x="104199" y="55951"/>
                </a:lnTo>
                <a:lnTo>
                  <a:pt x="122112" y="41993"/>
                </a:lnTo>
                <a:lnTo>
                  <a:pt x="119253" y="22733"/>
                </a:lnTo>
                <a:lnTo>
                  <a:pt x="134765" y="22733"/>
                </a:lnTo>
                <a:lnTo>
                  <a:pt x="119887" y="16763"/>
                </a:lnTo>
                <a:close/>
              </a:path>
              <a:path w="156210" h="325120">
                <a:moveTo>
                  <a:pt x="119253" y="22733"/>
                </a:moveTo>
                <a:lnTo>
                  <a:pt x="122112" y="41993"/>
                </a:lnTo>
                <a:lnTo>
                  <a:pt x="137541" y="29972"/>
                </a:lnTo>
                <a:lnTo>
                  <a:pt x="119253" y="2273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56553" y="6170777"/>
            <a:ext cx="1722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Global</a:t>
            </a:r>
            <a:r>
              <a:rPr sz="1800" spc="-6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Minimum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62860" y="4961890"/>
            <a:ext cx="1607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Local</a:t>
            </a:r>
            <a:r>
              <a:rPr sz="1800" spc="-6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Minimum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29711" y="4274820"/>
            <a:ext cx="217931" cy="222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84220" y="4274820"/>
            <a:ext cx="217931" cy="2225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8414" y="2309685"/>
            <a:ext cx="6815455" cy="3524885"/>
          </a:xfrm>
          <a:custGeom>
            <a:avLst/>
            <a:gdLst/>
            <a:ahLst/>
            <a:cxnLst/>
            <a:rect l="l" t="t" r="r" b="b"/>
            <a:pathLst>
              <a:path w="6815455" h="3524885">
                <a:moveTo>
                  <a:pt x="0" y="107759"/>
                </a:moveTo>
                <a:lnTo>
                  <a:pt x="47613" y="94091"/>
                </a:lnTo>
                <a:lnTo>
                  <a:pt x="95163" y="80619"/>
                </a:lnTo>
                <a:lnTo>
                  <a:pt x="142585" y="67539"/>
                </a:lnTo>
                <a:lnTo>
                  <a:pt x="189816" y="55049"/>
                </a:lnTo>
                <a:lnTo>
                  <a:pt x="236794" y="43346"/>
                </a:lnTo>
                <a:lnTo>
                  <a:pt x="283456" y="32627"/>
                </a:lnTo>
                <a:lnTo>
                  <a:pt x="329737" y="23088"/>
                </a:lnTo>
                <a:lnTo>
                  <a:pt x="375576" y="14927"/>
                </a:lnTo>
                <a:lnTo>
                  <a:pt x="420909" y="8340"/>
                </a:lnTo>
                <a:lnTo>
                  <a:pt x="465674" y="3526"/>
                </a:lnTo>
                <a:lnTo>
                  <a:pt x="509806" y="680"/>
                </a:lnTo>
                <a:lnTo>
                  <a:pt x="553243" y="0"/>
                </a:lnTo>
                <a:lnTo>
                  <a:pt x="595923" y="1682"/>
                </a:lnTo>
                <a:lnTo>
                  <a:pt x="637781" y="5924"/>
                </a:lnTo>
                <a:lnTo>
                  <a:pt x="678755" y="12923"/>
                </a:lnTo>
                <a:lnTo>
                  <a:pt x="718782" y="22876"/>
                </a:lnTo>
                <a:lnTo>
                  <a:pt x="757799" y="35979"/>
                </a:lnTo>
                <a:lnTo>
                  <a:pt x="795742" y="52431"/>
                </a:lnTo>
                <a:lnTo>
                  <a:pt x="832549" y="72427"/>
                </a:lnTo>
                <a:lnTo>
                  <a:pt x="868156" y="96164"/>
                </a:lnTo>
                <a:lnTo>
                  <a:pt x="902501" y="123841"/>
                </a:lnTo>
                <a:lnTo>
                  <a:pt x="935521" y="155653"/>
                </a:lnTo>
                <a:lnTo>
                  <a:pt x="967151" y="191798"/>
                </a:lnTo>
                <a:lnTo>
                  <a:pt x="997331" y="232473"/>
                </a:lnTo>
                <a:lnTo>
                  <a:pt x="1031397" y="291247"/>
                </a:lnTo>
                <a:lnTo>
                  <a:pt x="1063034" y="363360"/>
                </a:lnTo>
                <a:lnTo>
                  <a:pt x="1077996" y="403932"/>
                </a:lnTo>
                <a:lnTo>
                  <a:pt x="1092415" y="447257"/>
                </a:lnTo>
                <a:lnTo>
                  <a:pt x="1106312" y="493139"/>
                </a:lnTo>
                <a:lnTo>
                  <a:pt x="1119710" y="541386"/>
                </a:lnTo>
                <a:lnTo>
                  <a:pt x="1132629" y="591802"/>
                </a:lnTo>
                <a:lnTo>
                  <a:pt x="1145091" y="644193"/>
                </a:lnTo>
                <a:lnTo>
                  <a:pt x="1157118" y="698366"/>
                </a:lnTo>
                <a:lnTo>
                  <a:pt x="1168730" y="754126"/>
                </a:lnTo>
                <a:lnTo>
                  <a:pt x="1179950" y="811278"/>
                </a:lnTo>
                <a:lnTo>
                  <a:pt x="1190799" y="869630"/>
                </a:lnTo>
                <a:lnTo>
                  <a:pt x="1201298" y="928986"/>
                </a:lnTo>
                <a:lnTo>
                  <a:pt x="1211469" y="989153"/>
                </a:lnTo>
                <a:lnTo>
                  <a:pt x="1221333" y="1049936"/>
                </a:lnTo>
                <a:lnTo>
                  <a:pt x="1230911" y="1111142"/>
                </a:lnTo>
                <a:lnTo>
                  <a:pt x="1240226" y="1172575"/>
                </a:lnTo>
                <a:lnTo>
                  <a:pt x="1249299" y="1234043"/>
                </a:lnTo>
                <a:lnTo>
                  <a:pt x="1258150" y="1295350"/>
                </a:lnTo>
                <a:lnTo>
                  <a:pt x="1266802" y="1356302"/>
                </a:lnTo>
                <a:lnTo>
                  <a:pt x="1275275" y="1416707"/>
                </a:lnTo>
                <a:lnTo>
                  <a:pt x="1283593" y="1476368"/>
                </a:lnTo>
                <a:lnTo>
                  <a:pt x="1291775" y="1535092"/>
                </a:lnTo>
                <a:lnTo>
                  <a:pt x="1299843" y="1592686"/>
                </a:lnTo>
                <a:lnTo>
                  <a:pt x="1307819" y="1648954"/>
                </a:lnTo>
                <a:lnTo>
                  <a:pt x="1315724" y="1703703"/>
                </a:lnTo>
                <a:lnTo>
                  <a:pt x="1323580" y="1756739"/>
                </a:lnTo>
                <a:lnTo>
                  <a:pt x="1331408" y="1807866"/>
                </a:lnTo>
                <a:lnTo>
                  <a:pt x="1339230" y="1856892"/>
                </a:lnTo>
                <a:lnTo>
                  <a:pt x="1347066" y="1903622"/>
                </a:lnTo>
                <a:lnTo>
                  <a:pt x="1354939" y="1947862"/>
                </a:lnTo>
                <a:lnTo>
                  <a:pt x="1362870" y="1989418"/>
                </a:lnTo>
                <a:lnTo>
                  <a:pt x="1370881" y="2028095"/>
                </a:lnTo>
                <a:lnTo>
                  <a:pt x="1387225" y="2096037"/>
                </a:lnTo>
                <a:lnTo>
                  <a:pt x="1404145" y="2150136"/>
                </a:lnTo>
                <a:lnTo>
                  <a:pt x="1431273" y="2207477"/>
                </a:lnTo>
                <a:lnTo>
                  <a:pt x="1466847" y="2251896"/>
                </a:lnTo>
                <a:lnTo>
                  <a:pt x="1500870" y="2263261"/>
                </a:lnTo>
                <a:lnTo>
                  <a:pt x="1517331" y="2257911"/>
                </a:lnTo>
                <a:lnTo>
                  <a:pt x="1549211" y="2227875"/>
                </a:lnTo>
                <a:lnTo>
                  <a:pt x="1579786" y="2175691"/>
                </a:lnTo>
                <a:lnTo>
                  <a:pt x="1609153" y="2105724"/>
                </a:lnTo>
                <a:lnTo>
                  <a:pt x="1623413" y="2065435"/>
                </a:lnTo>
                <a:lnTo>
                  <a:pt x="1637409" y="2022335"/>
                </a:lnTo>
                <a:lnTo>
                  <a:pt x="1651151" y="1976972"/>
                </a:lnTo>
                <a:lnTo>
                  <a:pt x="1664652" y="1929889"/>
                </a:lnTo>
                <a:lnTo>
                  <a:pt x="1677924" y="1881632"/>
                </a:lnTo>
                <a:lnTo>
                  <a:pt x="1690980" y="1832746"/>
                </a:lnTo>
                <a:lnTo>
                  <a:pt x="1703832" y="1783778"/>
                </a:lnTo>
                <a:lnTo>
                  <a:pt x="1719139" y="1712809"/>
                </a:lnTo>
                <a:lnTo>
                  <a:pt x="1726208" y="1671042"/>
                </a:lnTo>
                <a:lnTo>
                  <a:pt x="1732932" y="1625565"/>
                </a:lnTo>
                <a:lnTo>
                  <a:pt x="1739346" y="1576735"/>
                </a:lnTo>
                <a:lnTo>
                  <a:pt x="1745482" y="1524912"/>
                </a:lnTo>
                <a:lnTo>
                  <a:pt x="1751376" y="1470455"/>
                </a:lnTo>
                <a:lnTo>
                  <a:pt x="1757061" y="1413722"/>
                </a:lnTo>
                <a:lnTo>
                  <a:pt x="1762570" y="1355071"/>
                </a:lnTo>
                <a:lnTo>
                  <a:pt x="1767938" y="1294861"/>
                </a:lnTo>
                <a:lnTo>
                  <a:pt x="1773199" y="1233451"/>
                </a:lnTo>
                <a:lnTo>
                  <a:pt x="1778386" y="1171199"/>
                </a:lnTo>
                <a:lnTo>
                  <a:pt x="1783533" y="1108464"/>
                </a:lnTo>
                <a:lnTo>
                  <a:pt x="1788674" y="1045605"/>
                </a:lnTo>
                <a:lnTo>
                  <a:pt x="1793843" y="982980"/>
                </a:lnTo>
                <a:lnTo>
                  <a:pt x="1799074" y="920947"/>
                </a:lnTo>
                <a:lnTo>
                  <a:pt x="1804400" y="859865"/>
                </a:lnTo>
                <a:lnTo>
                  <a:pt x="1809856" y="800094"/>
                </a:lnTo>
                <a:lnTo>
                  <a:pt x="1815476" y="741991"/>
                </a:lnTo>
                <a:lnTo>
                  <a:pt x="1821292" y="685915"/>
                </a:lnTo>
                <a:lnTo>
                  <a:pt x="1827340" y="632224"/>
                </a:lnTo>
                <a:lnTo>
                  <a:pt x="1833653" y="581278"/>
                </a:lnTo>
                <a:lnTo>
                  <a:pt x="1840265" y="533435"/>
                </a:lnTo>
                <a:lnTo>
                  <a:pt x="1847209" y="489053"/>
                </a:lnTo>
                <a:lnTo>
                  <a:pt x="1854521" y="448491"/>
                </a:lnTo>
                <a:lnTo>
                  <a:pt x="1870378" y="380261"/>
                </a:lnTo>
                <a:lnTo>
                  <a:pt x="1888108" y="331614"/>
                </a:lnTo>
                <a:lnTo>
                  <a:pt x="1926121" y="301059"/>
                </a:lnTo>
                <a:lnTo>
                  <a:pt x="1941210" y="308470"/>
                </a:lnTo>
                <a:lnTo>
                  <a:pt x="1973049" y="347884"/>
                </a:lnTo>
                <a:lnTo>
                  <a:pt x="2006896" y="413819"/>
                </a:lnTo>
                <a:lnTo>
                  <a:pt x="2024493" y="454380"/>
                </a:lnTo>
                <a:lnTo>
                  <a:pt x="2042499" y="498750"/>
                </a:lnTo>
                <a:lnTo>
                  <a:pt x="2060881" y="545988"/>
                </a:lnTo>
                <a:lnTo>
                  <a:pt x="2079609" y="595153"/>
                </a:lnTo>
                <a:lnTo>
                  <a:pt x="2098650" y="645306"/>
                </a:lnTo>
                <a:lnTo>
                  <a:pt x="2117975" y="695505"/>
                </a:lnTo>
                <a:lnTo>
                  <a:pt x="2137551" y="744810"/>
                </a:lnTo>
                <a:lnTo>
                  <a:pt x="2157347" y="792282"/>
                </a:lnTo>
                <a:lnTo>
                  <a:pt x="2177332" y="836978"/>
                </a:lnTo>
                <a:lnTo>
                  <a:pt x="2197475" y="877959"/>
                </a:lnTo>
                <a:lnTo>
                  <a:pt x="2217745" y="914284"/>
                </a:lnTo>
                <a:lnTo>
                  <a:pt x="2258538" y="969206"/>
                </a:lnTo>
                <a:lnTo>
                  <a:pt x="2299462" y="994219"/>
                </a:lnTo>
                <a:lnTo>
                  <a:pt x="2323781" y="994573"/>
                </a:lnTo>
                <a:lnTo>
                  <a:pt x="2346903" y="986977"/>
                </a:lnTo>
                <a:lnTo>
                  <a:pt x="2390747" y="951353"/>
                </a:lnTo>
                <a:lnTo>
                  <a:pt x="2433390" y="894185"/>
                </a:lnTo>
                <a:lnTo>
                  <a:pt x="2455010" y="859660"/>
                </a:lnTo>
                <a:lnTo>
                  <a:pt x="2477228" y="822314"/>
                </a:lnTo>
                <a:lnTo>
                  <a:pt x="2500344" y="783002"/>
                </a:lnTo>
                <a:lnTo>
                  <a:pt x="2524657" y="742579"/>
                </a:lnTo>
                <a:lnTo>
                  <a:pt x="2550466" y="701899"/>
                </a:lnTo>
                <a:lnTo>
                  <a:pt x="2578071" y="661818"/>
                </a:lnTo>
                <a:lnTo>
                  <a:pt x="2607772" y="623190"/>
                </a:lnTo>
                <a:lnTo>
                  <a:pt x="2639868" y="586870"/>
                </a:lnTo>
                <a:lnTo>
                  <a:pt x="2674658" y="553714"/>
                </a:lnTo>
                <a:lnTo>
                  <a:pt x="2712443" y="524576"/>
                </a:lnTo>
                <a:lnTo>
                  <a:pt x="2753520" y="500311"/>
                </a:lnTo>
                <a:lnTo>
                  <a:pt x="2798191" y="481774"/>
                </a:lnTo>
                <a:lnTo>
                  <a:pt x="2826150" y="471898"/>
                </a:lnTo>
                <a:lnTo>
                  <a:pt x="2855897" y="460298"/>
                </a:lnTo>
                <a:lnTo>
                  <a:pt x="2887316" y="447212"/>
                </a:lnTo>
                <a:lnTo>
                  <a:pt x="2920291" y="432877"/>
                </a:lnTo>
                <a:lnTo>
                  <a:pt x="2954707" y="417529"/>
                </a:lnTo>
                <a:lnTo>
                  <a:pt x="2990447" y="401406"/>
                </a:lnTo>
                <a:lnTo>
                  <a:pt x="3027396" y="384746"/>
                </a:lnTo>
                <a:lnTo>
                  <a:pt x="3065438" y="367785"/>
                </a:lnTo>
                <a:lnTo>
                  <a:pt x="3104458" y="350760"/>
                </a:lnTo>
                <a:lnTo>
                  <a:pt x="3144338" y="333909"/>
                </a:lnTo>
                <a:lnTo>
                  <a:pt x="3184964" y="317470"/>
                </a:lnTo>
                <a:lnTo>
                  <a:pt x="3226219" y="301678"/>
                </a:lnTo>
                <a:lnTo>
                  <a:pt x="3267988" y="286772"/>
                </a:lnTo>
                <a:lnTo>
                  <a:pt x="3310155" y="272988"/>
                </a:lnTo>
                <a:lnTo>
                  <a:pt x="3352603" y="260564"/>
                </a:lnTo>
                <a:lnTo>
                  <a:pt x="3395218" y="249737"/>
                </a:lnTo>
                <a:lnTo>
                  <a:pt x="3437884" y="240744"/>
                </a:lnTo>
                <a:lnTo>
                  <a:pt x="3480483" y="233822"/>
                </a:lnTo>
                <a:lnTo>
                  <a:pt x="3522902" y="229209"/>
                </a:lnTo>
                <a:lnTo>
                  <a:pt x="3565023" y="227141"/>
                </a:lnTo>
                <a:lnTo>
                  <a:pt x="3606731" y="227856"/>
                </a:lnTo>
                <a:lnTo>
                  <a:pt x="3647910" y="231592"/>
                </a:lnTo>
                <a:lnTo>
                  <a:pt x="3688444" y="238584"/>
                </a:lnTo>
                <a:lnTo>
                  <a:pt x="3728218" y="249071"/>
                </a:lnTo>
                <a:lnTo>
                  <a:pt x="3767116" y="263289"/>
                </a:lnTo>
                <a:lnTo>
                  <a:pt x="3805021" y="281476"/>
                </a:lnTo>
                <a:lnTo>
                  <a:pt x="3841818" y="303869"/>
                </a:lnTo>
                <a:lnTo>
                  <a:pt x="3877391" y="330706"/>
                </a:lnTo>
                <a:lnTo>
                  <a:pt x="3911624" y="362222"/>
                </a:lnTo>
                <a:lnTo>
                  <a:pt x="3944401" y="398656"/>
                </a:lnTo>
                <a:lnTo>
                  <a:pt x="3975608" y="440245"/>
                </a:lnTo>
                <a:lnTo>
                  <a:pt x="4007534" y="492492"/>
                </a:lnTo>
                <a:lnTo>
                  <a:pt x="4038399" y="554197"/>
                </a:lnTo>
                <a:lnTo>
                  <a:pt x="4068260" y="624656"/>
                </a:lnTo>
                <a:lnTo>
                  <a:pt x="4082832" y="662948"/>
                </a:lnTo>
                <a:lnTo>
                  <a:pt x="4097174" y="703165"/>
                </a:lnTo>
                <a:lnTo>
                  <a:pt x="4111295" y="745219"/>
                </a:lnTo>
                <a:lnTo>
                  <a:pt x="4125201" y="789022"/>
                </a:lnTo>
                <a:lnTo>
                  <a:pt x="4138899" y="834485"/>
                </a:lnTo>
                <a:lnTo>
                  <a:pt x="4152398" y="881522"/>
                </a:lnTo>
                <a:lnTo>
                  <a:pt x="4165703" y="930043"/>
                </a:lnTo>
                <a:lnTo>
                  <a:pt x="4178822" y="979961"/>
                </a:lnTo>
                <a:lnTo>
                  <a:pt x="4191763" y="1031189"/>
                </a:lnTo>
                <a:lnTo>
                  <a:pt x="4204532" y="1083637"/>
                </a:lnTo>
                <a:lnTo>
                  <a:pt x="4217138" y="1137218"/>
                </a:lnTo>
                <a:lnTo>
                  <a:pt x="4229586" y="1191845"/>
                </a:lnTo>
                <a:lnTo>
                  <a:pt x="4241885" y="1247429"/>
                </a:lnTo>
                <a:lnTo>
                  <a:pt x="4254042" y="1303882"/>
                </a:lnTo>
                <a:lnTo>
                  <a:pt x="4266063" y="1361116"/>
                </a:lnTo>
                <a:lnTo>
                  <a:pt x="4277957" y="1419044"/>
                </a:lnTo>
                <a:lnTo>
                  <a:pt x="4289730" y="1477577"/>
                </a:lnTo>
                <a:lnTo>
                  <a:pt x="4301390" y="1536627"/>
                </a:lnTo>
                <a:lnTo>
                  <a:pt x="4312944" y="1596107"/>
                </a:lnTo>
                <a:lnTo>
                  <a:pt x="4324399" y="1655929"/>
                </a:lnTo>
                <a:lnTo>
                  <a:pt x="4335762" y="1716004"/>
                </a:lnTo>
                <a:lnTo>
                  <a:pt x="4347041" y="1776244"/>
                </a:lnTo>
                <a:lnTo>
                  <a:pt x="4358243" y="1836562"/>
                </a:lnTo>
                <a:lnTo>
                  <a:pt x="4369374" y="1896870"/>
                </a:lnTo>
                <a:lnTo>
                  <a:pt x="4380444" y="1957080"/>
                </a:lnTo>
                <a:lnTo>
                  <a:pt x="4391458" y="2017103"/>
                </a:lnTo>
                <a:lnTo>
                  <a:pt x="4402423" y="2076853"/>
                </a:lnTo>
                <a:lnTo>
                  <a:pt x="4413348" y="2136240"/>
                </a:lnTo>
                <a:lnTo>
                  <a:pt x="4424239" y="2195177"/>
                </a:lnTo>
                <a:lnTo>
                  <a:pt x="4435104" y="2253576"/>
                </a:lnTo>
                <a:lnTo>
                  <a:pt x="4445949" y="2311349"/>
                </a:lnTo>
                <a:lnTo>
                  <a:pt x="4456783" y="2368408"/>
                </a:lnTo>
                <a:lnTo>
                  <a:pt x="4467612" y="2424665"/>
                </a:lnTo>
                <a:lnTo>
                  <a:pt x="4478444" y="2480033"/>
                </a:lnTo>
                <a:lnTo>
                  <a:pt x="4489285" y="2534422"/>
                </a:lnTo>
                <a:lnTo>
                  <a:pt x="4500143" y="2587746"/>
                </a:lnTo>
                <a:lnTo>
                  <a:pt x="4511026" y="2639916"/>
                </a:lnTo>
                <a:lnTo>
                  <a:pt x="4521940" y="2690844"/>
                </a:lnTo>
                <a:lnTo>
                  <a:pt x="4532893" y="2740443"/>
                </a:lnTo>
                <a:lnTo>
                  <a:pt x="4543892" y="2788624"/>
                </a:lnTo>
                <a:lnTo>
                  <a:pt x="4554945" y="2835300"/>
                </a:lnTo>
                <a:lnTo>
                  <a:pt x="4566057" y="2880382"/>
                </a:lnTo>
                <a:lnTo>
                  <a:pt x="4577238" y="2923783"/>
                </a:lnTo>
                <a:lnTo>
                  <a:pt x="4588494" y="2965414"/>
                </a:lnTo>
                <a:lnTo>
                  <a:pt x="4599832" y="3005188"/>
                </a:lnTo>
                <a:lnTo>
                  <a:pt x="4611259" y="3043017"/>
                </a:lnTo>
                <a:lnTo>
                  <a:pt x="4634411" y="3112487"/>
                </a:lnTo>
                <a:lnTo>
                  <a:pt x="4658008" y="3173119"/>
                </a:lnTo>
                <a:lnTo>
                  <a:pt x="4682109" y="3224212"/>
                </a:lnTo>
                <a:lnTo>
                  <a:pt x="4710268" y="3275259"/>
                </a:lnTo>
                <a:lnTo>
                  <a:pt x="4738253" y="3321479"/>
                </a:lnTo>
                <a:lnTo>
                  <a:pt x="4766086" y="3362898"/>
                </a:lnTo>
                <a:lnTo>
                  <a:pt x="4793793" y="3399544"/>
                </a:lnTo>
                <a:lnTo>
                  <a:pt x="4821396" y="3431442"/>
                </a:lnTo>
                <a:lnTo>
                  <a:pt x="4848920" y="3458620"/>
                </a:lnTo>
                <a:lnTo>
                  <a:pt x="4903824" y="3498919"/>
                </a:lnTo>
                <a:lnTo>
                  <a:pt x="4958696" y="3520656"/>
                </a:lnTo>
                <a:lnTo>
                  <a:pt x="4986180" y="3524629"/>
                </a:lnTo>
                <a:lnTo>
                  <a:pt x="5013728" y="3524042"/>
                </a:lnTo>
                <a:lnTo>
                  <a:pt x="5069109" y="3509290"/>
                </a:lnTo>
                <a:lnTo>
                  <a:pt x="5125030" y="3476615"/>
                </a:lnTo>
                <a:lnTo>
                  <a:pt x="5181683" y="3426227"/>
                </a:lnTo>
                <a:lnTo>
                  <a:pt x="5210344" y="3394458"/>
                </a:lnTo>
                <a:lnTo>
                  <a:pt x="5239259" y="3358341"/>
                </a:lnTo>
                <a:lnTo>
                  <a:pt x="5268451" y="3317903"/>
                </a:lnTo>
                <a:lnTo>
                  <a:pt x="5297947" y="3273170"/>
                </a:lnTo>
                <a:lnTo>
                  <a:pt x="5327767" y="3224169"/>
                </a:lnTo>
                <a:lnTo>
                  <a:pt x="5357938" y="3170926"/>
                </a:lnTo>
                <a:lnTo>
                  <a:pt x="5388483" y="3113468"/>
                </a:lnTo>
                <a:lnTo>
                  <a:pt x="5414817" y="3058244"/>
                </a:lnTo>
                <a:lnTo>
                  <a:pt x="5441666" y="2993961"/>
                </a:lnTo>
                <a:lnTo>
                  <a:pt x="5468988" y="2921286"/>
                </a:lnTo>
                <a:lnTo>
                  <a:pt x="5482813" y="2882011"/>
                </a:lnTo>
                <a:lnTo>
                  <a:pt x="5496741" y="2840887"/>
                </a:lnTo>
                <a:lnTo>
                  <a:pt x="5510766" y="2797999"/>
                </a:lnTo>
                <a:lnTo>
                  <a:pt x="5524882" y="2753430"/>
                </a:lnTo>
                <a:lnTo>
                  <a:pt x="5539086" y="2707264"/>
                </a:lnTo>
                <a:lnTo>
                  <a:pt x="5553370" y="2659583"/>
                </a:lnTo>
                <a:lnTo>
                  <a:pt x="5567731" y="2610471"/>
                </a:lnTo>
                <a:lnTo>
                  <a:pt x="5582163" y="2560011"/>
                </a:lnTo>
                <a:lnTo>
                  <a:pt x="5596660" y="2508288"/>
                </a:lnTo>
                <a:lnTo>
                  <a:pt x="5611218" y="2455383"/>
                </a:lnTo>
                <a:lnTo>
                  <a:pt x="5625831" y="2401381"/>
                </a:lnTo>
                <a:lnTo>
                  <a:pt x="5640493" y="2346364"/>
                </a:lnTo>
                <a:lnTo>
                  <a:pt x="5655200" y="2290417"/>
                </a:lnTo>
                <a:lnTo>
                  <a:pt x="5669947" y="2233623"/>
                </a:lnTo>
                <a:lnTo>
                  <a:pt x="5684728" y="2176064"/>
                </a:lnTo>
                <a:lnTo>
                  <a:pt x="5699537" y="2117825"/>
                </a:lnTo>
                <a:lnTo>
                  <a:pt x="5714370" y="2058988"/>
                </a:lnTo>
                <a:lnTo>
                  <a:pt x="5729221" y="1999638"/>
                </a:lnTo>
                <a:lnTo>
                  <a:pt x="5744086" y="1939856"/>
                </a:lnTo>
                <a:lnTo>
                  <a:pt x="5758958" y="1879728"/>
                </a:lnTo>
                <a:lnTo>
                  <a:pt x="5773832" y="1819336"/>
                </a:lnTo>
                <a:lnTo>
                  <a:pt x="5788704" y="1758763"/>
                </a:lnTo>
                <a:lnTo>
                  <a:pt x="5803568" y="1698093"/>
                </a:lnTo>
                <a:lnTo>
                  <a:pt x="5818419" y="1637409"/>
                </a:lnTo>
                <a:lnTo>
                  <a:pt x="5833251" y="1576795"/>
                </a:lnTo>
                <a:lnTo>
                  <a:pt x="5848060" y="1516334"/>
                </a:lnTo>
                <a:lnTo>
                  <a:pt x="5862839" y="1456109"/>
                </a:lnTo>
                <a:lnTo>
                  <a:pt x="5877584" y="1396204"/>
                </a:lnTo>
                <a:lnTo>
                  <a:pt x="5892290" y="1336702"/>
                </a:lnTo>
                <a:lnTo>
                  <a:pt x="5906951" y="1277686"/>
                </a:lnTo>
                <a:lnTo>
                  <a:pt x="5921562" y="1219240"/>
                </a:lnTo>
                <a:lnTo>
                  <a:pt x="5936117" y="1161448"/>
                </a:lnTo>
                <a:lnTo>
                  <a:pt x="5950612" y="1104391"/>
                </a:lnTo>
                <a:lnTo>
                  <a:pt x="5965041" y="1048155"/>
                </a:lnTo>
                <a:lnTo>
                  <a:pt x="5979399" y="992822"/>
                </a:lnTo>
                <a:lnTo>
                  <a:pt x="5993681" y="938476"/>
                </a:lnTo>
                <a:lnTo>
                  <a:pt x="6007881" y="885199"/>
                </a:lnTo>
                <a:lnTo>
                  <a:pt x="6021994" y="833076"/>
                </a:lnTo>
                <a:lnTo>
                  <a:pt x="6036016" y="782189"/>
                </a:lnTo>
                <a:lnTo>
                  <a:pt x="6049939" y="732623"/>
                </a:lnTo>
                <a:lnTo>
                  <a:pt x="6063761" y="684460"/>
                </a:lnTo>
                <a:lnTo>
                  <a:pt x="6077474" y="637784"/>
                </a:lnTo>
                <a:lnTo>
                  <a:pt x="6091074" y="592678"/>
                </a:lnTo>
                <a:lnTo>
                  <a:pt x="6104556" y="549225"/>
                </a:lnTo>
                <a:lnTo>
                  <a:pt x="6117914" y="507509"/>
                </a:lnTo>
                <a:lnTo>
                  <a:pt x="6131144" y="467614"/>
                </a:lnTo>
                <a:lnTo>
                  <a:pt x="6144239" y="429622"/>
                </a:lnTo>
                <a:lnTo>
                  <a:pt x="6157194" y="393617"/>
                </a:lnTo>
                <a:lnTo>
                  <a:pt x="6182666" y="327902"/>
                </a:lnTo>
                <a:lnTo>
                  <a:pt x="6207518" y="271135"/>
                </a:lnTo>
                <a:lnTo>
                  <a:pt x="6250711" y="190717"/>
                </a:lnTo>
                <a:lnTo>
                  <a:pt x="6281690" y="144588"/>
                </a:lnTo>
                <a:lnTo>
                  <a:pt x="6312574" y="107345"/>
                </a:lnTo>
                <a:lnTo>
                  <a:pt x="6343300" y="78405"/>
                </a:lnTo>
                <a:lnTo>
                  <a:pt x="6404034" y="43097"/>
                </a:lnTo>
                <a:lnTo>
                  <a:pt x="6463401" y="33991"/>
                </a:lnTo>
                <a:lnTo>
                  <a:pt x="6492417" y="37805"/>
                </a:lnTo>
                <a:lnTo>
                  <a:pt x="6548807" y="59244"/>
                </a:lnTo>
                <a:lnTo>
                  <a:pt x="6602599" y="95207"/>
                </a:lnTo>
                <a:lnTo>
                  <a:pt x="6653298" y="141022"/>
                </a:lnTo>
                <a:lnTo>
                  <a:pt x="6700413" y="192018"/>
                </a:lnTo>
                <a:lnTo>
                  <a:pt x="6743452" y="243523"/>
                </a:lnTo>
                <a:lnTo>
                  <a:pt x="6763288" y="268007"/>
                </a:lnTo>
                <a:lnTo>
                  <a:pt x="6781920" y="290866"/>
                </a:lnTo>
                <a:lnTo>
                  <a:pt x="6799288" y="311516"/>
                </a:lnTo>
                <a:lnTo>
                  <a:pt x="6815328" y="32937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0997" y="0"/>
            <a:ext cx="615378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Algorithm </a:t>
            </a:r>
            <a:r>
              <a:rPr spc="-35" dirty="0"/>
              <a:t>for </a:t>
            </a:r>
            <a:r>
              <a:rPr spc="-5" dirty="0"/>
              <a:t>Hill</a:t>
            </a:r>
            <a:r>
              <a:rPr spc="-20" dirty="0"/>
              <a:t> </a:t>
            </a:r>
            <a:r>
              <a:rPr spc="-5" dirty="0"/>
              <a:t>Climbing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30200" y="704164"/>
            <a:ext cx="8427720" cy="33324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marR="5080" indent="-514984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230"/>
              <a:buAutoNum type="arabicPeriod"/>
              <a:tabLst>
                <a:tab pos="527685" algn="l"/>
                <a:tab pos="528320" algn="l"/>
              </a:tabLst>
            </a:pPr>
            <a:r>
              <a:rPr sz="2600" spc="-15" dirty="0">
                <a:latin typeface="Constantia"/>
                <a:cs typeface="Constantia"/>
              </a:rPr>
              <a:t>Evaluate </a:t>
            </a:r>
            <a:r>
              <a:rPr sz="2600" spc="-5" dirty="0">
                <a:latin typeface="Constantia"/>
                <a:cs typeface="Constantia"/>
              </a:rPr>
              <a:t>the initial state. </a:t>
            </a:r>
            <a:r>
              <a:rPr sz="2600" dirty="0">
                <a:latin typeface="Constantia"/>
                <a:cs typeface="Constantia"/>
              </a:rPr>
              <a:t>If </a:t>
            </a:r>
            <a:r>
              <a:rPr sz="2600" spc="-10" dirty="0">
                <a:latin typeface="Constantia"/>
                <a:cs typeface="Constantia"/>
              </a:rPr>
              <a:t>it </a:t>
            </a:r>
            <a:r>
              <a:rPr sz="2600" spc="-5" dirty="0">
                <a:latin typeface="Constantia"/>
                <a:cs typeface="Constantia"/>
              </a:rPr>
              <a:t>is the </a:t>
            </a:r>
            <a:r>
              <a:rPr sz="2600" spc="-20" dirty="0">
                <a:latin typeface="Constantia"/>
                <a:cs typeface="Constantia"/>
              </a:rPr>
              <a:t>goal </a:t>
            </a:r>
            <a:r>
              <a:rPr sz="2600" spc="-5" dirty="0">
                <a:latin typeface="Constantia"/>
                <a:cs typeface="Constantia"/>
              </a:rPr>
              <a:t>state then  return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quit.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Otherwise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continue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with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initial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state</a:t>
            </a:r>
            <a:r>
              <a:rPr sz="2600" spc="-1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as  </a:t>
            </a:r>
            <a:r>
              <a:rPr sz="2600" spc="-10" dirty="0">
                <a:latin typeface="Constantia"/>
                <a:cs typeface="Constantia"/>
              </a:rPr>
              <a:t>current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state.</a:t>
            </a:r>
            <a:endParaRPr sz="2600">
              <a:latin typeface="Constantia"/>
              <a:cs typeface="Constantia"/>
            </a:endParaRPr>
          </a:p>
          <a:p>
            <a:pPr marL="527685" marR="147955" indent="-514984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AutoNum type="arabicPeriod"/>
              <a:tabLst>
                <a:tab pos="527685" algn="l"/>
                <a:tab pos="528320" algn="l"/>
              </a:tabLst>
            </a:pPr>
            <a:r>
              <a:rPr sz="2600" spc="5" dirty="0">
                <a:latin typeface="Constantia"/>
                <a:cs typeface="Constantia"/>
              </a:rPr>
              <a:t>Loop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until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solution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found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or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until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there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are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no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new  </a:t>
            </a:r>
            <a:r>
              <a:rPr sz="2600" spc="-10" dirty="0">
                <a:latin typeface="Constantia"/>
                <a:cs typeface="Constantia"/>
              </a:rPr>
              <a:t>operators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left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to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applied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to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current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state:</a:t>
            </a:r>
            <a:endParaRPr sz="2600">
              <a:latin typeface="Constantia"/>
              <a:cs typeface="Constantia"/>
            </a:endParaRPr>
          </a:p>
          <a:p>
            <a:pPr marL="893444" marR="295275" lvl="1" indent="-514984">
              <a:lnSpc>
                <a:spcPct val="100000"/>
              </a:lnSpc>
              <a:spcBef>
                <a:spcPts val="590"/>
              </a:spcBef>
              <a:buClr>
                <a:srgbClr val="0E6EC5"/>
              </a:buClr>
              <a:buSzPct val="85416"/>
              <a:buAutoNum type="alphaLcPeriod"/>
              <a:tabLst>
                <a:tab pos="893444" algn="l"/>
                <a:tab pos="894080" algn="l"/>
              </a:tabLst>
            </a:pPr>
            <a:r>
              <a:rPr sz="2400" dirty="0">
                <a:latin typeface="Constantia"/>
                <a:cs typeface="Constantia"/>
              </a:rPr>
              <a:t>Select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operator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that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has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not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been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applied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current  state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apply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it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produce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new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state.</a:t>
            </a:r>
            <a:endParaRPr sz="2400">
              <a:latin typeface="Constantia"/>
              <a:cs typeface="Constantia"/>
            </a:endParaRPr>
          </a:p>
          <a:p>
            <a:pPr marL="893444" lvl="1" indent="-514984">
              <a:lnSpc>
                <a:spcPct val="100000"/>
              </a:lnSpc>
              <a:spcBef>
                <a:spcPts val="575"/>
              </a:spcBef>
              <a:buClr>
                <a:srgbClr val="0E6EC5"/>
              </a:buClr>
              <a:buSzPct val="85416"/>
              <a:buAutoNum type="alphaLcPeriod"/>
              <a:tabLst>
                <a:tab pos="893444" algn="l"/>
                <a:tab pos="894080" algn="l"/>
              </a:tabLst>
            </a:pPr>
            <a:r>
              <a:rPr sz="2400" spc="-15" dirty="0">
                <a:latin typeface="Constantia"/>
                <a:cs typeface="Constantia"/>
              </a:rPr>
              <a:t>Evaluate </a:t>
            </a:r>
            <a:r>
              <a:rPr sz="2400" spc="-5" dirty="0">
                <a:latin typeface="Constantia"/>
                <a:cs typeface="Constantia"/>
              </a:rPr>
              <a:t>the new</a:t>
            </a:r>
            <a:r>
              <a:rPr sz="2400" spc="-24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state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0584" y="4156659"/>
            <a:ext cx="12700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5" dirty="0">
                <a:solidFill>
                  <a:srgbClr val="009DD9"/>
                </a:solidFill>
                <a:latin typeface="Constantia"/>
                <a:cs typeface="Constantia"/>
              </a:rPr>
              <a:t>i.</a:t>
            </a:r>
            <a:endParaRPr sz="145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0584" y="4013136"/>
            <a:ext cx="7769225" cy="1114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527685">
              <a:lnSpc>
                <a:spcPct val="100000"/>
              </a:lnSpc>
              <a:spcBef>
                <a:spcPts val="605"/>
              </a:spcBef>
            </a:pPr>
            <a:r>
              <a:rPr sz="2100" spc="-5" dirty="0">
                <a:latin typeface="Constantia"/>
                <a:cs typeface="Constantia"/>
              </a:rPr>
              <a:t>If</a:t>
            </a:r>
            <a:r>
              <a:rPr sz="2100" spc="4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it</a:t>
            </a:r>
            <a:r>
              <a:rPr sz="2100" spc="-6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is</a:t>
            </a:r>
            <a:r>
              <a:rPr sz="2100" spc="-5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the</a:t>
            </a:r>
            <a:r>
              <a:rPr sz="2100" spc="-125" dirty="0">
                <a:latin typeface="Constantia"/>
                <a:cs typeface="Constantia"/>
              </a:rPr>
              <a:t> </a:t>
            </a:r>
            <a:r>
              <a:rPr sz="2100" spc="-15" dirty="0">
                <a:latin typeface="Constantia"/>
                <a:cs typeface="Constantia"/>
              </a:rPr>
              <a:t>goal</a:t>
            </a:r>
            <a:r>
              <a:rPr sz="2100" spc="-50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state,</a:t>
            </a:r>
            <a:r>
              <a:rPr sz="2100" spc="-4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then</a:t>
            </a:r>
            <a:r>
              <a:rPr sz="2100" spc="-80" dirty="0">
                <a:latin typeface="Constantia"/>
                <a:cs typeface="Constantia"/>
              </a:rPr>
              <a:t> </a:t>
            </a:r>
            <a:r>
              <a:rPr sz="2100" spc="-10" dirty="0">
                <a:latin typeface="Constantia"/>
                <a:cs typeface="Constantia"/>
              </a:rPr>
              <a:t>return</a:t>
            </a:r>
            <a:r>
              <a:rPr sz="2100" spc="-11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and</a:t>
            </a:r>
            <a:r>
              <a:rPr sz="2100" spc="-5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quit</a:t>
            </a:r>
            <a:endParaRPr sz="2100">
              <a:latin typeface="Constantia"/>
              <a:cs typeface="Constantia"/>
            </a:endParaRPr>
          </a:p>
          <a:p>
            <a:pPr marL="527685" marR="5080" indent="-515620">
              <a:lnSpc>
                <a:spcPct val="100000"/>
              </a:lnSpc>
              <a:spcBef>
                <a:spcPts val="509"/>
              </a:spcBef>
              <a:tabLst>
                <a:tab pos="527685" algn="l"/>
              </a:tabLst>
            </a:pPr>
            <a:r>
              <a:rPr sz="1450" spc="5" dirty="0">
                <a:solidFill>
                  <a:srgbClr val="009DD9"/>
                </a:solidFill>
                <a:latin typeface="Constantia"/>
                <a:cs typeface="Constantia"/>
              </a:rPr>
              <a:t>ii.	</a:t>
            </a:r>
            <a:r>
              <a:rPr sz="2100" dirty="0">
                <a:latin typeface="Constantia"/>
                <a:cs typeface="Constantia"/>
              </a:rPr>
              <a:t>If</a:t>
            </a:r>
            <a:r>
              <a:rPr sz="2100" spc="4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it</a:t>
            </a:r>
            <a:r>
              <a:rPr sz="2100" spc="-60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is</a:t>
            </a:r>
            <a:r>
              <a:rPr sz="2100" spc="-30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not</a:t>
            </a:r>
            <a:r>
              <a:rPr sz="2100" spc="-12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a</a:t>
            </a:r>
            <a:r>
              <a:rPr sz="2100" spc="-90" dirty="0">
                <a:latin typeface="Constantia"/>
                <a:cs typeface="Constantia"/>
              </a:rPr>
              <a:t> </a:t>
            </a:r>
            <a:r>
              <a:rPr sz="2100" spc="-15" dirty="0">
                <a:latin typeface="Constantia"/>
                <a:cs typeface="Constantia"/>
              </a:rPr>
              <a:t>goal</a:t>
            </a:r>
            <a:r>
              <a:rPr sz="2100" spc="-55" dirty="0">
                <a:latin typeface="Constantia"/>
                <a:cs typeface="Constantia"/>
              </a:rPr>
              <a:t> </a:t>
            </a:r>
            <a:r>
              <a:rPr sz="2100" spc="-10" dirty="0">
                <a:latin typeface="Constantia"/>
                <a:cs typeface="Constantia"/>
              </a:rPr>
              <a:t>state</a:t>
            </a:r>
            <a:r>
              <a:rPr sz="2100" spc="-5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but</a:t>
            </a:r>
            <a:r>
              <a:rPr sz="2100" spc="-60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it</a:t>
            </a:r>
            <a:r>
              <a:rPr sz="2100" spc="-50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is</a:t>
            </a:r>
            <a:r>
              <a:rPr sz="2100" spc="-45" dirty="0">
                <a:latin typeface="Constantia"/>
                <a:cs typeface="Constantia"/>
              </a:rPr>
              <a:t> </a:t>
            </a:r>
            <a:r>
              <a:rPr sz="2100" spc="-15" dirty="0">
                <a:latin typeface="Constantia"/>
                <a:cs typeface="Constantia"/>
              </a:rPr>
              <a:t>better</a:t>
            </a:r>
            <a:r>
              <a:rPr sz="2100" spc="-114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than</a:t>
            </a:r>
            <a:r>
              <a:rPr sz="2100" spc="-6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the</a:t>
            </a:r>
            <a:r>
              <a:rPr sz="2100" spc="-120" dirty="0">
                <a:latin typeface="Constantia"/>
                <a:cs typeface="Constantia"/>
              </a:rPr>
              <a:t> </a:t>
            </a:r>
            <a:r>
              <a:rPr sz="2100" spc="-10" dirty="0">
                <a:latin typeface="Constantia"/>
                <a:cs typeface="Constantia"/>
              </a:rPr>
              <a:t>current</a:t>
            </a:r>
            <a:r>
              <a:rPr sz="2100" spc="-100" dirty="0">
                <a:latin typeface="Constantia"/>
                <a:cs typeface="Constantia"/>
              </a:rPr>
              <a:t> </a:t>
            </a:r>
            <a:r>
              <a:rPr sz="2100" spc="-10" dirty="0">
                <a:latin typeface="Constantia"/>
                <a:cs typeface="Constantia"/>
              </a:rPr>
              <a:t>state</a:t>
            </a:r>
            <a:r>
              <a:rPr sz="2100" spc="-8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then  </a:t>
            </a:r>
            <a:r>
              <a:rPr sz="2100" spc="-15" dirty="0">
                <a:latin typeface="Constantia"/>
                <a:cs typeface="Constantia"/>
              </a:rPr>
              <a:t>make </a:t>
            </a:r>
            <a:r>
              <a:rPr sz="2100" spc="-5" dirty="0">
                <a:latin typeface="Constantia"/>
                <a:cs typeface="Constantia"/>
              </a:rPr>
              <a:t>it the </a:t>
            </a:r>
            <a:r>
              <a:rPr sz="2100" spc="-10" dirty="0">
                <a:latin typeface="Constantia"/>
                <a:cs typeface="Constantia"/>
              </a:rPr>
              <a:t>current</a:t>
            </a:r>
            <a:r>
              <a:rPr sz="2100" spc="-34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state.</a:t>
            </a:r>
            <a:endParaRPr sz="21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0584" y="5166105"/>
            <a:ext cx="732345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685" algn="l"/>
              </a:tabLst>
            </a:pPr>
            <a:r>
              <a:rPr sz="1450" dirty="0">
                <a:solidFill>
                  <a:srgbClr val="009DD9"/>
                </a:solidFill>
                <a:latin typeface="Constantia"/>
                <a:cs typeface="Constantia"/>
              </a:rPr>
              <a:t>iii.	</a:t>
            </a:r>
            <a:r>
              <a:rPr sz="2100" dirty="0">
                <a:latin typeface="Constantia"/>
                <a:cs typeface="Constantia"/>
              </a:rPr>
              <a:t>If</a:t>
            </a:r>
            <a:r>
              <a:rPr sz="2100" spc="4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it</a:t>
            </a:r>
            <a:r>
              <a:rPr sz="2100" spc="-6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is</a:t>
            </a:r>
            <a:r>
              <a:rPr sz="2100" spc="-30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not</a:t>
            </a:r>
            <a:r>
              <a:rPr sz="2100" spc="-70" dirty="0">
                <a:latin typeface="Constantia"/>
                <a:cs typeface="Constantia"/>
              </a:rPr>
              <a:t> </a:t>
            </a:r>
            <a:r>
              <a:rPr sz="2100" spc="-15" dirty="0">
                <a:latin typeface="Constantia"/>
                <a:cs typeface="Constantia"/>
              </a:rPr>
              <a:t>better</a:t>
            </a:r>
            <a:r>
              <a:rPr sz="2100" spc="-10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than</a:t>
            </a:r>
            <a:r>
              <a:rPr sz="2100" spc="-60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the</a:t>
            </a:r>
            <a:r>
              <a:rPr sz="2100" spc="-120" dirty="0">
                <a:latin typeface="Constantia"/>
                <a:cs typeface="Constantia"/>
              </a:rPr>
              <a:t> </a:t>
            </a:r>
            <a:r>
              <a:rPr sz="2100" spc="-10" dirty="0">
                <a:latin typeface="Constantia"/>
                <a:cs typeface="Constantia"/>
              </a:rPr>
              <a:t>current</a:t>
            </a:r>
            <a:r>
              <a:rPr sz="2100" spc="-105" dirty="0">
                <a:latin typeface="Constantia"/>
                <a:cs typeface="Constantia"/>
              </a:rPr>
              <a:t> </a:t>
            </a:r>
            <a:r>
              <a:rPr sz="2100" spc="-10" dirty="0">
                <a:latin typeface="Constantia"/>
                <a:cs typeface="Constantia"/>
              </a:rPr>
              <a:t>state</a:t>
            </a:r>
            <a:r>
              <a:rPr sz="2100" spc="-9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then</a:t>
            </a:r>
            <a:r>
              <a:rPr sz="2100" spc="-9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continue</a:t>
            </a:r>
            <a:r>
              <a:rPr sz="2100" spc="-6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in</a:t>
            </a:r>
            <a:r>
              <a:rPr sz="2100" spc="-4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the</a:t>
            </a:r>
            <a:endParaRPr sz="2100">
              <a:latin typeface="Constantia"/>
              <a:cs typeface="Constantia"/>
            </a:endParaRPr>
          </a:p>
          <a:p>
            <a:pPr marL="527685">
              <a:lnSpc>
                <a:spcPct val="100000"/>
              </a:lnSpc>
            </a:pPr>
            <a:r>
              <a:rPr sz="2100" spc="-15" dirty="0">
                <a:latin typeface="Constantia"/>
                <a:cs typeface="Constantia"/>
              </a:rPr>
              <a:t>loop.</a:t>
            </a:r>
            <a:endParaRPr sz="21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39" y="11684"/>
            <a:ext cx="464121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Example block </a:t>
            </a:r>
            <a:r>
              <a:rPr sz="2600" spc="-20" dirty="0">
                <a:latin typeface="Constantia"/>
                <a:cs typeface="Constantia"/>
              </a:rPr>
              <a:t>world</a:t>
            </a:r>
            <a:r>
              <a:rPr sz="2600" spc="-2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problem: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03375" y="1524000"/>
            <a:ext cx="536447" cy="34899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6804" y="4966715"/>
            <a:ext cx="2220468" cy="1447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7002" y="5001005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>
                <a:moveTo>
                  <a:pt x="0" y="0"/>
                </a:moveTo>
                <a:lnTo>
                  <a:pt x="2088261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78612" y="5095113"/>
            <a:ext cx="19202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INITIAL </a:t>
            </a:r>
            <a:r>
              <a:rPr sz="1800" spc="-45" dirty="0">
                <a:latin typeface="Constantia"/>
                <a:cs typeface="Constantia"/>
              </a:rPr>
              <a:t>STATE</a:t>
            </a:r>
            <a:r>
              <a:rPr sz="1800" spc="-114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(P)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05984" y="1504188"/>
            <a:ext cx="533399" cy="35006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69308" y="4966715"/>
            <a:ext cx="2220467" cy="1447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29505" y="5001005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5">
                <a:moveTo>
                  <a:pt x="0" y="0"/>
                </a:moveTo>
                <a:lnTo>
                  <a:pt x="2088261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11370" y="5095113"/>
            <a:ext cx="1830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GOAL </a:t>
            </a:r>
            <a:r>
              <a:rPr sz="1800" spc="-40" dirty="0">
                <a:latin typeface="Constantia"/>
                <a:cs typeface="Constantia"/>
              </a:rPr>
              <a:t>STATE</a:t>
            </a:r>
            <a:r>
              <a:rPr sz="1800" spc="35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(Z)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95998" y="1770710"/>
            <a:ext cx="224726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HEURISTIC</a:t>
            </a:r>
            <a:endParaRPr sz="1800">
              <a:latin typeface="Constantia"/>
              <a:cs typeface="Constantia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onstantia"/>
                <a:cs typeface="Constantia"/>
              </a:rPr>
              <a:t>FUNCTION- add </a:t>
            </a:r>
            <a:r>
              <a:rPr sz="1800" spc="-5" dirty="0">
                <a:latin typeface="Constantia"/>
                <a:cs typeface="Constantia"/>
              </a:rPr>
              <a:t>one  point </a:t>
            </a:r>
            <a:r>
              <a:rPr sz="1800" spc="-10" dirty="0">
                <a:latin typeface="Constantia"/>
                <a:cs typeface="Constantia"/>
              </a:rPr>
              <a:t>for </a:t>
            </a:r>
            <a:r>
              <a:rPr sz="1800" spc="-5" dirty="0">
                <a:latin typeface="Constantia"/>
                <a:cs typeface="Constantia"/>
              </a:rPr>
              <a:t>every </a:t>
            </a:r>
            <a:r>
              <a:rPr sz="1800" dirty="0">
                <a:latin typeface="Constantia"/>
                <a:cs typeface="Constantia"/>
              </a:rPr>
              <a:t>block  </a:t>
            </a:r>
            <a:r>
              <a:rPr sz="1800" spc="-5" dirty="0">
                <a:latin typeface="Constantia"/>
                <a:cs typeface="Constantia"/>
              </a:rPr>
              <a:t>which is resting </a:t>
            </a:r>
            <a:r>
              <a:rPr sz="1800" dirty="0">
                <a:latin typeface="Constantia"/>
                <a:cs typeface="Constantia"/>
              </a:rPr>
              <a:t>on</a:t>
            </a:r>
            <a:r>
              <a:rPr sz="1800" spc="-29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the  </a:t>
            </a:r>
            <a:r>
              <a:rPr sz="1800" spc="-5" dirty="0">
                <a:latin typeface="Constantia"/>
                <a:cs typeface="Constantia"/>
              </a:rPr>
              <a:t>thing </a:t>
            </a:r>
            <a:r>
              <a:rPr sz="1800" dirty="0">
                <a:latin typeface="Constantia"/>
                <a:cs typeface="Constantia"/>
              </a:rPr>
              <a:t>that </a:t>
            </a:r>
            <a:r>
              <a:rPr sz="1800" spc="-5" dirty="0">
                <a:latin typeface="Constantia"/>
                <a:cs typeface="Constantia"/>
              </a:rPr>
              <a:t>it must </a:t>
            </a:r>
            <a:r>
              <a:rPr sz="1800" dirty="0">
                <a:latin typeface="Constantia"/>
                <a:cs typeface="Constantia"/>
              </a:rPr>
              <a:t>be  </a:t>
            </a:r>
            <a:r>
              <a:rPr sz="1800" spc="-5" dirty="0">
                <a:latin typeface="Constantia"/>
                <a:cs typeface="Constantia"/>
              </a:rPr>
              <a:t>resting</a:t>
            </a:r>
            <a:r>
              <a:rPr sz="1800" spc="-5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on.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25667" y="1732788"/>
            <a:ext cx="358140" cy="452755"/>
          </a:xfrm>
          <a:custGeom>
            <a:avLst/>
            <a:gdLst/>
            <a:ahLst/>
            <a:cxnLst/>
            <a:rect l="l" t="t" r="r" b="b"/>
            <a:pathLst>
              <a:path w="358139" h="452755">
                <a:moveTo>
                  <a:pt x="0" y="0"/>
                </a:moveTo>
                <a:lnTo>
                  <a:pt x="69717" y="2341"/>
                </a:lnTo>
                <a:lnTo>
                  <a:pt x="126634" y="8731"/>
                </a:lnTo>
                <a:lnTo>
                  <a:pt x="165002" y="18216"/>
                </a:lnTo>
                <a:lnTo>
                  <a:pt x="179070" y="29845"/>
                </a:lnTo>
                <a:lnTo>
                  <a:pt x="179070" y="196469"/>
                </a:lnTo>
                <a:lnTo>
                  <a:pt x="193137" y="208097"/>
                </a:lnTo>
                <a:lnTo>
                  <a:pt x="231505" y="217582"/>
                </a:lnTo>
                <a:lnTo>
                  <a:pt x="288422" y="223972"/>
                </a:lnTo>
                <a:lnTo>
                  <a:pt x="358140" y="226313"/>
                </a:lnTo>
                <a:lnTo>
                  <a:pt x="288422" y="228655"/>
                </a:lnTo>
                <a:lnTo>
                  <a:pt x="231505" y="235045"/>
                </a:lnTo>
                <a:lnTo>
                  <a:pt x="193137" y="244530"/>
                </a:lnTo>
                <a:lnTo>
                  <a:pt x="179070" y="256159"/>
                </a:lnTo>
                <a:lnTo>
                  <a:pt x="179070" y="422783"/>
                </a:lnTo>
                <a:lnTo>
                  <a:pt x="165002" y="434411"/>
                </a:lnTo>
                <a:lnTo>
                  <a:pt x="126634" y="443896"/>
                </a:lnTo>
                <a:lnTo>
                  <a:pt x="69717" y="450286"/>
                </a:lnTo>
                <a:lnTo>
                  <a:pt x="0" y="452627"/>
                </a:lnTo>
              </a:path>
            </a:pathLst>
          </a:custGeom>
          <a:ln w="9143">
            <a:solidFill>
              <a:srgbClr val="055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25667" y="2630423"/>
            <a:ext cx="358140" cy="452755"/>
          </a:xfrm>
          <a:custGeom>
            <a:avLst/>
            <a:gdLst/>
            <a:ahLst/>
            <a:cxnLst/>
            <a:rect l="l" t="t" r="r" b="b"/>
            <a:pathLst>
              <a:path w="358139" h="452755">
                <a:moveTo>
                  <a:pt x="0" y="0"/>
                </a:moveTo>
                <a:lnTo>
                  <a:pt x="69717" y="2341"/>
                </a:lnTo>
                <a:lnTo>
                  <a:pt x="126634" y="8731"/>
                </a:lnTo>
                <a:lnTo>
                  <a:pt x="165002" y="18216"/>
                </a:lnTo>
                <a:lnTo>
                  <a:pt x="179070" y="29845"/>
                </a:lnTo>
                <a:lnTo>
                  <a:pt x="179070" y="196468"/>
                </a:lnTo>
                <a:lnTo>
                  <a:pt x="193137" y="208097"/>
                </a:lnTo>
                <a:lnTo>
                  <a:pt x="231505" y="217582"/>
                </a:lnTo>
                <a:lnTo>
                  <a:pt x="288422" y="223972"/>
                </a:lnTo>
                <a:lnTo>
                  <a:pt x="358140" y="226313"/>
                </a:lnTo>
                <a:lnTo>
                  <a:pt x="288422" y="228655"/>
                </a:lnTo>
                <a:lnTo>
                  <a:pt x="231505" y="235045"/>
                </a:lnTo>
                <a:lnTo>
                  <a:pt x="193137" y="244530"/>
                </a:lnTo>
                <a:lnTo>
                  <a:pt x="179070" y="256159"/>
                </a:lnTo>
                <a:lnTo>
                  <a:pt x="179070" y="422783"/>
                </a:lnTo>
                <a:lnTo>
                  <a:pt x="165002" y="434411"/>
                </a:lnTo>
                <a:lnTo>
                  <a:pt x="126634" y="443896"/>
                </a:lnTo>
                <a:lnTo>
                  <a:pt x="69717" y="450286"/>
                </a:lnTo>
                <a:lnTo>
                  <a:pt x="0" y="452627"/>
                </a:lnTo>
              </a:path>
            </a:pathLst>
          </a:custGeom>
          <a:ln w="9143">
            <a:solidFill>
              <a:srgbClr val="055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25667" y="3506723"/>
            <a:ext cx="358140" cy="452755"/>
          </a:xfrm>
          <a:custGeom>
            <a:avLst/>
            <a:gdLst/>
            <a:ahLst/>
            <a:cxnLst/>
            <a:rect l="l" t="t" r="r" b="b"/>
            <a:pathLst>
              <a:path w="358139" h="452754">
                <a:moveTo>
                  <a:pt x="0" y="0"/>
                </a:moveTo>
                <a:lnTo>
                  <a:pt x="69717" y="2341"/>
                </a:lnTo>
                <a:lnTo>
                  <a:pt x="126634" y="8731"/>
                </a:lnTo>
                <a:lnTo>
                  <a:pt x="165002" y="18216"/>
                </a:lnTo>
                <a:lnTo>
                  <a:pt x="179070" y="29845"/>
                </a:lnTo>
                <a:lnTo>
                  <a:pt x="179070" y="196469"/>
                </a:lnTo>
                <a:lnTo>
                  <a:pt x="193137" y="208097"/>
                </a:lnTo>
                <a:lnTo>
                  <a:pt x="231505" y="217582"/>
                </a:lnTo>
                <a:lnTo>
                  <a:pt x="288422" y="223972"/>
                </a:lnTo>
                <a:lnTo>
                  <a:pt x="358140" y="226313"/>
                </a:lnTo>
                <a:lnTo>
                  <a:pt x="288422" y="228655"/>
                </a:lnTo>
                <a:lnTo>
                  <a:pt x="231505" y="235045"/>
                </a:lnTo>
                <a:lnTo>
                  <a:pt x="193137" y="244530"/>
                </a:lnTo>
                <a:lnTo>
                  <a:pt x="179070" y="256158"/>
                </a:lnTo>
                <a:lnTo>
                  <a:pt x="179070" y="422782"/>
                </a:lnTo>
                <a:lnTo>
                  <a:pt x="165002" y="434411"/>
                </a:lnTo>
                <a:lnTo>
                  <a:pt x="126634" y="443896"/>
                </a:lnTo>
                <a:lnTo>
                  <a:pt x="69717" y="450286"/>
                </a:lnTo>
                <a:lnTo>
                  <a:pt x="0" y="452627"/>
                </a:lnTo>
              </a:path>
            </a:pathLst>
          </a:custGeom>
          <a:ln w="9143">
            <a:solidFill>
              <a:srgbClr val="055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25667" y="4352544"/>
            <a:ext cx="358140" cy="452755"/>
          </a:xfrm>
          <a:custGeom>
            <a:avLst/>
            <a:gdLst/>
            <a:ahLst/>
            <a:cxnLst/>
            <a:rect l="l" t="t" r="r" b="b"/>
            <a:pathLst>
              <a:path w="358139" h="452754">
                <a:moveTo>
                  <a:pt x="0" y="0"/>
                </a:moveTo>
                <a:lnTo>
                  <a:pt x="69717" y="2341"/>
                </a:lnTo>
                <a:lnTo>
                  <a:pt x="126634" y="8731"/>
                </a:lnTo>
                <a:lnTo>
                  <a:pt x="165002" y="18216"/>
                </a:lnTo>
                <a:lnTo>
                  <a:pt x="179070" y="29844"/>
                </a:lnTo>
                <a:lnTo>
                  <a:pt x="179070" y="196468"/>
                </a:lnTo>
                <a:lnTo>
                  <a:pt x="193137" y="208097"/>
                </a:lnTo>
                <a:lnTo>
                  <a:pt x="231505" y="217582"/>
                </a:lnTo>
                <a:lnTo>
                  <a:pt x="288422" y="223972"/>
                </a:lnTo>
                <a:lnTo>
                  <a:pt x="358140" y="226313"/>
                </a:lnTo>
                <a:lnTo>
                  <a:pt x="288422" y="228655"/>
                </a:lnTo>
                <a:lnTo>
                  <a:pt x="231505" y="235045"/>
                </a:lnTo>
                <a:lnTo>
                  <a:pt x="193137" y="244530"/>
                </a:lnTo>
                <a:lnTo>
                  <a:pt x="179070" y="256158"/>
                </a:lnTo>
                <a:lnTo>
                  <a:pt x="179070" y="422782"/>
                </a:lnTo>
                <a:lnTo>
                  <a:pt x="165002" y="434411"/>
                </a:lnTo>
                <a:lnTo>
                  <a:pt x="126634" y="443896"/>
                </a:lnTo>
                <a:lnTo>
                  <a:pt x="69717" y="450286"/>
                </a:lnTo>
                <a:lnTo>
                  <a:pt x="0" y="452627"/>
                </a:lnTo>
              </a:path>
            </a:pathLst>
          </a:custGeom>
          <a:ln w="9144">
            <a:solidFill>
              <a:srgbClr val="055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42688" y="3017520"/>
            <a:ext cx="431800" cy="455930"/>
          </a:xfrm>
          <a:custGeom>
            <a:avLst/>
            <a:gdLst/>
            <a:ahLst/>
            <a:cxnLst/>
            <a:rect l="l" t="t" r="r" b="b"/>
            <a:pathLst>
              <a:path w="431800" h="455929">
                <a:moveTo>
                  <a:pt x="431291" y="455675"/>
                </a:moveTo>
                <a:lnTo>
                  <a:pt x="363120" y="453840"/>
                </a:lnTo>
                <a:lnTo>
                  <a:pt x="303922" y="448730"/>
                </a:lnTo>
                <a:lnTo>
                  <a:pt x="257245" y="440945"/>
                </a:lnTo>
                <a:lnTo>
                  <a:pt x="215646" y="419734"/>
                </a:lnTo>
                <a:lnTo>
                  <a:pt x="215646" y="263778"/>
                </a:lnTo>
                <a:lnTo>
                  <a:pt x="204654" y="252433"/>
                </a:lnTo>
                <a:lnTo>
                  <a:pt x="174046" y="242568"/>
                </a:lnTo>
                <a:lnTo>
                  <a:pt x="127369" y="234783"/>
                </a:lnTo>
                <a:lnTo>
                  <a:pt x="68171" y="229673"/>
                </a:lnTo>
                <a:lnTo>
                  <a:pt x="0" y="227837"/>
                </a:lnTo>
                <a:lnTo>
                  <a:pt x="68171" y="226002"/>
                </a:lnTo>
                <a:lnTo>
                  <a:pt x="127369" y="220892"/>
                </a:lnTo>
                <a:lnTo>
                  <a:pt x="174046" y="213107"/>
                </a:lnTo>
                <a:lnTo>
                  <a:pt x="204654" y="203242"/>
                </a:lnTo>
                <a:lnTo>
                  <a:pt x="215646" y="191896"/>
                </a:lnTo>
                <a:lnTo>
                  <a:pt x="215646" y="35940"/>
                </a:lnTo>
                <a:lnTo>
                  <a:pt x="226637" y="24595"/>
                </a:lnTo>
                <a:lnTo>
                  <a:pt x="257245" y="14730"/>
                </a:lnTo>
                <a:lnTo>
                  <a:pt x="303922" y="6945"/>
                </a:lnTo>
                <a:lnTo>
                  <a:pt x="363120" y="1835"/>
                </a:lnTo>
                <a:lnTo>
                  <a:pt x="431291" y="0"/>
                </a:lnTo>
              </a:path>
            </a:pathLst>
          </a:custGeom>
          <a:ln w="9144">
            <a:solidFill>
              <a:srgbClr val="055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24400" y="2185416"/>
            <a:ext cx="431800" cy="454659"/>
          </a:xfrm>
          <a:custGeom>
            <a:avLst/>
            <a:gdLst/>
            <a:ahLst/>
            <a:cxnLst/>
            <a:rect l="l" t="t" r="r" b="b"/>
            <a:pathLst>
              <a:path w="431800" h="454660">
                <a:moveTo>
                  <a:pt x="431291" y="454151"/>
                </a:moveTo>
                <a:lnTo>
                  <a:pt x="363120" y="452316"/>
                </a:lnTo>
                <a:lnTo>
                  <a:pt x="303922" y="447206"/>
                </a:lnTo>
                <a:lnTo>
                  <a:pt x="257245" y="439421"/>
                </a:lnTo>
                <a:lnTo>
                  <a:pt x="215646" y="418211"/>
                </a:lnTo>
                <a:lnTo>
                  <a:pt x="215646" y="263017"/>
                </a:lnTo>
                <a:lnTo>
                  <a:pt x="204654" y="251671"/>
                </a:lnTo>
                <a:lnTo>
                  <a:pt x="174046" y="241806"/>
                </a:lnTo>
                <a:lnTo>
                  <a:pt x="127369" y="234021"/>
                </a:lnTo>
                <a:lnTo>
                  <a:pt x="68171" y="228911"/>
                </a:lnTo>
                <a:lnTo>
                  <a:pt x="0" y="227075"/>
                </a:lnTo>
                <a:lnTo>
                  <a:pt x="68171" y="225240"/>
                </a:lnTo>
                <a:lnTo>
                  <a:pt x="127369" y="220130"/>
                </a:lnTo>
                <a:lnTo>
                  <a:pt x="174046" y="212345"/>
                </a:lnTo>
                <a:lnTo>
                  <a:pt x="204654" y="202480"/>
                </a:lnTo>
                <a:lnTo>
                  <a:pt x="215646" y="191135"/>
                </a:lnTo>
                <a:lnTo>
                  <a:pt x="215646" y="35941"/>
                </a:lnTo>
                <a:lnTo>
                  <a:pt x="226637" y="24595"/>
                </a:lnTo>
                <a:lnTo>
                  <a:pt x="257245" y="14730"/>
                </a:lnTo>
                <a:lnTo>
                  <a:pt x="303922" y="6945"/>
                </a:lnTo>
                <a:lnTo>
                  <a:pt x="363120" y="1835"/>
                </a:lnTo>
                <a:lnTo>
                  <a:pt x="431291" y="0"/>
                </a:lnTo>
              </a:path>
            </a:pathLst>
          </a:custGeom>
          <a:ln w="9144">
            <a:solidFill>
              <a:srgbClr val="055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42688" y="3870959"/>
            <a:ext cx="431800" cy="455930"/>
          </a:xfrm>
          <a:custGeom>
            <a:avLst/>
            <a:gdLst/>
            <a:ahLst/>
            <a:cxnLst/>
            <a:rect l="l" t="t" r="r" b="b"/>
            <a:pathLst>
              <a:path w="431800" h="455929">
                <a:moveTo>
                  <a:pt x="431291" y="455675"/>
                </a:moveTo>
                <a:lnTo>
                  <a:pt x="363120" y="453840"/>
                </a:lnTo>
                <a:lnTo>
                  <a:pt x="303922" y="448730"/>
                </a:lnTo>
                <a:lnTo>
                  <a:pt x="257245" y="440945"/>
                </a:lnTo>
                <a:lnTo>
                  <a:pt x="215646" y="419734"/>
                </a:lnTo>
                <a:lnTo>
                  <a:pt x="215646" y="263778"/>
                </a:lnTo>
                <a:lnTo>
                  <a:pt x="204654" y="252433"/>
                </a:lnTo>
                <a:lnTo>
                  <a:pt x="174046" y="242568"/>
                </a:lnTo>
                <a:lnTo>
                  <a:pt x="127369" y="234783"/>
                </a:lnTo>
                <a:lnTo>
                  <a:pt x="68171" y="229673"/>
                </a:lnTo>
                <a:lnTo>
                  <a:pt x="0" y="227837"/>
                </a:lnTo>
                <a:lnTo>
                  <a:pt x="68171" y="226002"/>
                </a:lnTo>
                <a:lnTo>
                  <a:pt x="127369" y="220892"/>
                </a:lnTo>
                <a:lnTo>
                  <a:pt x="174046" y="213107"/>
                </a:lnTo>
                <a:lnTo>
                  <a:pt x="204654" y="203242"/>
                </a:lnTo>
                <a:lnTo>
                  <a:pt x="215646" y="191896"/>
                </a:lnTo>
                <a:lnTo>
                  <a:pt x="215646" y="35940"/>
                </a:lnTo>
                <a:lnTo>
                  <a:pt x="226637" y="24595"/>
                </a:lnTo>
                <a:lnTo>
                  <a:pt x="257245" y="14730"/>
                </a:lnTo>
                <a:lnTo>
                  <a:pt x="303922" y="6945"/>
                </a:lnTo>
                <a:lnTo>
                  <a:pt x="363120" y="1835"/>
                </a:lnTo>
                <a:lnTo>
                  <a:pt x="431291" y="0"/>
                </a:lnTo>
              </a:path>
            </a:pathLst>
          </a:custGeom>
          <a:ln w="9144">
            <a:solidFill>
              <a:srgbClr val="055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32376" y="4661915"/>
            <a:ext cx="623570" cy="226060"/>
          </a:xfrm>
          <a:custGeom>
            <a:avLst/>
            <a:gdLst/>
            <a:ahLst/>
            <a:cxnLst/>
            <a:rect l="l" t="t" r="r" b="b"/>
            <a:pathLst>
              <a:path w="623570" h="226060">
                <a:moveTo>
                  <a:pt x="623315" y="225551"/>
                </a:moveTo>
                <a:lnTo>
                  <a:pt x="540478" y="224882"/>
                </a:lnTo>
                <a:lnTo>
                  <a:pt x="466033" y="222993"/>
                </a:lnTo>
                <a:lnTo>
                  <a:pt x="402955" y="220059"/>
                </a:lnTo>
                <a:lnTo>
                  <a:pt x="354217" y="216257"/>
                </a:lnTo>
                <a:lnTo>
                  <a:pt x="311658" y="206755"/>
                </a:lnTo>
                <a:lnTo>
                  <a:pt x="311658" y="131571"/>
                </a:lnTo>
                <a:lnTo>
                  <a:pt x="300522" y="126563"/>
                </a:lnTo>
                <a:lnTo>
                  <a:pt x="220360" y="118268"/>
                </a:lnTo>
                <a:lnTo>
                  <a:pt x="157282" y="115334"/>
                </a:lnTo>
                <a:lnTo>
                  <a:pt x="82837" y="113445"/>
                </a:lnTo>
                <a:lnTo>
                  <a:pt x="0" y="112775"/>
                </a:lnTo>
                <a:lnTo>
                  <a:pt x="82837" y="112106"/>
                </a:lnTo>
                <a:lnTo>
                  <a:pt x="157282" y="110217"/>
                </a:lnTo>
                <a:lnTo>
                  <a:pt x="220360" y="107283"/>
                </a:lnTo>
                <a:lnTo>
                  <a:pt x="269098" y="103481"/>
                </a:lnTo>
                <a:lnTo>
                  <a:pt x="311658" y="93979"/>
                </a:lnTo>
                <a:lnTo>
                  <a:pt x="311658" y="18795"/>
                </a:lnTo>
                <a:lnTo>
                  <a:pt x="322793" y="13787"/>
                </a:lnTo>
                <a:lnTo>
                  <a:pt x="354217" y="9294"/>
                </a:lnTo>
                <a:lnTo>
                  <a:pt x="402955" y="5492"/>
                </a:lnTo>
                <a:lnTo>
                  <a:pt x="466033" y="2558"/>
                </a:lnTo>
                <a:lnTo>
                  <a:pt x="540478" y="669"/>
                </a:lnTo>
                <a:lnTo>
                  <a:pt x="623315" y="0"/>
                </a:lnTo>
              </a:path>
            </a:pathLst>
          </a:custGeom>
          <a:ln w="9144">
            <a:solidFill>
              <a:srgbClr val="055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195186" y="1783460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19190" y="2689986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63817" y="3566871"/>
            <a:ext cx="971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93282" y="4393183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07484" y="2267458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60570" y="3067558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60570" y="38902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81880" y="4577842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092700" y="5554776"/>
            <a:ext cx="756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H(Z)=8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14755" y="2983992"/>
            <a:ext cx="361315" cy="422275"/>
          </a:xfrm>
          <a:custGeom>
            <a:avLst/>
            <a:gdLst/>
            <a:ahLst/>
            <a:cxnLst/>
            <a:rect l="l" t="t" r="r" b="b"/>
            <a:pathLst>
              <a:path w="361315" h="422275">
                <a:moveTo>
                  <a:pt x="361188" y="422148"/>
                </a:moveTo>
                <a:lnTo>
                  <a:pt x="290895" y="419784"/>
                </a:lnTo>
                <a:lnTo>
                  <a:pt x="233491" y="413337"/>
                </a:lnTo>
                <a:lnTo>
                  <a:pt x="194786" y="403770"/>
                </a:lnTo>
                <a:lnTo>
                  <a:pt x="180594" y="392049"/>
                </a:lnTo>
                <a:lnTo>
                  <a:pt x="180594" y="241173"/>
                </a:lnTo>
                <a:lnTo>
                  <a:pt x="166401" y="229451"/>
                </a:lnTo>
                <a:lnTo>
                  <a:pt x="127696" y="219884"/>
                </a:lnTo>
                <a:lnTo>
                  <a:pt x="70292" y="213437"/>
                </a:lnTo>
                <a:lnTo>
                  <a:pt x="0" y="211074"/>
                </a:lnTo>
                <a:lnTo>
                  <a:pt x="70292" y="208710"/>
                </a:lnTo>
                <a:lnTo>
                  <a:pt x="127696" y="202263"/>
                </a:lnTo>
                <a:lnTo>
                  <a:pt x="166401" y="192696"/>
                </a:lnTo>
                <a:lnTo>
                  <a:pt x="180594" y="180975"/>
                </a:lnTo>
                <a:lnTo>
                  <a:pt x="180594" y="30099"/>
                </a:lnTo>
                <a:lnTo>
                  <a:pt x="194786" y="18377"/>
                </a:lnTo>
                <a:lnTo>
                  <a:pt x="233491" y="8810"/>
                </a:lnTo>
                <a:lnTo>
                  <a:pt x="290895" y="2363"/>
                </a:lnTo>
                <a:lnTo>
                  <a:pt x="361188" y="0"/>
                </a:lnTo>
              </a:path>
            </a:pathLst>
          </a:custGeom>
          <a:ln w="9144">
            <a:solidFill>
              <a:srgbClr val="055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3523" y="2196083"/>
            <a:ext cx="360045" cy="422275"/>
          </a:xfrm>
          <a:custGeom>
            <a:avLst/>
            <a:gdLst/>
            <a:ahLst/>
            <a:cxnLst/>
            <a:rect l="l" t="t" r="r" b="b"/>
            <a:pathLst>
              <a:path w="360044" h="422275">
                <a:moveTo>
                  <a:pt x="359664" y="422148"/>
                </a:moveTo>
                <a:lnTo>
                  <a:pt x="289667" y="419786"/>
                </a:lnTo>
                <a:lnTo>
                  <a:pt x="232505" y="413353"/>
                </a:lnTo>
                <a:lnTo>
                  <a:pt x="193964" y="403824"/>
                </a:lnTo>
                <a:lnTo>
                  <a:pt x="179832" y="392175"/>
                </a:lnTo>
                <a:lnTo>
                  <a:pt x="179832" y="241045"/>
                </a:lnTo>
                <a:lnTo>
                  <a:pt x="165699" y="229397"/>
                </a:lnTo>
                <a:lnTo>
                  <a:pt x="127158" y="219868"/>
                </a:lnTo>
                <a:lnTo>
                  <a:pt x="69996" y="213435"/>
                </a:lnTo>
                <a:lnTo>
                  <a:pt x="0" y="211074"/>
                </a:lnTo>
                <a:lnTo>
                  <a:pt x="69996" y="208712"/>
                </a:lnTo>
                <a:lnTo>
                  <a:pt x="127158" y="202279"/>
                </a:lnTo>
                <a:lnTo>
                  <a:pt x="165699" y="192750"/>
                </a:lnTo>
                <a:lnTo>
                  <a:pt x="179832" y="181101"/>
                </a:lnTo>
                <a:lnTo>
                  <a:pt x="179832" y="29971"/>
                </a:lnTo>
                <a:lnTo>
                  <a:pt x="193964" y="18323"/>
                </a:lnTo>
                <a:lnTo>
                  <a:pt x="232505" y="8794"/>
                </a:lnTo>
                <a:lnTo>
                  <a:pt x="289667" y="2361"/>
                </a:lnTo>
                <a:lnTo>
                  <a:pt x="359664" y="0"/>
                </a:lnTo>
              </a:path>
            </a:pathLst>
          </a:custGeom>
          <a:ln w="9144">
            <a:solidFill>
              <a:srgbClr val="055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26107" y="2671572"/>
            <a:ext cx="425450" cy="411480"/>
          </a:xfrm>
          <a:custGeom>
            <a:avLst/>
            <a:gdLst/>
            <a:ahLst/>
            <a:cxnLst/>
            <a:rect l="l" t="t" r="r" b="b"/>
            <a:pathLst>
              <a:path w="425450" h="411480">
                <a:moveTo>
                  <a:pt x="0" y="0"/>
                </a:moveTo>
                <a:lnTo>
                  <a:pt x="67220" y="1749"/>
                </a:lnTo>
                <a:lnTo>
                  <a:pt x="125583" y="6620"/>
                </a:lnTo>
                <a:lnTo>
                  <a:pt x="171596" y="14045"/>
                </a:lnTo>
                <a:lnTo>
                  <a:pt x="212598" y="34289"/>
                </a:lnTo>
                <a:lnTo>
                  <a:pt x="212598" y="171450"/>
                </a:lnTo>
                <a:lnTo>
                  <a:pt x="223430" y="182282"/>
                </a:lnTo>
                <a:lnTo>
                  <a:pt x="253599" y="191694"/>
                </a:lnTo>
                <a:lnTo>
                  <a:pt x="299612" y="199119"/>
                </a:lnTo>
                <a:lnTo>
                  <a:pt x="357975" y="203990"/>
                </a:lnTo>
                <a:lnTo>
                  <a:pt x="425196" y="205739"/>
                </a:lnTo>
                <a:lnTo>
                  <a:pt x="357975" y="207489"/>
                </a:lnTo>
                <a:lnTo>
                  <a:pt x="299612" y="212360"/>
                </a:lnTo>
                <a:lnTo>
                  <a:pt x="253599" y="219785"/>
                </a:lnTo>
                <a:lnTo>
                  <a:pt x="223430" y="229197"/>
                </a:lnTo>
                <a:lnTo>
                  <a:pt x="212598" y="240029"/>
                </a:lnTo>
                <a:lnTo>
                  <a:pt x="212598" y="377189"/>
                </a:lnTo>
                <a:lnTo>
                  <a:pt x="201765" y="388022"/>
                </a:lnTo>
                <a:lnTo>
                  <a:pt x="171596" y="397434"/>
                </a:lnTo>
                <a:lnTo>
                  <a:pt x="125583" y="404859"/>
                </a:lnTo>
                <a:lnTo>
                  <a:pt x="67220" y="409730"/>
                </a:lnTo>
                <a:lnTo>
                  <a:pt x="0" y="411479"/>
                </a:lnTo>
              </a:path>
            </a:pathLst>
          </a:custGeom>
          <a:ln w="9143">
            <a:solidFill>
              <a:srgbClr val="055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26107" y="3520440"/>
            <a:ext cx="425450" cy="411480"/>
          </a:xfrm>
          <a:custGeom>
            <a:avLst/>
            <a:gdLst/>
            <a:ahLst/>
            <a:cxnLst/>
            <a:rect l="l" t="t" r="r" b="b"/>
            <a:pathLst>
              <a:path w="425450" h="411479">
                <a:moveTo>
                  <a:pt x="0" y="0"/>
                </a:moveTo>
                <a:lnTo>
                  <a:pt x="67220" y="1749"/>
                </a:lnTo>
                <a:lnTo>
                  <a:pt x="125583" y="6620"/>
                </a:lnTo>
                <a:lnTo>
                  <a:pt x="171596" y="14045"/>
                </a:lnTo>
                <a:lnTo>
                  <a:pt x="212598" y="34289"/>
                </a:lnTo>
                <a:lnTo>
                  <a:pt x="212598" y="171450"/>
                </a:lnTo>
                <a:lnTo>
                  <a:pt x="223430" y="182282"/>
                </a:lnTo>
                <a:lnTo>
                  <a:pt x="253599" y="191694"/>
                </a:lnTo>
                <a:lnTo>
                  <a:pt x="299612" y="199119"/>
                </a:lnTo>
                <a:lnTo>
                  <a:pt x="357975" y="203990"/>
                </a:lnTo>
                <a:lnTo>
                  <a:pt x="425196" y="205740"/>
                </a:lnTo>
                <a:lnTo>
                  <a:pt x="357975" y="207489"/>
                </a:lnTo>
                <a:lnTo>
                  <a:pt x="299612" y="212360"/>
                </a:lnTo>
                <a:lnTo>
                  <a:pt x="253599" y="219785"/>
                </a:lnTo>
                <a:lnTo>
                  <a:pt x="223430" y="229197"/>
                </a:lnTo>
                <a:lnTo>
                  <a:pt x="212598" y="240030"/>
                </a:lnTo>
                <a:lnTo>
                  <a:pt x="212598" y="377190"/>
                </a:lnTo>
                <a:lnTo>
                  <a:pt x="201765" y="388022"/>
                </a:lnTo>
                <a:lnTo>
                  <a:pt x="171596" y="397434"/>
                </a:lnTo>
                <a:lnTo>
                  <a:pt x="125583" y="404859"/>
                </a:lnTo>
                <a:lnTo>
                  <a:pt x="67220" y="409730"/>
                </a:lnTo>
                <a:lnTo>
                  <a:pt x="0" y="411480"/>
                </a:lnTo>
              </a:path>
            </a:pathLst>
          </a:custGeom>
          <a:ln w="9143">
            <a:solidFill>
              <a:srgbClr val="055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38962" y="2241041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0336" y="3036189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40711" y="2704338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40711" y="3518103"/>
            <a:ext cx="971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94105" y="5554776"/>
            <a:ext cx="754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H(P</a:t>
            </a:r>
            <a:r>
              <a:rPr sz="1800" spc="-10" dirty="0">
                <a:latin typeface="Constantia"/>
                <a:cs typeface="Constantia"/>
              </a:rPr>
              <a:t>)</a:t>
            </a:r>
            <a:r>
              <a:rPr sz="1800" dirty="0">
                <a:latin typeface="Constantia"/>
                <a:cs typeface="Constantia"/>
              </a:rPr>
              <a:t>=4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32582" y="1053846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5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6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6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34715" y="694181"/>
            <a:ext cx="115570" cy="360045"/>
          </a:xfrm>
          <a:custGeom>
            <a:avLst/>
            <a:gdLst/>
            <a:ahLst/>
            <a:cxnLst/>
            <a:rect l="l" t="t" r="r" b="b"/>
            <a:pathLst>
              <a:path w="115570" h="360044">
                <a:moveTo>
                  <a:pt x="12826" y="248157"/>
                </a:moveTo>
                <a:lnTo>
                  <a:pt x="1905" y="254507"/>
                </a:lnTo>
                <a:lnTo>
                  <a:pt x="0" y="261492"/>
                </a:lnTo>
                <a:lnTo>
                  <a:pt x="57531" y="360044"/>
                </a:lnTo>
                <a:lnTo>
                  <a:pt x="70730" y="337438"/>
                </a:lnTo>
                <a:lnTo>
                  <a:pt x="46100" y="337438"/>
                </a:lnTo>
                <a:lnTo>
                  <a:pt x="46100" y="295012"/>
                </a:lnTo>
                <a:lnTo>
                  <a:pt x="19812" y="249935"/>
                </a:lnTo>
                <a:lnTo>
                  <a:pt x="12826" y="248157"/>
                </a:lnTo>
                <a:close/>
              </a:path>
              <a:path w="115570" h="360044">
                <a:moveTo>
                  <a:pt x="46100" y="295012"/>
                </a:moveTo>
                <a:lnTo>
                  <a:pt x="46100" y="337438"/>
                </a:lnTo>
                <a:lnTo>
                  <a:pt x="68961" y="337438"/>
                </a:lnTo>
                <a:lnTo>
                  <a:pt x="68961" y="331596"/>
                </a:lnTo>
                <a:lnTo>
                  <a:pt x="47625" y="331596"/>
                </a:lnTo>
                <a:lnTo>
                  <a:pt x="57531" y="314611"/>
                </a:lnTo>
                <a:lnTo>
                  <a:pt x="46100" y="295012"/>
                </a:lnTo>
                <a:close/>
              </a:path>
              <a:path w="115570" h="360044">
                <a:moveTo>
                  <a:pt x="102235" y="248157"/>
                </a:moveTo>
                <a:lnTo>
                  <a:pt x="95250" y="249935"/>
                </a:lnTo>
                <a:lnTo>
                  <a:pt x="68961" y="295012"/>
                </a:lnTo>
                <a:lnTo>
                  <a:pt x="68961" y="337438"/>
                </a:lnTo>
                <a:lnTo>
                  <a:pt x="70730" y="337438"/>
                </a:lnTo>
                <a:lnTo>
                  <a:pt x="115062" y="261492"/>
                </a:lnTo>
                <a:lnTo>
                  <a:pt x="113157" y="254507"/>
                </a:lnTo>
                <a:lnTo>
                  <a:pt x="102235" y="248157"/>
                </a:lnTo>
                <a:close/>
              </a:path>
              <a:path w="115570" h="360044">
                <a:moveTo>
                  <a:pt x="57530" y="314611"/>
                </a:moveTo>
                <a:lnTo>
                  <a:pt x="47625" y="331596"/>
                </a:lnTo>
                <a:lnTo>
                  <a:pt x="67437" y="331596"/>
                </a:lnTo>
                <a:lnTo>
                  <a:pt x="57530" y="314611"/>
                </a:lnTo>
                <a:close/>
              </a:path>
              <a:path w="115570" h="360044">
                <a:moveTo>
                  <a:pt x="68961" y="295012"/>
                </a:moveTo>
                <a:lnTo>
                  <a:pt x="57530" y="314611"/>
                </a:lnTo>
                <a:lnTo>
                  <a:pt x="67437" y="331596"/>
                </a:lnTo>
                <a:lnTo>
                  <a:pt x="68961" y="331596"/>
                </a:lnTo>
                <a:lnTo>
                  <a:pt x="68961" y="295012"/>
                </a:lnTo>
                <a:close/>
              </a:path>
              <a:path w="115570" h="360044">
                <a:moveTo>
                  <a:pt x="68961" y="0"/>
                </a:moveTo>
                <a:lnTo>
                  <a:pt x="46100" y="0"/>
                </a:lnTo>
                <a:lnTo>
                  <a:pt x="46100" y="295012"/>
                </a:lnTo>
                <a:lnTo>
                  <a:pt x="57530" y="314611"/>
                </a:lnTo>
                <a:lnTo>
                  <a:pt x="68961" y="295012"/>
                </a:lnTo>
                <a:lnTo>
                  <a:pt x="68961" y="0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16607" y="3200400"/>
            <a:ext cx="536448" cy="30586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8511" y="6211823"/>
            <a:ext cx="2220467" cy="1447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8710" y="6246114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>
                <a:moveTo>
                  <a:pt x="0" y="0"/>
                </a:moveTo>
                <a:lnTo>
                  <a:pt x="2088261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15845" y="2782061"/>
            <a:ext cx="504825" cy="431800"/>
          </a:xfrm>
          <a:custGeom>
            <a:avLst/>
            <a:gdLst/>
            <a:ahLst/>
            <a:cxnLst/>
            <a:rect l="l" t="t" r="r" b="b"/>
            <a:pathLst>
              <a:path w="504825" h="431800">
                <a:moveTo>
                  <a:pt x="0" y="431291"/>
                </a:moveTo>
                <a:lnTo>
                  <a:pt x="504444" y="431291"/>
                </a:lnTo>
                <a:lnTo>
                  <a:pt x="504444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solidFill>
            <a:srgbClr val="C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15845" y="2782061"/>
            <a:ext cx="504825" cy="431800"/>
          </a:xfrm>
          <a:custGeom>
            <a:avLst/>
            <a:gdLst/>
            <a:ahLst/>
            <a:cxnLst/>
            <a:rect l="l" t="t" r="r" b="b"/>
            <a:pathLst>
              <a:path w="504825" h="431800">
                <a:moveTo>
                  <a:pt x="0" y="431291"/>
                </a:moveTo>
                <a:lnTo>
                  <a:pt x="504444" y="431291"/>
                </a:lnTo>
                <a:lnTo>
                  <a:pt x="504444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25908">
            <a:solidFill>
              <a:srgbClr val="0850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660" y="2909442"/>
            <a:ext cx="171957" cy="1696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94485" y="6507886"/>
            <a:ext cx="1092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Constantia"/>
                <a:cs typeface="Constantia"/>
              </a:rPr>
              <a:t>STATE</a:t>
            </a:r>
            <a:r>
              <a:rPr sz="1800" spc="-8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(Q)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55419" y="3389376"/>
            <a:ext cx="360045" cy="422275"/>
          </a:xfrm>
          <a:custGeom>
            <a:avLst/>
            <a:gdLst/>
            <a:ahLst/>
            <a:cxnLst/>
            <a:rect l="l" t="t" r="r" b="b"/>
            <a:pathLst>
              <a:path w="360044" h="422275">
                <a:moveTo>
                  <a:pt x="359663" y="422148"/>
                </a:moveTo>
                <a:lnTo>
                  <a:pt x="289667" y="419786"/>
                </a:lnTo>
                <a:lnTo>
                  <a:pt x="232505" y="413353"/>
                </a:lnTo>
                <a:lnTo>
                  <a:pt x="193964" y="403824"/>
                </a:lnTo>
                <a:lnTo>
                  <a:pt x="179831" y="392175"/>
                </a:lnTo>
                <a:lnTo>
                  <a:pt x="179831" y="241046"/>
                </a:lnTo>
                <a:lnTo>
                  <a:pt x="165699" y="229397"/>
                </a:lnTo>
                <a:lnTo>
                  <a:pt x="127158" y="219868"/>
                </a:lnTo>
                <a:lnTo>
                  <a:pt x="69996" y="213435"/>
                </a:lnTo>
                <a:lnTo>
                  <a:pt x="0" y="211074"/>
                </a:lnTo>
                <a:lnTo>
                  <a:pt x="69996" y="208712"/>
                </a:lnTo>
                <a:lnTo>
                  <a:pt x="127158" y="202279"/>
                </a:lnTo>
                <a:lnTo>
                  <a:pt x="165699" y="192750"/>
                </a:lnTo>
                <a:lnTo>
                  <a:pt x="179831" y="181101"/>
                </a:lnTo>
                <a:lnTo>
                  <a:pt x="179831" y="29972"/>
                </a:lnTo>
                <a:lnTo>
                  <a:pt x="193964" y="18323"/>
                </a:lnTo>
                <a:lnTo>
                  <a:pt x="232505" y="8794"/>
                </a:lnTo>
                <a:lnTo>
                  <a:pt x="289667" y="2361"/>
                </a:lnTo>
                <a:lnTo>
                  <a:pt x="359663" y="0"/>
                </a:lnTo>
              </a:path>
            </a:pathLst>
          </a:custGeom>
          <a:ln w="9144">
            <a:solidFill>
              <a:srgbClr val="055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58467" y="4317491"/>
            <a:ext cx="361315" cy="422275"/>
          </a:xfrm>
          <a:custGeom>
            <a:avLst/>
            <a:gdLst/>
            <a:ahLst/>
            <a:cxnLst/>
            <a:rect l="l" t="t" r="r" b="b"/>
            <a:pathLst>
              <a:path w="361314" h="422275">
                <a:moveTo>
                  <a:pt x="361188" y="422147"/>
                </a:moveTo>
                <a:lnTo>
                  <a:pt x="290911" y="419784"/>
                </a:lnTo>
                <a:lnTo>
                  <a:pt x="233505" y="413337"/>
                </a:lnTo>
                <a:lnTo>
                  <a:pt x="194792" y="403770"/>
                </a:lnTo>
                <a:lnTo>
                  <a:pt x="180594" y="392048"/>
                </a:lnTo>
                <a:lnTo>
                  <a:pt x="180594" y="241172"/>
                </a:lnTo>
                <a:lnTo>
                  <a:pt x="166395" y="229451"/>
                </a:lnTo>
                <a:lnTo>
                  <a:pt x="127682" y="219884"/>
                </a:lnTo>
                <a:lnTo>
                  <a:pt x="70276" y="213437"/>
                </a:lnTo>
                <a:lnTo>
                  <a:pt x="0" y="211073"/>
                </a:lnTo>
                <a:lnTo>
                  <a:pt x="70276" y="208710"/>
                </a:lnTo>
                <a:lnTo>
                  <a:pt x="127682" y="202263"/>
                </a:lnTo>
                <a:lnTo>
                  <a:pt x="166395" y="192696"/>
                </a:lnTo>
                <a:lnTo>
                  <a:pt x="180594" y="180974"/>
                </a:lnTo>
                <a:lnTo>
                  <a:pt x="180594" y="30098"/>
                </a:lnTo>
                <a:lnTo>
                  <a:pt x="194792" y="18377"/>
                </a:lnTo>
                <a:lnTo>
                  <a:pt x="233505" y="8810"/>
                </a:lnTo>
                <a:lnTo>
                  <a:pt x="290911" y="2363"/>
                </a:lnTo>
                <a:lnTo>
                  <a:pt x="361188" y="0"/>
                </a:lnTo>
              </a:path>
            </a:pathLst>
          </a:custGeom>
          <a:ln w="9144">
            <a:solidFill>
              <a:srgbClr val="055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42844" y="5334000"/>
            <a:ext cx="378460" cy="478790"/>
          </a:xfrm>
          <a:custGeom>
            <a:avLst/>
            <a:gdLst/>
            <a:ahLst/>
            <a:cxnLst/>
            <a:rect l="l" t="t" r="r" b="b"/>
            <a:pathLst>
              <a:path w="378460" h="478789">
                <a:moveTo>
                  <a:pt x="0" y="478536"/>
                </a:moveTo>
                <a:lnTo>
                  <a:pt x="1605" y="402909"/>
                </a:lnTo>
                <a:lnTo>
                  <a:pt x="6075" y="337227"/>
                </a:lnTo>
                <a:lnTo>
                  <a:pt x="12893" y="285433"/>
                </a:lnTo>
                <a:lnTo>
                  <a:pt x="31495" y="239268"/>
                </a:lnTo>
                <a:lnTo>
                  <a:pt x="166878" y="239268"/>
                </a:lnTo>
                <a:lnTo>
                  <a:pt x="176834" y="227075"/>
                </a:lnTo>
                <a:lnTo>
                  <a:pt x="185480" y="193121"/>
                </a:lnTo>
                <a:lnTo>
                  <a:pt x="192298" y="141335"/>
                </a:lnTo>
                <a:lnTo>
                  <a:pt x="196768" y="75651"/>
                </a:lnTo>
                <a:lnTo>
                  <a:pt x="198374" y="0"/>
                </a:lnTo>
                <a:lnTo>
                  <a:pt x="199979" y="75651"/>
                </a:lnTo>
                <a:lnTo>
                  <a:pt x="204449" y="141335"/>
                </a:lnTo>
                <a:lnTo>
                  <a:pt x="211267" y="193121"/>
                </a:lnTo>
                <a:lnTo>
                  <a:pt x="219913" y="227075"/>
                </a:lnTo>
                <a:lnTo>
                  <a:pt x="229869" y="239268"/>
                </a:lnTo>
                <a:lnTo>
                  <a:pt x="346456" y="239268"/>
                </a:lnTo>
                <a:lnTo>
                  <a:pt x="356412" y="251466"/>
                </a:lnTo>
                <a:lnTo>
                  <a:pt x="365058" y="285433"/>
                </a:lnTo>
                <a:lnTo>
                  <a:pt x="371876" y="337227"/>
                </a:lnTo>
                <a:lnTo>
                  <a:pt x="376346" y="402909"/>
                </a:lnTo>
                <a:lnTo>
                  <a:pt x="377952" y="478536"/>
                </a:lnTo>
              </a:path>
            </a:pathLst>
          </a:custGeom>
          <a:ln w="9144">
            <a:solidFill>
              <a:srgbClr val="055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39339" y="3753611"/>
            <a:ext cx="216535" cy="647700"/>
          </a:xfrm>
          <a:custGeom>
            <a:avLst/>
            <a:gdLst/>
            <a:ahLst/>
            <a:cxnLst/>
            <a:rect l="l" t="t" r="r" b="b"/>
            <a:pathLst>
              <a:path w="216535" h="647700">
                <a:moveTo>
                  <a:pt x="0" y="0"/>
                </a:moveTo>
                <a:lnTo>
                  <a:pt x="42142" y="1424"/>
                </a:lnTo>
                <a:lnTo>
                  <a:pt x="76533" y="5302"/>
                </a:lnTo>
                <a:lnTo>
                  <a:pt x="99708" y="11037"/>
                </a:lnTo>
                <a:lnTo>
                  <a:pt x="108204" y="18033"/>
                </a:lnTo>
                <a:lnTo>
                  <a:pt x="108204" y="305815"/>
                </a:lnTo>
                <a:lnTo>
                  <a:pt x="116699" y="312812"/>
                </a:lnTo>
                <a:lnTo>
                  <a:pt x="139874" y="318547"/>
                </a:lnTo>
                <a:lnTo>
                  <a:pt x="174265" y="322425"/>
                </a:lnTo>
                <a:lnTo>
                  <a:pt x="216408" y="323850"/>
                </a:lnTo>
                <a:lnTo>
                  <a:pt x="174265" y="325274"/>
                </a:lnTo>
                <a:lnTo>
                  <a:pt x="139874" y="329152"/>
                </a:lnTo>
                <a:lnTo>
                  <a:pt x="116699" y="334887"/>
                </a:lnTo>
                <a:lnTo>
                  <a:pt x="108204" y="341883"/>
                </a:lnTo>
                <a:lnTo>
                  <a:pt x="108204" y="629665"/>
                </a:lnTo>
                <a:lnTo>
                  <a:pt x="99708" y="636662"/>
                </a:lnTo>
                <a:lnTo>
                  <a:pt x="76533" y="642397"/>
                </a:lnTo>
                <a:lnTo>
                  <a:pt x="42142" y="646275"/>
                </a:lnTo>
                <a:lnTo>
                  <a:pt x="0" y="647700"/>
                </a:lnTo>
              </a:path>
            </a:pathLst>
          </a:custGeom>
          <a:ln w="9144">
            <a:solidFill>
              <a:srgbClr val="055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83535" y="4639055"/>
            <a:ext cx="216535" cy="647700"/>
          </a:xfrm>
          <a:custGeom>
            <a:avLst/>
            <a:gdLst/>
            <a:ahLst/>
            <a:cxnLst/>
            <a:rect l="l" t="t" r="r" b="b"/>
            <a:pathLst>
              <a:path w="216535" h="647700">
                <a:moveTo>
                  <a:pt x="0" y="0"/>
                </a:moveTo>
                <a:lnTo>
                  <a:pt x="42142" y="1424"/>
                </a:lnTo>
                <a:lnTo>
                  <a:pt x="76533" y="5302"/>
                </a:lnTo>
                <a:lnTo>
                  <a:pt x="99708" y="11037"/>
                </a:lnTo>
                <a:lnTo>
                  <a:pt x="108203" y="18034"/>
                </a:lnTo>
                <a:lnTo>
                  <a:pt x="108203" y="305816"/>
                </a:lnTo>
                <a:lnTo>
                  <a:pt x="116699" y="312812"/>
                </a:lnTo>
                <a:lnTo>
                  <a:pt x="139874" y="318547"/>
                </a:lnTo>
                <a:lnTo>
                  <a:pt x="174265" y="322425"/>
                </a:lnTo>
                <a:lnTo>
                  <a:pt x="216407" y="323850"/>
                </a:lnTo>
                <a:lnTo>
                  <a:pt x="174265" y="325274"/>
                </a:lnTo>
                <a:lnTo>
                  <a:pt x="139874" y="329152"/>
                </a:lnTo>
                <a:lnTo>
                  <a:pt x="116699" y="334887"/>
                </a:lnTo>
                <a:lnTo>
                  <a:pt x="108203" y="341884"/>
                </a:lnTo>
                <a:lnTo>
                  <a:pt x="108203" y="629666"/>
                </a:lnTo>
                <a:lnTo>
                  <a:pt x="99708" y="636662"/>
                </a:lnTo>
                <a:lnTo>
                  <a:pt x="76533" y="642397"/>
                </a:lnTo>
                <a:lnTo>
                  <a:pt x="42142" y="646275"/>
                </a:lnTo>
                <a:lnTo>
                  <a:pt x="0" y="647700"/>
                </a:lnTo>
              </a:path>
            </a:pathLst>
          </a:custGeom>
          <a:ln w="9144">
            <a:solidFill>
              <a:srgbClr val="055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36420" y="2734055"/>
            <a:ext cx="376555" cy="478790"/>
          </a:xfrm>
          <a:custGeom>
            <a:avLst/>
            <a:gdLst/>
            <a:ahLst/>
            <a:cxnLst/>
            <a:rect l="l" t="t" r="r" b="b"/>
            <a:pathLst>
              <a:path w="376555" h="478789">
                <a:moveTo>
                  <a:pt x="0" y="478536"/>
                </a:moveTo>
                <a:lnTo>
                  <a:pt x="1604" y="402884"/>
                </a:lnTo>
                <a:lnTo>
                  <a:pt x="6067" y="337200"/>
                </a:lnTo>
                <a:lnTo>
                  <a:pt x="12865" y="285414"/>
                </a:lnTo>
                <a:lnTo>
                  <a:pt x="31368" y="239268"/>
                </a:lnTo>
                <a:lnTo>
                  <a:pt x="166243" y="239268"/>
                </a:lnTo>
                <a:lnTo>
                  <a:pt x="176137" y="227076"/>
                </a:lnTo>
                <a:lnTo>
                  <a:pt x="184746" y="193121"/>
                </a:lnTo>
                <a:lnTo>
                  <a:pt x="191544" y="141335"/>
                </a:lnTo>
                <a:lnTo>
                  <a:pt x="196007" y="75651"/>
                </a:lnTo>
                <a:lnTo>
                  <a:pt x="197612" y="0"/>
                </a:lnTo>
                <a:lnTo>
                  <a:pt x="199216" y="75651"/>
                </a:lnTo>
                <a:lnTo>
                  <a:pt x="203679" y="141335"/>
                </a:lnTo>
                <a:lnTo>
                  <a:pt x="210477" y="193121"/>
                </a:lnTo>
                <a:lnTo>
                  <a:pt x="219086" y="227076"/>
                </a:lnTo>
                <a:lnTo>
                  <a:pt x="228981" y="239268"/>
                </a:lnTo>
                <a:lnTo>
                  <a:pt x="345059" y="239268"/>
                </a:lnTo>
                <a:lnTo>
                  <a:pt x="354953" y="251460"/>
                </a:lnTo>
                <a:lnTo>
                  <a:pt x="363562" y="285414"/>
                </a:lnTo>
                <a:lnTo>
                  <a:pt x="370360" y="337200"/>
                </a:lnTo>
                <a:lnTo>
                  <a:pt x="374823" y="402884"/>
                </a:lnTo>
                <a:lnTo>
                  <a:pt x="376428" y="478536"/>
                </a:lnTo>
              </a:path>
            </a:pathLst>
          </a:custGeom>
          <a:ln w="9144">
            <a:solidFill>
              <a:srgbClr val="055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054857" y="3587242"/>
            <a:ext cx="866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H(Q)=</a:t>
            </a:r>
            <a:r>
              <a:rPr sz="1800" spc="-7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5940" y="272541"/>
            <a:ext cx="8189595" cy="2780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10" dirty="0">
                <a:latin typeface="Constantia"/>
                <a:cs typeface="Constantia"/>
              </a:rPr>
              <a:t>tree </a:t>
            </a:r>
            <a:r>
              <a:rPr sz="2600" spc="-20" dirty="0">
                <a:latin typeface="Constantia"/>
                <a:cs typeface="Constantia"/>
              </a:rPr>
              <a:t>generated </a:t>
            </a:r>
            <a:r>
              <a:rPr sz="2600" spc="-5" dirty="0">
                <a:latin typeface="Constantia"/>
                <a:cs typeface="Constantia"/>
              </a:rPr>
              <a:t>till </a:t>
            </a:r>
            <a:r>
              <a:rPr sz="2600" spc="-20" dirty="0">
                <a:latin typeface="Constantia"/>
                <a:cs typeface="Constantia"/>
              </a:rPr>
              <a:t>now</a:t>
            </a:r>
            <a:r>
              <a:rPr sz="2600" spc="-3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is: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AD0D9"/>
              </a:buClr>
              <a:buFont typeface="Wingdings 2"/>
              <a:buChar char=""/>
            </a:pPr>
            <a:endParaRPr sz="2600">
              <a:latin typeface="Times New Roman"/>
              <a:cs typeface="Times New Roman"/>
            </a:endParaRPr>
          </a:p>
          <a:p>
            <a:pPr marR="634365" algn="ctr">
              <a:lnSpc>
                <a:spcPts val="1860"/>
              </a:lnSpc>
            </a:pPr>
            <a:r>
              <a:rPr sz="1800" dirty="0">
                <a:latin typeface="Constantia"/>
                <a:cs typeface="Constantia"/>
              </a:rPr>
              <a:t>H(P)=4</a:t>
            </a:r>
            <a:endParaRPr sz="1800">
              <a:latin typeface="Constantia"/>
              <a:cs typeface="Constantia"/>
            </a:endParaRPr>
          </a:p>
          <a:p>
            <a:pPr marR="2267585" algn="ctr">
              <a:lnSpc>
                <a:spcPts val="1860"/>
              </a:lnSpc>
            </a:pPr>
            <a:r>
              <a:rPr sz="1800" dirty="0">
                <a:latin typeface="Constantia"/>
                <a:cs typeface="Constantia"/>
              </a:rPr>
              <a:t>p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From </a:t>
            </a:r>
            <a:r>
              <a:rPr sz="2600" spc="-5" dirty="0">
                <a:latin typeface="Constantia"/>
                <a:cs typeface="Constantia"/>
              </a:rPr>
              <a:t>initial state most </a:t>
            </a:r>
            <a:r>
              <a:rPr sz="2600" spc="-10" dirty="0">
                <a:latin typeface="Constantia"/>
                <a:cs typeface="Constantia"/>
              </a:rPr>
              <a:t>natural </a:t>
            </a:r>
            <a:r>
              <a:rPr sz="2600" spc="-25" dirty="0">
                <a:latin typeface="Constantia"/>
                <a:cs typeface="Constantia"/>
              </a:rPr>
              <a:t>move</a:t>
            </a:r>
            <a:r>
              <a:rPr sz="2600" spc="-3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is:</a:t>
            </a:r>
            <a:endParaRPr sz="2600">
              <a:latin typeface="Constantia"/>
              <a:cs typeface="Constantia"/>
            </a:endParaRPr>
          </a:p>
          <a:p>
            <a:pPr marL="5179695">
              <a:lnSpc>
                <a:spcPct val="100000"/>
              </a:lnSpc>
              <a:spcBef>
                <a:spcPts val="1420"/>
              </a:spcBef>
            </a:pPr>
            <a:r>
              <a:rPr sz="1800" spc="-5" dirty="0">
                <a:latin typeface="Constantia"/>
                <a:cs typeface="Constantia"/>
              </a:rPr>
              <a:t>The tree </a:t>
            </a:r>
            <a:r>
              <a:rPr sz="1800" spc="-10" dirty="0">
                <a:latin typeface="Constantia"/>
                <a:cs typeface="Constantia"/>
              </a:rPr>
              <a:t>Generated </a:t>
            </a:r>
            <a:r>
              <a:rPr sz="1800" spc="-5" dirty="0">
                <a:latin typeface="Constantia"/>
                <a:cs typeface="Constantia"/>
              </a:rPr>
              <a:t>till </a:t>
            </a:r>
            <a:r>
              <a:rPr sz="1800" spc="-25" dirty="0">
                <a:latin typeface="Constantia"/>
                <a:cs typeface="Constantia"/>
              </a:rPr>
              <a:t>Now</a:t>
            </a:r>
            <a:r>
              <a:rPr sz="1800" spc="-21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is: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509766" y="362178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11898" y="3262121"/>
            <a:ext cx="115570" cy="360045"/>
          </a:xfrm>
          <a:custGeom>
            <a:avLst/>
            <a:gdLst/>
            <a:ahLst/>
            <a:cxnLst/>
            <a:rect l="l" t="t" r="r" b="b"/>
            <a:pathLst>
              <a:path w="115570" h="360045">
                <a:moveTo>
                  <a:pt x="12826" y="248157"/>
                </a:moveTo>
                <a:lnTo>
                  <a:pt x="1904" y="254507"/>
                </a:lnTo>
                <a:lnTo>
                  <a:pt x="0" y="261492"/>
                </a:lnTo>
                <a:lnTo>
                  <a:pt x="57530" y="360044"/>
                </a:lnTo>
                <a:lnTo>
                  <a:pt x="70730" y="337438"/>
                </a:lnTo>
                <a:lnTo>
                  <a:pt x="46100" y="337438"/>
                </a:lnTo>
                <a:lnTo>
                  <a:pt x="46100" y="295012"/>
                </a:lnTo>
                <a:lnTo>
                  <a:pt x="19811" y="249936"/>
                </a:lnTo>
                <a:lnTo>
                  <a:pt x="12826" y="248157"/>
                </a:lnTo>
                <a:close/>
              </a:path>
              <a:path w="115570" h="360045">
                <a:moveTo>
                  <a:pt x="46100" y="295012"/>
                </a:moveTo>
                <a:lnTo>
                  <a:pt x="46100" y="337438"/>
                </a:lnTo>
                <a:lnTo>
                  <a:pt x="68960" y="337438"/>
                </a:lnTo>
                <a:lnTo>
                  <a:pt x="68960" y="331597"/>
                </a:lnTo>
                <a:lnTo>
                  <a:pt x="47625" y="331597"/>
                </a:lnTo>
                <a:lnTo>
                  <a:pt x="57530" y="314611"/>
                </a:lnTo>
                <a:lnTo>
                  <a:pt x="46100" y="295012"/>
                </a:lnTo>
                <a:close/>
              </a:path>
              <a:path w="115570" h="360045">
                <a:moveTo>
                  <a:pt x="102234" y="248157"/>
                </a:moveTo>
                <a:lnTo>
                  <a:pt x="95250" y="249936"/>
                </a:lnTo>
                <a:lnTo>
                  <a:pt x="68960" y="295012"/>
                </a:lnTo>
                <a:lnTo>
                  <a:pt x="68960" y="337438"/>
                </a:lnTo>
                <a:lnTo>
                  <a:pt x="70730" y="337438"/>
                </a:lnTo>
                <a:lnTo>
                  <a:pt x="115061" y="261492"/>
                </a:lnTo>
                <a:lnTo>
                  <a:pt x="113156" y="254507"/>
                </a:lnTo>
                <a:lnTo>
                  <a:pt x="102234" y="248157"/>
                </a:lnTo>
                <a:close/>
              </a:path>
              <a:path w="115570" h="360045">
                <a:moveTo>
                  <a:pt x="57530" y="314611"/>
                </a:moveTo>
                <a:lnTo>
                  <a:pt x="47625" y="331597"/>
                </a:lnTo>
                <a:lnTo>
                  <a:pt x="67436" y="331597"/>
                </a:lnTo>
                <a:lnTo>
                  <a:pt x="57530" y="314611"/>
                </a:lnTo>
                <a:close/>
              </a:path>
              <a:path w="115570" h="360045">
                <a:moveTo>
                  <a:pt x="68960" y="295012"/>
                </a:moveTo>
                <a:lnTo>
                  <a:pt x="57530" y="314611"/>
                </a:lnTo>
                <a:lnTo>
                  <a:pt x="67436" y="331597"/>
                </a:lnTo>
                <a:lnTo>
                  <a:pt x="68960" y="331597"/>
                </a:lnTo>
                <a:lnTo>
                  <a:pt x="68960" y="295012"/>
                </a:lnTo>
                <a:close/>
              </a:path>
              <a:path w="115570" h="360045">
                <a:moveTo>
                  <a:pt x="68960" y="0"/>
                </a:moveTo>
                <a:lnTo>
                  <a:pt x="46100" y="0"/>
                </a:lnTo>
                <a:lnTo>
                  <a:pt x="46100" y="295012"/>
                </a:lnTo>
                <a:lnTo>
                  <a:pt x="57530" y="314611"/>
                </a:lnTo>
                <a:lnTo>
                  <a:pt x="68960" y="295012"/>
                </a:lnTo>
                <a:lnTo>
                  <a:pt x="68960" y="0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308342" y="3618992"/>
            <a:ext cx="754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H(P</a:t>
            </a:r>
            <a:r>
              <a:rPr sz="1800" spc="-10" dirty="0">
                <a:latin typeface="Constantia"/>
                <a:cs typeface="Constantia"/>
              </a:rPr>
              <a:t>)</a:t>
            </a:r>
            <a:r>
              <a:rPr sz="1800" dirty="0">
                <a:latin typeface="Constantia"/>
                <a:cs typeface="Constantia"/>
              </a:rPr>
              <a:t>=4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825615" y="4350258"/>
            <a:ext cx="115570" cy="360045"/>
          </a:xfrm>
          <a:custGeom>
            <a:avLst/>
            <a:gdLst/>
            <a:ahLst/>
            <a:cxnLst/>
            <a:rect l="l" t="t" r="r" b="b"/>
            <a:pathLst>
              <a:path w="115570" h="360045">
                <a:moveTo>
                  <a:pt x="12826" y="248158"/>
                </a:moveTo>
                <a:lnTo>
                  <a:pt x="1904" y="254508"/>
                </a:lnTo>
                <a:lnTo>
                  <a:pt x="0" y="261493"/>
                </a:lnTo>
                <a:lnTo>
                  <a:pt x="57530" y="360045"/>
                </a:lnTo>
                <a:lnTo>
                  <a:pt x="70730" y="337439"/>
                </a:lnTo>
                <a:lnTo>
                  <a:pt x="46100" y="337439"/>
                </a:lnTo>
                <a:lnTo>
                  <a:pt x="46100" y="295012"/>
                </a:lnTo>
                <a:lnTo>
                  <a:pt x="19811" y="249936"/>
                </a:lnTo>
                <a:lnTo>
                  <a:pt x="12826" y="248158"/>
                </a:lnTo>
                <a:close/>
              </a:path>
              <a:path w="115570" h="360045">
                <a:moveTo>
                  <a:pt x="46100" y="295012"/>
                </a:moveTo>
                <a:lnTo>
                  <a:pt x="46100" y="337439"/>
                </a:lnTo>
                <a:lnTo>
                  <a:pt x="68960" y="337439"/>
                </a:lnTo>
                <a:lnTo>
                  <a:pt x="68960" y="331597"/>
                </a:lnTo>
                <a:lnTo>
                  <a:pt x="47625" y="331597"/>
                </a:lnTo>
                <a:lnTo>
                  <a:pt x="57530" y="314611"/>
                </a:lnTo>
                <a:lnTo>
                  <a:pt x="46100" y="295012"/>
                </a:lnTo>
                <a:close/>
              </a:path>
              <a:path w="115570" h="360045">
                <a:moveTo>
                  <a:pt x="102234" y="248158"/>
                </a:moveTo>
                <a:lnTo>
                  <a:pt x="95250" y="249936"/>
                </a:lnTo>
                <a:lnTo>
                  <a:pt x="68960" y="295012"/>
                </a:lnTo>
                <a:lnTo>
                  <a:pt x="68960" y="337439"/>
                </a:lnTo>
                <a:lnTo>
                  <a:pt x="70730" y="337439"/>
                </a:lnTo>
                <a:lnTo>
                  <a:pt x="115061" y="261493"/>
                </a:lnTo>
                <a:lnTo>
                  <a:pt x="113156" y="254508"/>
                </a:lnTo>
                <a:lnTo>
                  <a:pt x="102234" y="248158"/>
                </a:lnTo>
                <a:close/>
              </a:path>
              <a:path w="115570" h="360045">
                <a:moveTo>
                  <a:pt x="57530" y="314611"/>
                </a:moveTo>
                <a:lnTo>
                  <a:pt x="47625" y="331597"/>
                </a:lnTo>
                <a:lnTo>
                  <a:pt x="67436" y="331597"/>
                </a:lnTo>
                <a:lnTo>
                  <a:pt x="57530" y="314611"/>
                </a:lnTo>
                <a:close/>
              </a:path>
              <a:path w="115570" h="360045">
                <a:moveTo>
                  <a:pt x="68960" y="295012"/>
                </a:moveTo>
                <a:lnTo>
                  <a:pt x="57530" y="314611"/>
                </a:lnTo>
                <a:lnTo>
                  <a:pt x="67436" y="331597"/>
                </a:lnTo>
                <a:lnTo>
                  <a:pt x="68960" y="331597"/>
                </a:lnTo>
                <a:lnTo>
                  <a:pt x="68960" y="295012"/>
                </a:lnTo>
                <a:close/>
              </a:path>
              <a:path w="115570" h="360045">
                <a:moveTo>
                  <a:pt x="68960" y="0"/>
                </a:moveTo>
                <a:lnTo>
                  <a:pt x="46100" y="0"/>
                </a:lnTo>
                <a:lnTo>
                  <a:pt x="46100" y="295012"/>
                </a:lnTo>
                <a:lnTo>
                  <a:pt x="57530" y="314611"/>
                </a:lnTo>
                <a:lnTo>
                  <a:pt x="68960" y="295012"/>
                </a:lnTo>
                <a:lnTo>
                  <a:pt x="68960" y="0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09766" y="4693158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764273" y="3816553"/>
            <a:ext cx="1353185" cy="137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p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Times New Roman"/>
              <a:cs typeface="Times New Roman"/>
            </a:endParaRPr>
          </a:p>
          <a:p>
            <a:pPr marL="556260">
              <a:lnSpc>
                <a:spcPts val="1860"/>
              </a:lnSpc>
            </a:pPr>
            <a:r>
              <a:rPr sz="1800" dirty="0">
                <a:latin typeface="Constantia"/>
                <a:cs typeface="Constantia"/>
              </a:rPr>
              <a:t>H(Q)=6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ts val="1860"/>
              </a:lnSpc>
            </a:pPr>
            <a:r>
              <a:rPr sz="1800" dirty="0">
                <a:latin typeface="Constantia"/>
                <a:cs typeface="Constantia"/>
              </a:rPr>
              <a:t>Q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96478" y="2544317"/>
            <a:ext cx="373380" cy="402590"/>
          </a:xfrm>
          <a:custGeom>
            <a:avLst/>
            <a:gdLst/>
            <a:ahLst/>
            <a:cxnLst/>
            <a:rect l="l" t="t" r="r" b="b"/>
            <a:pathLst>
              <a:path w="373379" h="402589">
                <a:moveTo>
                  <a:pt x="0" y="402336"/>
                </a:moveTo>
                <a:lnTo>
                  <a:pt x="373379" y="402336"/>
                </a:lnTo>
                <a:lnTo>
                  <a:pt x="373379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solidFill>
            <a:srgbClr val="C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96478" y="2544317"/>
            <a:ext cx="373380" cy="402590"/>
          </a:xfrm>
          <a:custGeom>
            <a:avLst/>
            <a:gdLst/>
            <a:ahLst/>
            <a:cxnLst/>
            <a:rect l="l" t="t" r="r" b="b"/>
            <a:pathLst>
              <a:path w="373379" h="402589">
                <a:moveTo>
                  <a:pt x="0" y="402336"/>
                </a:moveTo>
                <a:lnTo>
                  <a:pt x="373379" y="402336"/>
                </a:lnTo>
                <a:lnTo>
                  <a:pt x="373379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ln w="25908">
            <a:solidFill>
              <a:srgbClr val="0850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4394" y="2657220"/>
            <a:ext cx="171957" cy="1696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58506" y="43434"/>
            <a:ext cx="372110" cy="402590"/>
          </a:xfrm>
          <a:custGeom>
            <a:avLst/>
            <a:gdLst/>
            <a:ahLst/>
            <a:cxnLst/>
            <a:rect l="l" t="t" r="r" b="b"/>
            <a:pathLst>
              <a:path w="372109" h="402590">
                <a:moveTo>
                  <a:pt x="0" y="402335"/>
                </a:moveTo>
                <a:lnTo>
                  <a:pt x="371855" y="402335"/>
                </a:lnTo>
                <a:lnTo>
                  <a:pt x="371855" y="0"/>
                </a:lnTo>
                <a:lnTo>
                  <a:pt x="0" y="0"/>
                </a:lnTo>
                <a:lnTo>
                  <a:pt x="0" y="402335"/>
                </a:lnTo>
                <a:close/>
              </a:path>
            </a:pathLst>
          </a:custGeom>
          <a:solidFill>
            <a:srgbClr val="0C9B74">
              <a:alpha val="8313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8506" y="43434"/>
            <a:ext cx="372110" cy="402590"/>
          </a:xfrm>
          <a:custGeom>
            <a:avLst/>
            <a:gdLst/>
            <a:ahLst/>
            <a:cxnLst/>
            <a:rect l="l" t="t" r="r" b="b"/>
            <a:pathLst>
              <a:path w="372109" h="402590">
                <a:moveTo>
                  <a:pt x="0" y="402335"/>
                </a:moveTo>
                <a:lnTo>
                  <a:pt x="371855" y="402335"/>
                </a:lnTo>
                <a:lnTo>
                  <a:pt x="371855" y="0"/>
                </a:lnTo>
                <a:lnTo>
                  <a:pt x="0" y="0"/>
                </a:lnTo>
                <a:lnTo>
                  <a:pt x="0" y="402335"/>
                </a:lnTo>
                <a:close/>
              </a:path>
            </a:pathLst>
          </a:custGeom>
          <a:ln w="25907">
            <a:solidFill>
              <a:srgbClr val="0850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53756" y="157987"/>
            <a:ext cx="180466" cy="1672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58506" y="474726"/>
            <a:ext cx="372110" cy="402590"/>
          </a:xfrm>
          <a:custGeom>
            <a:avLst/>
            <a:gdLst/>
            <a:ahLst/>
            <a:cxnLst/>
            <a:rect l="l" t="t" r="r" b="b"/>
            <a:pathLst>
              <a:path w="372109" h="402590">
                <a:moveTo>
                  <a:pt x="0" y="402336"/>
                </a:moveTo>
                <a:lnTo>
                  <a:pt x="371855" y="402336"/>
                </a:lnTo>
                <a:lnTo>
                  <a:pt x="371855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solidFill>
            <a:srgbClr val="FFC000">
              <a:alpha val="5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58506" y="474726"/>
            <a:ext cx="372110" cy="402590"/>
          </a:xfrm>
          <a:custGeom>
            <a:avLst/>
            <a:gdLst/>
            <a:ahLst/>
            <a:cxnLst/>
            <a:rect l="l" t="t" r="r" b="b"/>
            <a:pathLst>
              <a:path w="372109" h="402590">
                <a:moveTo>
                  <a:pt x="0" y="402336"/>
                </a:moveTo>
                <a:lnTo>
                  <a:pt x="371855" y="402336"/>
                </a:lnTo>
                <a:lnTo>
                  <a:pt x="371855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ln w="25907">
            <a:solidFill>
              <a:srgbClr val="0850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64296" y="587375"/>
            <a:ext cx="163575" cy="1737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45552" y="894588"/>
            <a:ext cx="405383" cy="20650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05116" y="2919983"/>
            <a:ext cx="1677924" cy="1447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65314" y="2954273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90">
                <a:moveTo>
                  <a:pt x="0" y="0"/>
                </a:moveTo>
                <a:lnTo>
                  <a:pt x="1545335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887081" y="2963417"/>
            <a:ext cx="1092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Constantia"/>
                <a:cs typeface="Constantia"/>
              </a:rPr>
              <a:t>STATE</a:t>
            </a:r>
            <a:r>
              <a:rPr sz="1800" spc="-8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(Q)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18540" y="422528"/>
            <a:ext cx="6301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000000"/>
                </a:solidFill>
                <a:latin typeface="Constantia"/>
                <a:cs typeface="Constantia"/>
              </a:rPr>
              <a:t>Now </a:t>
            </a:r>
            <a:r>
              <a:rPr sz="1800" spc="-10" dirty="0">
                <a:solidFill>
                  <a:srgbClr val="000000"/>
                </a:solidFill>
                <a:latin typeface="Constantia"/>
                <a:cs typeface="Constantia"/>
              </a:rPr>
              <a:t>from </a:t>
            </a:r>
            <a:r>
              <a:rPr sz="1800" dirty="0">
                <a:solidFill>
                  <a:srgbClr val="000000"/>
                </a:solidFill>
                <a:latin typeface="Constantia"/>
                <a:cs typeface="Constantia"/>
              </a:rPr>
              <a:t>Q </a:t>
            </a:r>
            <a:r>
              <a:rPr sz="1800" spc="-5" dirty="0">
                <a:solidFill>
                  <a:srgbClr val="000000"/>
                </a:solidFill>
                <a:latin typeface="Constantia"/>
                <a:cs typeface="Constantia"/>
              </a:rPr>
              <a:t>there </a:t>
            </a:r>
            <a:r>
              <a:rPr sz="1800" spc="-10" dirty="0">
                <a:solidFill>
                  <a:srgbClr val="000000"/>
                </a:solidFill>
                <a:latin typeface="Constantia"/>
                <a:cs typeface="Constantia"/>
              </a:rPr>
              <a:t>are </a:t>
            </a:r>
            <a:r>
              <a:rPr sz="1800" spc="-5" dirty="0">
                <a:solidFill>
                  <a:srgbClr val="000000"/>
                </a:solidFill>
                <a:latin typeface="Constantia"/>
                <a:cs typeface="Constantia"/>
              </a:rPr>
              <a:t>three states </a:t>
            </a:r>
            <a:r>
              <a:rPr sz="1800" dirty="0">
                <a:solidFill>
                  <a:srgbClr val="000000"/>
                </a:solidFill>
                <a:latin typeface="Constantia"/>
                <a:cs typeface="Constantia"/>
              </a:rPr>
              <a:t>possible </a:t>
            </a:r>
            <a:r>
              <a:rPr sz="1800" spc="-5" dirty="0">
                <a:solidFill>
                  <a:srgbClr val="000000"/>
                </a:solidFill>
                <a:latin typeface="Constantia"/>
                <a:cs typeface="Constantia"/>
              </a:rPr>
              <a:t>which </a:t>
            </a:r>
            <a:r>
              <a:rPr sz="1800" spc="-10" dirty="0">
                <a:solidFill>
                  <a:srgbClr val="000000"/>
                </a:solidFill>
                <a:latin typeface="Constantia"/>
                <a:cs typeface="Constantia"/>
              </a:rPr>
              <a:t>are </a:t>
            </a:r>
            <a:r>
              <a:rPr sz="1800" dirty="0">
                <a:solidFill>
                  <a:srgbClr val="000000"/>
                </a:solidFill>
                <a:latin typeface="Constantia"/>
                <a:cs typeface="Constantia"/>
              </a:rPr>
              <a:t>as</a:t>
            </a:r>
            <a:r>
              <a:rPr sz="1800" spc="-310" dirty="0">
                <a:solidFill>
                  <a:srgbClr val="000000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Constantia"/>
                <a:cs typeface="Constantia"/>
              </a:rPr>
              <a:t>follows: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14270" y="922274"/>
            <a:ext cx="1475740" cy="1230630"/>
          </a:xfrm>
          <a:custGeom>
            <a:avLst/>
            <a:gdLst/>
            <a:ahLst/>
            <a:cxnLst/>
            <a:rect l="l" t="t" r="r" b="b"/>
            <a:pathLst>
              <a:path w="1475739" h="1230630">
                <a:moveTo>
                  <a:pt x="42545" y="844930"/>
                </a:moveTo>
                <a:lnTo>
                  <a:pt x="0" y="1187703"/>
                </a:lnTo>
                <a:lnTo>
                  <a:pt x="342900" y="1230249"/>
                </a:lnTo>
                <a:lnTo>
                  <a:pt x="267843" y="1133983"/>
                </a:lnTo>
                <a:lnTo>
                  <a:pt x="515034" y="941324"/>
                </a:lnTo>
                <a:lnTo>
                  <a:pt x="117602" y="941324"/>
                </a:lnTo>
                <a:lnTo>
                  <a:pt x="42545" y="844930"/>
                </a:lnTo>
                <a:close/>
              </a:path>
              <a:path w="1475739" h="1230630">
                <a:moveTo>
                  <a:pt x="1325499" y="0"/>
                </a:moveTo>
                <a:lnTo>
                  <a:pt x="117602" y="941324"/>
                </a:lnTo>
                <a:lnTo>
                  <a:pt x="515034" y="941324"/>
                </a:lnTo>
                <a:lnTo>
                  <a:pt x="1475613" y="192659"/>
                </a:lnTo>
                <a:lnTo>
                  <a:pt x="1325499" y="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4270" y="922274"/>
            <a:ext cx="1475740" cy="1230630"/>
          </a:xfrm>
          <a:custGeom>
            <a:avLst/>
            <a:gdLst/>
            <a:ahLst/>
            <a:cxnLst/>
            <a:rect l="l" t="t" r="r" b="b"/>
            <a:pathLst>
              <a:path w="1475739" h="1230630">
                <a:moveTo>
                  <a:pt x="1475613" y="192659"/>
                </a:moveTo>
                <a:lnTo>
                  <a:pt x="267843" y="1133983"/>
                </a:lnTo>
                <a:lnTo>
                  <a:pt x="342900" y="1230249"/>
                </a:lnTo>
                <a:lnTo>
                  <a:pt x="0" y="1187703"/>
                </a:lnTo>
                <a:lnTo>
                  <a:pt x="42545" y="844930"/>
                </a:lnTo>
                <a:lnTo>
                  <a:pt x="117602" y="941324"/>
                </a:lnTo>
                <a:lnTo>
                  <a:pt x="1325499" y="0"/>
                </a:lnTo>
                <a:lnTo>
                  <a:pt x="1475613" y="192659"/>
                </a:lnTo>
                <a:close/>
              </a:path>
            </a:pathLst>
          </a:custGeom>
          <a:ln w="25400">
            <a:solidFill>
              <a:srgbClr val="0850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78230" y="4578858"/>
            <a:ext cx="373380" cy="402590"/>
          </a:xfrm>
          <a:custGeom>
            <a:avLst/>
            <a:gdLst/>
            <a:ahLst/>
            <a:cxnLst/>
            <a:rect l="l" t="t" r="r" b="b"/>
            <a:pathLst>
              <a:path w="373380" h="402589">
                <a:moveTo>
                  <a:pt x="0" y="402336"/>
                </a:moveTo>
                <a:lnTo>
                  <a:pt x="373380" y="402336"/>
                </a:lnTo>
                <a:lnTo>
                  <a:pt x="373380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solidFill>
            <a:srgbClr val="C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78230" y="4578858"/>
            <a:ext cx="373380" cy="402590"/>
          </a:xfrm>
          <a:custGeom>
            <a:avLst/>
            <a:gdLst/>
            <a:ahLst/>
            <a:cxnLst/>
            <a:rect l="l" t="t" r="r" b="b"/>
            <a:pathLst>
              <a:path w="373380" h="402589">
                <a:moveTo>
                  <a:pt x="0" y="402336"/>
                </a:moveTo>
                <a:lnTo>
                  <a:pt x="373380" y="402336"/>
                </a:lnTo>
                <a:lnTo>
                  <a:pt x="373380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ln w="25908">
            <a:solidFill>
              <a:srgbClr val="0850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76591" y="4691634"/>
            <a:ext cx="171894" cy="1696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79753" y="4136897"/>
            <a:ext cx="373380" cy="402590"/>
          </a:xfrm>
          <a:custGeom>
            <a:avLst/>
            <a:gdLst/>
            <a:ahLst/>
            <a:cxnLst/>
            <a:rect l="l" t="t" r="r" b="b"/>
            <a:pathLst>
              <a:path w="373380" h="402589">
                <a:moveTo>
                  <a:pt x="0" y="402335"/>
                </a:moveTo>
                <a:lnTo>
                  <a:pt x="373379" y="402335"/>
                </a:lnTo>
                <a:lnTo>
                  <a:pt x="373379" y="0"/>
                </a:lnTo>
                <a:lnTo>
                  <a:pt x="0" y="0"/>
                </a:lnTo>
                <a:lnTo>
                  <a:pt x="0" y="402335"/>
                </a:lnTo>
                <a:close/>
              </a:path>
            </a:pathLst>
          </a:custGeom>
          <a:solidFill>
            <a:srgbClr val="0C9B74">
              <a:alpha val="8313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79753" y="4136897"/>
            <a:ext cx="373380" cy="402590"/>
          </a:xfrm>
          <a:custGeom>
            <a:avLst/>
            <a:gdLst/>
            <a:ahLst/>
            <a:cxnLst/>
            <a:rect l="l" t="t" r="r" b="b"/>
            <a:pathLst>
              <a:path w="373380" h="402589">
                <a:moveTo>
                  <a:pt x="0" y="402335"/>
                </a:moveTo>
                <a:lnTo>
                  <a:pt x="373379" y="402335"/>
                </a:lnTo>
                <a:lnTo>
                  <a:pt x="373379" y="0"/>
                </a:lnTo>
                <a:lnTo>
                  <a:pt x="0" y="0"/>
                </a:lnTo>
                <a:lnTo>
                  <a:pt x="0" y="402335"/>
                </a:lnTo>
                <a:close/>
              </a:path>
            </a:pathLst>
          </a:custGeom>
          <a:ln w="25908">
            <a:solidFill>
              <a:srgbClr val="0850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75410" y="4251705"/>
            <a:ext cx="180441" cy="1672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0258" y="2509266"/>
            <a:ext cx="373380" cy="402590"/>
          </a:xfrm>
          <a:custGeom>
            <a:avLst/>
            <a:gdLst/>
            <a:ahLst/>
            <a:cxnLst/>
            <a:rect l="l" t="t" r="r" b="b"/>
            <a:pathLst>
              <a:path w="373380" h="402589">
                <a:moveTo>
                  <a:pt x="0" y="402336"/>
                </a:moveTo>
                <a:lnTo>
                  <a:pt x="373380" y="402336"/>
                </a:lnTo>
                <a:lnTo>
                  <a:pt x="373380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solidFill>
            <a:srgbClr val="FFC000">
              <a:alpha val="5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258" y="2509266"/>
            <a:ext cx="373380" cy="402590"/>
          </a:xfrm>
          <a:custGeom>
            <a:avLst/>
            <a:gdLst/>
            <a:ahLst/>
            <a:cxnLst/>
            <a:rect l="l" t="t" r="r" b="b"/>
            <a:pathLst>
              <a:path w="373380" h="402589">
                <a:moveTo>
                  <a:pt x="0" y="402336"/>
                </a:moveTo>
                <a:lnTo>
                  <a:pt x="373380" y="402336"/>
                </a:lnTo>
                <a:lnTo>
                  <a:pt x="373380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ln w="25908">
            <a:solidFill>
              <a:srgbClr val="0850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6455" y="2621788"/>
            <a:ext cx="163588" cy="1737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7304" y="2929127"/>
            <a:ext cx="405384" cy="20650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868" y="4954523"/>
            <a:ext cx="1677924" cy="1447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7065" y="4988814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89">
                <a:moveTo>
                  <a:pt x="0" y="0"/>
                </a:moveTo>
                <a:lnTo>
                  <a:pt x="154533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15690" y="1134617"/>
            <a:ext cx="489584" cy="1102360"/>
          </a:xfrm>
          <a:custGeom>
            <a:avLst/>
            <a:gdLst/>
            <a:ahLst/>
            <a:cxnLst/>
            <a:rect l="l" t="t" r="r" b="b"/>
            <a:pathLst>
              <a:path w="489585" h="1102360">
                <a:moveTo>
                  <a:pt x="489204" y="857250"/>
                </a:moveTo>
                <a:lnTo>
                  <a:pt x="0" y="857250"/>
                </a:lnTo>
                <a:lnTo>
                  <a:pt x="244601" y="1101852"/>
                </a:lnTo>
                <a:lnTo>
                  <a:pt x="489204" y="857250"/>
                </a:lnTo>
                <a:close/>
              </a:path>
              <a:path w="489585" h="1102360">
                <a:moveTo>
                  <a:pt x="366902" y="0"/>
                </a:moveTo>
                <a:lnTo>
                  <a:pt x="122300" y="0"/>
                </a:lnTo>
                <a:lnTo>
                  <a:pt x="122300" y="857250"/>
                </a:lnTo>
                <a:lnTo>
                  <a:pt x="366902" y="857250"/>
                </a:lnTo>
                <a:lnTo>
                  <a:pt x="366902" y="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15690" y="1134617"/>
            <a:ext cx="489584" cy="1102360"/>
          </a:xfrm>
          <a:custGeom>
            <a:avLst/>
            <a:gdLst/>
            <a:ahLst/>
            <a:cxnLst/>
            <a:rect l="l" t="t" r="r" b="b"/>
            <a:pathLst>
              <a:path w="489585" h="1102360">
                <a:moveTo>
                  <a:pt x="366902" y="0"/>
                </a:moveTo>
                <a:lnTo>
                  <a:pt x="366902" y="857250"/>
                </a:lnTo>
                <a:lnTo>
                  <a:pt x="489204" y="857250"/>
                </a:lnTo>
                <a:lnTo>
                  <a:pt x="244601" y="1101852"/>
                </a:lnTo>
                <a:lnTo>
                  <a:pt x="0" y="857250"/>
                </a:lnTo>
                <a:lnTo>
                  <a:pt x="122300" y="857250"/>
                </a:lnTo>
                <a:lnTo>
                  <a:pt x="122300" y="0"/>
                </a:lnTo>
                <a:lnTo>
                  <a:pt x="366902" y="0"/>
                </a:lnTo>
                <a:close/>
              </a:path>
            </a:pathLst>
          </a:custGeom>
          <a:ln w="25908">
            <a:solidFill>
              <a:srgbClr val="0850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96690" y="4589526"/>
            <a:ext cx="373380" cy="402590"/>
          </a:xfrm>
          <a:custGeom>
            <a:avLst/>
            <a:gdLst/>
            <a:ahLst/>
            <a:cxnLst/>
            <a:rect l="l" t="t" r="r" b="b"/>
            <a:pathLst>
              <a:path w="373379" h="402589">
                <a:moveTo>
                  <a:pt x="0" y="402336"/>
                </a:moveTo>
                <a:lnTo>
                  <a:pt x="373379" y="402336"/>
                </a:lnTo>
                <a:lnTo>
                  <a:pt x="373379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solidFill>
            <a:srgbClr val="C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96690" y="4589526"/>
            <a:ext cx="373380" cy="402590"/>
          </a:xfrm>
          <a:custGeom>
            <a:avLst/>
            <a:gdLst/>
            <a:ahLst/>
            <a:cxnLst/>
            <a:rect l="l" t="t" r="r" b="b"/>
            <a:pathLst>
              <a:path w="373379" h="402589">
                <a:moveTo>
                  <a:pt x="0" y="402336"/>
                </a:moveTo>
                <a:lnTo>
                  <a:pt x="373379" y="402336"/>
                </a:lnTo>
                <a:lnTo>
                  <a:pt x="373379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ln w="25908">
            <a:solidFill>
              <a:srgbClr val="0850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94988" y="4701794"/>
            <a:ext cx="171958" cy="16979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507229" y="4578858"/>
            <a:ext cx="373380" cy="402590"/>
          </a:xfrm>
          <a:custGeom>
            <a:avLst/>
            <a:gdLst/>
            <a:ahLst/>
            <a:cxnLst/>
            <a:rect l="l" t="t" r="r" b="b"/>
            <a:pathLst>
              <a:path w="373379" h="402589">
                <a:moveTo>
                  <a:pt x="0" y="402336"/>
                </a:moveTo>
                <a:lnTo>
                  <a:pt x="373379" y="402336"/>
                </a:lnTo>
                <a:lnTo>
                  <a:pt x="373379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solidFill>
            <a:srgbClr val="0C9B74">
              <a:alpha val="8313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07229" y="4578858"/>
            <a:ext cx="373380" cy="402590"/>
          </a:xfrm>
          <a:custGeom>
            <a:avLst/>
            <a:gdLst/>
            <a:ahLst/>
            <a:cxnLst/>
            <a:rect l="l" t="t" r="r" b="b"/>
            <a:pathLst>
              <a:path w="373379" h="402589">
                <a:moveTo>
                  <a:pt x="0" y="402336"/>
                </a:moveTo>
                <a:lnTo>
                  <a:pt x="373379" y="402336"/>
                </a:lnTo>
                <a:lnTo>
                  <a:pt x="373379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ln w="25908">
            <a:solidFill>
              <a:srgbClr val="0850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03241" y="4694046"/>
            <a:ext cx="180467" cy="1672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58717" y="2519933"/>
            <a:ext cx="373380" cy="402590"/>
          </a:xfrm>
          <a:custGeom>
            <a:avLst/>
            <a:gdLst/>
            <a:ahLst/>
            <a:cxnLst/>
            <a:rect l="l" t="t" r="r" b="b"/>
            <a:pathLst>
              <a:path w="373379" h="402589">
                <a:moveTo>
                  <a:pt x="0" y="402336"/>
                </a:moveTo>
                <a:lnTo>
                  <a:pt x="373379" y="402336"/>
                </a:lnTo>
                <a:lnTo>
                  <a:pt x="373379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solidFill>
            <a:srgbClr val="FFC000">
              <a:alpha val="5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58717" y="2519933"/>
            <a:ext cx="373380" cy="402590"/>
          </a:xfrm>
          <a:custGeom>
            <a:avLst/>
            <a:gdLst/>
            <a:ahLst/>
            <a:cxnLst/>
            <a:rect l="l" t="t" r="r" b="b"/>
            <a:pathLst>
              <a:path w="373379" h="402589">
                <a:moveTo>
                  <a:pt x="0" y="402336"/>
                </a:moveTo>
                <a:lnTo>
                  <a:pt x="373379" y="402336"/>
                </a:lnTo>
                <a:lnTo>
                  <a:pt x="373379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ln w="25908">
            <a:solidFill>
              <a:srgbClr val="0850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64763" y="2632075"/>
            <a:ext cx="163575" cy="17360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45764" y="2938272"/>
            <a:ext cx="405384" cy="20665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44011" y="4965191"/>
            <a:ext cx="1892808" cy="1447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04210" y="4999482"/>
            <a:ext cx="1759585" cy="0"/>
          </a:xfrm>
          <a:custGeom>
            <a:avLst/>
            <a:gdLst/>
            <a:ahLst/>
            <a:cxnLst/>
            <a:rect l="l" t="t" r="r" b="b"/>
            <a:pathLst>
              <a:path w="1759585">
                <a:moveTo>
                  <a:pt x="0" y="0"/>
                </a:moveTo>
                <a:lnTo>
                  <a:pt x="1759585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269740" y="924560"/>
            <a:ext cx="1459865" cy="1245870"/>
          </a:xfrm>
          <a:custGeom>
            <a:avLst/>
            <a:gdLst/>
            <a:ahLst/>
            <a:cxnLst/>
            <a:rect l="l" t="t" r="r" b="b"/>
            <a:pathLst>
              <a:path w="1459864" h="1245870">
                <a:moveTo>
                  <a:pt x="153162" y="0"/>
                </a:moveTo>
                <a:lnTo>
                  <a:pt x="0" y="190118"/>
                </a:lnTo>
                <a:lnTo>
                  <a:pt x="1192657" y="1150747"/>
                </a:lnTo>
                <a:lnTo>
                  <a:pt x="1115949" y="1245869"/>
                </a:lnTo>
                <a:lnTo>
                  <a:pt x="1459484" y="1208786"/>
                </a:lnTo>
                <a:lnTo>
                  <a:pt x="1432672" y="960501"/>
                </a:lnTo>
                <a:lnTo>
                  <a:pt x="1345819" y="960501"/>
                </a:lnTo>
                <a:lnTo>
                  <a:pt x="153162" y="0"/>
                </a:lnTo>
                <a:close/>
              </a:path>
              <a:path w="1459864" h="1245870">
                <a:moveTo>
                  <a:pt x="1422400" y="865377"/>
                </a:moveTo>
                <a:lnTo>
                  <a:pt x="1345819" y="960501"/>
                </a:lnTo>
                <a:lnTo>
                  <a:pt x="1432672" y="960501"/>
                </a:lnTo>
                <a:lnTo>
                  <a:pt x="1422400" y="865377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269740" y="924560"/>
            <a:ext cx="1459865" cy="1245870"/>
          </a:xfrm>
          <a:custGeom>
            <a:avLst/>
            <a:gdLst/>
            <a:ahLst/>
            <a:cxnLst/>
            <a:rect l="l" t="t" r="r" b="b"/>
            <a:pathLst>
              <a:path w="1459864" h="1245870">
                <a:moveTo>
                  <a:pt x="153162" y="0"/>
                </a:moveTo>
                <a:lnTo>
                  <a:pt x="1345819" y="960501"/>
                </a:lnTo>
                <a:lnTo>
                  <a:pt x="1422400" y="865377"/>
                </a:lnTo>
                <a:lnTo>
                  <a:pt x="1459484" y="1208786"/>
                </a:lnTo>
                <a:lnTo>
                  <a:pt x="1115949" y="1245869"/>
                </a:lnTo>
                <a:lnTo>
                  <a:pt x="1192657" y="1150747"/>
                </a:lnTo>
                <a:lnTo>
                  <a:pt x="0" y="190118"/>
                </a:lnTo>
                <a:lnTo>
                  <a:pt x="153162" y="0"/>
                </a:lnTo>
                <a:close/>
              </a:path>
            </a:pathLst>
          </a:custGeom>
          <a:ln w="25400">
            <a:solidFill>
              <a:srgbClr val="0850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229350" y="1718310"/>
            <a:ext cx="372110" cy="401320"/>
          </a:xfrm>
          <a:custGeom>
            <a:avLst/>
            <a:gdLst/>
            <a:ahLst/>
            <a:cxnLst/>
            <a:rect l="l" t="t" r="r" b="b"/>
            <a:pathLst>
              <a:path w="372109" h="401319">
                <a:moveTo>
                  <a:pt x="0" y="400812"/>
                </a:moveTo>
                <a:lnTo>
                  <a:pt x="371855" y="400812"/>
                </a:lnTo>
                <a:lnTo>
                  <a:pt x="371855" y="0"/>
                </a:lnTo>
                <a:lnTo>
                  <a:pt x="0" y="0"/>
                </a:lnTo>
                <a:lnTo>
                  <a:pt x="0" y="400812"/>
                </a:lnTo>
                <a:close/>
              </a:path>
            </a:pathLst>
          </a:custGeom>
          <a:solidFill>
            <a:srgbClr val="C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29350" y="1718310"/>
            <a:ext cx="372110" cy="401320"/>
          </a:xfrm>
          <a:custGeom>
            <a:avLst/>
            <a:gdLst/>
            <a:ahLst/>
            <a:cxnLst/>
            <a:rect l="l" t="t" r="r" b="b"/>
            <a:pathLst>
              <a:path w="372109" h="401319">
                <a:moveTo>
                  <a:pt x="0" y="400812"/>
                </a:moveTo>
                <a:lnTo>
                  <a:pt x="371855" y="400812"/>
                </a:lnTo>
                <a:lnTo>
                  <a:pt x="371855" y="0"/>
                </a:lnTo>
                <a:lnTo>
                  <a:pt x="0" y="0"/>
                </a:lnTo>
                <a:lnTo>
                  <a:pt x="0" y="400812"/>
                </a:lnTo>
                <a:close/>
              </a:path>
            </a:pathLst>
          </a:custGeom>
          <a:ln w="25908">
            <a:solidFill>
              <a:srgbClr val="0850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26885" y="1830323"/>
            <a:ext cx="171958" cy="1697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29350" y="2119122"/>
            <a:ext cx="372110" cy="402590"/>
          </a:xfrm>
          <a:custGeom>
            <a:avLst/>
            <a:gdLst/>
            <a:ahLst/>
            <a:cxnLst/>
            <a:rect l="l" t="t" r="r" b="b"/>
            <a:pathLst>
              <a:path w="372109" h="402589">
                <a:moveTo>
                  <a:pt x="0" y="402336"/>
                </a:moveTo>
                <a:lnTo>
                  <a:pt x="371855" y="402336"/>
                </a:lnTo>
                <a:lnTo>
                  <a:pt x="371855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solidFill>
            <a:srgbClr val="0C9B74">
              <a:alpha val="8313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29350" y="2119122"/>
            <a:ext cx="372110" cy="402590"/>
          </a:xfrm>
          <a:custGeom>
            <a:avLst/>
            <a:gdLst/>
            <a:ahLst/>
            <a:cxnLst/>
            <a:rect l="l" t="t" r="r" b="b"/>
            <a:pathLst>
              <a:path w="372109" h="402589">
                <a:moveTo>
                  <a:pt x="0" y="402336"/>
                </a:moveTo>
                <a:lnTo>
                  <a:pt x="371855" y="402336"/>
                </a:lnTo>
                <a:lnTo>
                  <a:pt x="371855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ln w="25907">
            <a:solidFill>
              <a:srgbClr val="0850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324600" y="2234564"/>
            <a:ext cx="180467" cy="16738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229350" y="2551938"/>
            <a:ext cx="372110" cy="402590"/>
          </a:xfrm>
          <a:custGeom>
            <a:avLst/>
            <a:gdLst/>
            <a:ahLst/>
            <a:cxnLst/>
            <a:rect l="l" t="t" r="r" b="b"/>
            <a:pathLst>
              <a:path w="372109" h="402589">
                <a:moveTo>
                  <a:pt x="0" y="402336"/>
                </a:moveTo>
                <a:lnTo>
                  <a:pt x="371855" y="402336"/>
                </a:lnTo>
                <a:lnTo>
                  <a:pt x="371855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solidFill>
            <a:srgbClr val="FFC000">
              <a:alpha val="5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29350" y="2551938"/>
            <a:ext cx="372110" cy="402590"/>
          </a:xfrm>
          <a:custGeom>
            <a:avLst/>
            <a:gdLst/>
            <a:ahLst/>
            <a:cxnLst/>
            <a:rect l="l" t="t" r="r" b="b"/>
            <a:pathLst>
              <a:path w="372109" h="402589">
                <a:moveTo>
                  <a:pt x="0" y="402336"/>
                </a:moveTo>
                <a:lnTo>
                  <a:pt x="371855" y="402336"/>
                </a:lnTo>
                <a:lnTo>
                  <a:pt x="371855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ln w="25907">
            <a:solidFill>
              <a:srgbClr val="0850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35140" y="2664079"/>
            <a:ext cx="163576" cy="17360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216396" y="2970276"/>
            <a:ext cx="405383" cy="206654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75959" y="4997196"/>
            <a:ext cx="1677924" cy="1447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36158" y="5031485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90">
                <a:moveTo>
                  <a:pt x="0" y="0"/>
                </a:moveTo>
                <a:lnTo>
                  <a:pt x="154533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6257671" y="5040629"/>
            <a:ext cx="1049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Constantia"/>
                <a:cs typeface="Constantia"/>
              </a:rPr>
              <a:t>STATE</a:t>
            </a:r>
            <a:r>
              <a:rPr sz="1800" spc="-8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(T)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68248" y="4859527"/>
            <a:ext cx="1053465" cy="85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865" marR="5080" indent="-50800">
              <a:lnSpc>
                <a:spcPct val="150600"/>
              </a:lnSpc>
              <a:spcBef>
                <a:spcPts val="100"/>
              </a:spcBef>
            </a:pPr>
            <a:r>
              <a:rPr sz="1800" spc="-45" dirty="0">
                <a:latin typeface="Constantia"/>
                <a:cs typeface="Constantia"/>
              </a:rPr>
              <a:t>STATE</a:t>
            </a:r>
            <a:r>
              <a:rPr sz="1800" spc="-9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(R)  </a:t>
            </a:r>
            <a:r>
              <a:rPr sz="1800" spc="-5" dirty="0">
                <a:latin typeface="Constantia"/>
                <a:cs typeface="Constantia"/>
              </a:rPr>
              <a:t>H(Q)=</a:t>
            </a:r>
            <a:r>
              <a:rPr sz="1800" spc="-3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487039" y="4880355"/>
            <a:ext cx="1024255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 marR="5080" indent="-34290">
              <a:lnSpc>
                <a:spcPct val="146800"/>
              </a:lnSpc>
              <a:spcBef>
                <a:spcPts val="100"/>
              </a:spcBef>
            </a:pPr>
            <a:r>
              <a:rPr sz="1800" spc="-45" dirty="0">
                <a:latin typeface="Constantia"/>
                <a:cs typeface="Constantia"/>
              </a:rPr>
              <a:t>STATE</a:t>
            </a:r>
            <a:r>
              <a:rPr sz="1800" spc="-9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(S)  </a:t>
            </a:r>
            <a:r>
              <a:rPr sz="1800" dirty="0">
                <a:latin typeface="Constantia"/>
                <a:cs typeface="Constantia"/>
              </a:rPr>
              <a:t>H(Q)=</a:t>
            </a:r>
            <a:r>
              <a:rPr sz="1800" spc="-3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239383" y="5467299"/>
            <a:ext cx="866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H(Q)=</a:t>
            </a:r>
            <a:r>
              <a:rPr sz="1800" spc="-7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6576" y="350646"/>
            <a:ext cx="34499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Thus</a:t>
            </a:r>
            <a:r>
              <a:rPr sz="1800" spc="-105" dirty="0">
                <a:latin typeface="Constantia"/>
                <a:cs typeface="Constantia"/>
              </a:rPr>
              <a:t> </a:t>
            </a:r>
            <a:r>
              <a:rPr sz="1800" spc="-25" dirty="0">
                <a:latin typeface="Constantia"/>
                <a:cs typeface="Constantia"/>
              </a:rPr>
              <a:t>we</a:t>
            </a:r>
            <a:r>
              <a:rPr sz="1800" spc="-60" dirty="0">
                <a:latin typeface="Constantia"/>
                <a:cs typeface="Constantia"/>
              </a:rPr>
              <a:t> </a:t>
            </a:r>
            <a:r>
              <a:rPr sz="1800" spc="-30" dirty="0">
                <a:latin typeface="Constantia"/>
                <a:cs typeface="Constantia"/>
              </a:rPr>
              <a:t>have</a:t>
            </a:r>
            <a:r>
              <a:rPr sz="1800" spc="-6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the</a:t>
            </a:r>
            <a:r>
              <a:rPr sz="1800" spc="-7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tree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until</a:t>
            </a:r>
            <a:r>
              <a:rPr sz="1800" dirty="0">
                <a:latin typeface="Constantia"/>
                <a:cs typeface="Constantia"/>
              </a:rPr>
              <a:t> </a:t>
            </a:r>
            <a:r>
              <a:rPr sz="1800" spc="-20" dirty="0">
                <a:latin typeface="Constantia"/>
                <a:cs typeface="Constantia"/>
              </a:rPr>
              <a:t>now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as: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52166" y="979169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35629" y="117386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p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50741" y="975740"/>
            <a:ext cx="754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H(P</a:t>
            </a:r>
            <a:r>
              <a:rPr sz="1800" spc="-10" dirty="0">
                <a:latin typeface="Constantia"/>
                <a:cs typeface="Constantia"/>
              </a:rPr>
              <a:t>)</a:t>
            </a:r>
            <a:r>
              <a:rPr sz="1800" dirty="0">
                <a:latin typeface="Constantia"/>
                <a:cs typeface="Constantia"/>
              </a:rPr>
              <a:t>=4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69539" y="1707642"/>
            <a:ext cx="115570" cy="360045"/>
          </a:xfrm>
          <a:custGeom>
            <a:avLst/>
            <a:gdLst/>
            <a:ahLst/>
            <a:cxnLst/>
            <a:rect l="l" t="t" r="r" b="b"/>
            <a:pathLst>
              <a:path w="115570" h="360044">
                <a:moveTo>
                  <a:pt x="12827" y="248158"/>
                </a:moveTo>
                <a:lnTo>
                  <a:pt x="1905" y="254508"/>
                </a:lnTo>
                <a:lnTo>
                  <a:pt x="0" y="261493"/>
                </a:lnTo>
                <a:lnTo>
                  <a:pt x="57531" y="360045"/>
                </a:lnTo>
                <a:lnTo>
                  <a:pt x="70730" y="337438"/>
                </a:lnTo>
                <a:lnTo>
                  <a:pt x="46100" y="337438"/>
                </a:lnTo>
                <a:lnTo>
                  <a:pt x="46100" y="295012"/>
                </a:lnTo>
                <a:lnTo>
                  <a:pt x="19812" y="249936"/>
                </a:lnTo>
                <a:lnTo>
                  <a:pt x="12827" y="248158"/>
                </a:lnTo>
                <a:close/>
              </a:path>
              <a:path w="115570" h="360044">
                <a:moveTo>
                  <a:pt x="46100" y="295012"/>
                </a:moveTo>
                <a:lnTo>
                  <a:pt x="46100" y="337438"/>
                </a:lnTo>
                <a:lnTo>
                  <a:pt x="68961" y="337438"/>
                </a:lnTo>
                <a:lnTo>
                  <a:pt x="68961" y="331597"/>
                </a:lnTo>
                <a:lnTo>
                  <a:pt x="47625" y="331597"/>
                </a:lnTo>
                <a:lnTo>
                  <a:pt x="57531" y="314611"/>
                </a:lnTo>
                <a:lnTo>
                  <a:pt x="46100" y="295012"/>
                </a:lnTo>
                <a:close/>
              </a:path>
              <a:path w="115570" h="360044">
                <a:moveTo>
                  <a:pt x="102235" y="248158"/>
                </a:moveTo>
                <a:lnTo>
                  <a:pt x="95250" y="249936"/>
                </a:lnTo>
                <a:lnTo>
                  <a:pt x="68961" y="295012"/>
                </a:lnTo>
                <a:lnTo>
                  <a:pt x="68961" y="337438"/>
                </a:lnTo>
                <a:lnTo>
                  <a:pt x="70730" y="337438"/>
                </a:lnTo>
                <a:lnTo>
                  <a:pt x="115062" y="261493"/>
                </a:lnTo>
                <a:lnTo>
                  <a:pt x="113157" y="254508"/>
                </a:lnTo>
                <a:lnTo>
                  <a:pt x="102235" y="248158"/>
                </a:lnTo>
                <a:close/>
              </a:path>
              <a:path w="115570" h="360044">
                <a:moveTo>
                  <a:pt x="57531" y="314611"/>
                </a:moveTo>
                <a:lnTo>
                  <a:pt x="47625" y="331597"/>
                </a:lnTo>
                <a:lnTo>
                  <a:pt x="67437" y="331597"/>
                </a:lnTo>
                <a:lnTo>
                  <a:pt x="57531" y="314611"/>
                </a:lnTo>
                <a:close/>
              </a:path>
              <a:path w="115570" h="360044">
                <a:moveTo>
                  <a:pt x="68961" y="295012"/>
                </a:moveTo>
                <a:lnTo>
                  <a:pt x="57531" y="314611"/>
                </a:lnTo>
                <a:lnTo>
                  <a:pt x="67437" y="331597"/>
                </a:lnTo>
                <a:lnTo>
                  <a:pt x="68961" y="331597"/>
                </a:lnTo>
                <a:lnTo>
                  <a:pt x="68961" y="295012"/>
                </a:lnTo>
                <a:close/>
              </a:path>
              <a:path w="115570" h="360044">
                <a:moveTo>
                  <a:pt x="68961" y="0"/>
                </a:moveTo>
                <a:lnTo>
                  <a:pt x="46100" y="0"/>
                </a:lnTo>
                <a:lnTo>
                  <a:pt x="46100" y="295012"/>
                </a:lnTo>
                <a:lnTo>
                  <a:pt x="57531" y="314611"/>
                </a:lnTo>
                <a:lnTo>
                  <a:pt x="68961" y="295012"/>
                </a:lnTo>
                <a:lnTo>
                  <a:pt x="68961" y="0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65782" y="314172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39085" y="3336797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96385" y="1906015"/>
            <a:ext cx="808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H(Q)=6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52166" y="202920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6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6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2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106673" y="2224532"/>
            <a:ext cx="209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Q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28038" y="4013403"/>
            <a:ext cx="767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H(R)</a:t>
            </a:r>
            <a:r>
              <a:rPr sz="1800" spc="-5" dirty="0">
                <a:latin typeface="Constantia"/>
                <a:cs typeface="Constantia"/>
              </a:rPr>
              <a:t>=</a:t>
            </a: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25445" y="2739898"/>
            <a:ext cx="772160" cy="408940"/>
          </a:xfrm>
          <a:custGeom>
            <a:avLst/>
            <a:gdLst/>
            <a:ahLst/>
            <a:cxnLst/>
            <a:rect l="l" t="t" r="r" b="b"/>
            <a:pathLst>
              <a:path w="772160" h="408939">
                <a:moveTo>
                  <a:pt x="68580" y="304418"/>
                </a:moveTo>
                <a:lnTo>
                  <a:pt x="61595" y="305942"/>
                </a:lnTo>
                <a:lnTo>
                  <a:pt x="0" y="402081"/>
                </a:lnTo>
                <a:lnTo>
                  <a:pt x="113918" y="408431"/>
                </a:lnTo>
                <a:lnTo>
                  <a:pt x="119253" y="403605"/>
                </a:lnTo>
                <a:lnTo>
                  <a:pt x="119352" y="401954"/>
                </a:lnTo>
                <a:lnTo>
                  <a:pt x="25400" y="401954"/>
                </a:lnTo>
                <a:lnTo>
                  <a:pt x="14986" y="381507"/>
                </a:lnTo>
                <a:lnTo>
                  <a:pt x="52526" y="362315"/>
                </a:lnTo>
                <a:lnTo>
                  <a:pt x="80772" y="318262"/>
                </a:lnTo>
                <a:lnTo>
                  <a:pt x="79248" y="311276"/>
                </a:lnTo>
                <a:lnTo>
                  <a:pt x="68580" y="304418"/>
                </a:lnTo>
                <a:close/>
              </a:path>
              <a:path w="772160" h="408939">
                <a:moveTo>
                  <a:pt x="52526" y="362315"/>
                </a:moveTo>
                <a:lnTo>
                  <a:pt x="14986" y="381507"/>
                </a:lnTo>
                <a:lnTo>
                  <a:pt x="25400" y="401954"/>
                </a:lnTo>
                <a:lnTo>
                  <a:pt x="33346" y="397890"/>
                </a:lnTo>
                <a:lnTo>
                  <a:pt x="29718" y="397890"/>
                </a:lnTo>
                <a:lnTo>
                  <a:pt x="20828" y="380364"/>
                </a:lnTo>
                <a:lnTo>
                  <a:pt x="40954" y="380364"/>
                </a:lnTo>
                <a:lnTo>
                  <a:pt x="52526" y="362315"/>
                </a:lnTo>
                <a:close/>
              </a:path>
              <a:path w="772160" h="408939">
                <a:moveTo>
                  <a:pt x="63086" y="382682"/>
                </a:moveTo>
                <a:lnTo>
                  <a:pt x="25400" y="401954"/>
                </a:lnTo>
                <a:lnTo>
                  <a:pt x="119352" y="401954"/>
                </a:lnTo>
                <a:lnTo>
                  <a:pt x="120015" y="390905"/>
                </a:lnTo>
                <a:lnTo>
                  <a:pt x="115189" y="385572"/>
                </a:lnTo>
                <a:lnTo>
                  <a:pt x="63086" y="382682"/>
                </a:lnTo>
                <a:close/>
              </a:path>
              <a:path w="772160" h="408939">
                <a:moveTo>
                  <a:pt x="20828" y="380364"/>
                </a:moveTo>
                <a:lnTo>
                  <a:pt x="29718" y="397890"/>
                </a:lnTo>
                <a:lnTo>
                  <a:pt x="40271" y="381431"/>
                </a:lnTo>
                <a:lnTo>
                  <a:pt x="20828" y="380364"/>
                </a:lnTo>
                <a:close/>
              </a:path>
              <a:path w="772160" h="408939">
                <a:moveTo>
                  <a:pt x="40271" y="381431"/>
                </a:moveTo>
                <a:lnTo>
                  <a:pt x="29718" y="397890"/>
                </a:lnTo>
                <a:lnTo>
                  <a:pt x="33346" y="397890"/>
                </a:lnTo>
                <a:lnTo>
                  <a:pt x="63086" y="382682"/>
                </a:lnTo>
                <a:lnTo>
                  <a:pt x="40271" y="381431"/>
                </a:lnTo>
                <a:close/>
              </a:path>
              <a:path w="772160" h="408939">
                <a:moveTo>
                  <a:pt x="761238" y="0"/>
                </a:moveTo>
                <a:lnTo>
                  <a:pt x="52526" y="362315"/>
                </a:lnTo>
                <a:lnTo>
                  <a:pt x="40271" y="381431"/>
                </a:lnTo>
                <a:lnTo>
                  <a:pt x="63086" y="382682"/>
                </a:lnTo>
                <a:lnTo>
                  <a:pt x="771652" y="20319"/>
                </a:lnTo>
                <a:lnTo>
                  <a:pt x="761238" y="0"/>
                </a:lnTo>
                <a:close/>
              </a:path>
              <a:path w="772160" h="408939">
                <a:moveTo>
                  <a:pt x="40954" y="380364"/>
                </a:moveTo>
                <a:lnTo>
                  <a:pt x="20828" y="380364"/>
                </a:lnTo>
                <a:lnTo>
                  <a:pt x="40271" y="381431"/>
                </a:lnTo>
                <a:lnTo>
                  <a:pt x="40954" y="380364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65094" y="2749676"/>
            <a:ext cx="114935" cy="392430"/>
          </a:xfrm>
          <a:custGeom>
            <a:avLst/>
            <a:gdLst/>
            <a:ahLst/>
            <a:cxnLst/>
            <a:rect l="l" t="t" r="r" b="b"/>
            <a:pathLst>
              <a:path w="114935" h="392430">
                <a:moveTo>
                  <a:pt x="12318" y="282067"/>
                </a:moveTo>
                <a:lnTo>
                  <a:pt x="6985" y="285496"/>
                </a:lnTo>
                <a:lnTo>
                  <a:pt x="1650" y="288798"/>
                </a:lnTo>
                <a:lnTo>
                  <a:pt x="0" y="295910"/>
                </a:lnTo>
                <a:lnTo>
                  <a:pt x="3429" y="301244"/>
                </a:lnTo>
                <a:lnTo>
                  <a:pt x="61087" y="392302"/>
                </a:lnTo>
                <a:lnTo>
                  <a:pt x="72985" y="370077"/>
                </a:lnTo>
                <a:lnTo>
                  <a:pt x="48894" y="370077"/>
                </a:lnTo>
                <a:lnTo>
                  <a:pt x="47339" y="327814"/>
                </a:lnTo>
                <a:lnTo>
                  <a:pt x="22732" y="289051"/>
                </a:lnTo>
                <a:lnTo>
                  <a:pt x="19304" y="283718"/>
                </a:lnTo>
                <a:lnTo>
                  <a:pt x="12318" y="282067"/>
                </a:lnTo>
                <a:close/>
              </a:path>
              <a:path w="114935" h="392430">
                <a:moveTo>
                  <a:pt x="47339" y="327814"/>
                </a:moveTo>
                <a:lnTo>
                  <a:pt x="48894" y="370077"/>
                </a:lnTo>
                <a:lnTo>
                  <a:pt x="71755" y="369188"/>
                </a:lnTo>
                <a:lnTo>
                  <a:pt x="71572" y="364236"/>
                </a:lnTo>
                <a:lnTo>
                  <a:pt x="50164" y="364236"/>
                </a:lnTo>
                <a:lnTo>
                  <a:pt x="59455" y="346900"/>
                </a:lnTo>
                <a:lnTo>
                  <a:pt x="47339" y="327814"/>
                </a:lnTo>
                <a:close/>
              </a:path>
              <a:path w="114935" h="392430">
                <a:moveTo>
                  <a:pt x="101727" y="278764"/>
                </a:moveTo>
                <a:lnTo>
                  <a:pt x="94868" y="280924"/>
                </a:lnTo>
                <a:lnTo>
                  <a:pt x="91820" y="286512"/>
                </a:lnTo>
                <a:lnTo>
                  <a:pt x="70196" y="326859"/>
                </a:lnTo>
                <a:lnTo>
                  <a:pt x="71755" y="369188"/>
                </a:lnTo>
                <a:lnTo>
                  <a:pt x="48894" y="370077"/>
                </a:lnTo>
                <a:lnTo>
                  <a:pt x="72985" y="370077"/>
                </a:lnTo>
                <a:lnTo>
                  <a:pt x="114934" y="291719"/>
                </a:lnTo>
                <a:lnTo>
                  <a:pt x="112903" y="284734"/>
                </a:lnTo>
                <a:lnTo>
                  <a:pt x="107315" y="281813"/>
                </a:lnTo>
                <a:lnTo>
                  <a:pt x="101727" y="278764"/>
                </a:lnTo>
                <a:close/>
              </a:path>
              <a:path w="114935" h="392430">
                <a:moveTo>
                  <a:pt x="59455" y="346900"/>
                </a:moveTo>
                <a:lnTo>
                  <a:pt x="50164" y="364236"/>
                </a:lnTo>
                <a:lnTo>
                  <a:pt x="69976" y="363474"/>
                </a:lnTo>
                <a:lnTo>
                  <a:pt x="59455" y="346900"/>
                </a:lnTo>
                <a:close/>
              </a:path>
              <a:path w="114935" h="392430">
                <a:moveTo>
                  <a:pt x="70196" y="326859"/>
                </a:moveTo>
                <a:lnTo>
                  <a:pt x="59455" y="346900"/>
                </a:lnTo>
                <a:lnTo>
                  <a:pt x="69976" y="363474"/>
                </a:lnTo>
                <a:lnTo>
                  <a:pt x="50164" y="364236"/>
                </a:lnTo>
                <a:lnTo>
                  <a:pt x="71572" y="364236"/>
                </a:lnTo>
                <a:lnTo>
                  <a:pt x="70196" y="326859"/>
                </a:lnTo>
                <a:close/>
              </a:path>
              <a:path w="114935" h="392430">
                <a:moveTo>
                  <a:pt x="58166" y="0"/>
                </a:moveTo>
                <a:lnTo>
                  <a:pt x="35306" y="762"/>
                </a:lnTo>
                <a:lnTo>
                  <a:pt x="47339" y="327814"/>
                </a:lnTo>
                <a:lnTo>
                  <a:pt x="59455" y="346900"/>
                </a:lnTo>
                <a:lnTo>
                  <a:pt x="70196" y="326859"/>
                </a:lnTo>
                <a:lnTo>
                  <a:pt x="58166" y="0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65882" y="3141726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155950" y="3336797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5129" y="4022852"/>
            <a:ext cx="738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H(</a:t>
            </a:r>
            <a:r>
              <a:rPr sz="1800" spc="-10" dirty="0">
                <a:latin typeface="Constantia"/>
                <a:cs typeface="Constantia"/>
              </a:rPr>
              <a:t>S</a:t>
            </a:r>
            <a:r>
              <a:rPr sz="1800" dirty="0">
                <a:latin typeface="Constantia"/>
                <a:cs typeface="Constantia"/>
              </a:rPr>
              <a:t>)</a:t>
            </a:r>
            <a:r>
              <a:rPr sz="1800" spc="-5" dirty="0">
                <a:latin typeface="Constantia"/>
                <a:cs typeface="Constantia"/>
              </a:rPr>
              <a:t>=</a:t>
            </a: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69614" y="314172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046982" y="3336797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12795" y="2740151"/>
            <a:ext cx="693420" cy="403225"/>
          </a:xfrm>
          <a:custGeom>
            <a:avLst/>
            <a:gdLst/>
            <a:ahLst/>
            <a:cxnLst/>
            <a:rect l="l" t="t" r="r" b="b"/>
            <a:pathLst>
              <a:path w="693420" h="403225">
                <a:moveTo>
                  <a:pt x="630960" y="379520"/>
                </a:moveTo>
                <a:lnTo>
                  <a:pt x="578612" y="380111"/>
                </a:lnTo>
                <a:lnTo>
                  <a:pt x="573658" y="385190"/>
                </a:lnTo>
                <a:lnTo>
                  <a:pt x="573785" y="397890"/>
                </a:lnTo>
                <a:lnTo>
                  <a:pt x="578865" y="402971"/>
                </a:lnTo>
                <a:lnTo>
                  <a:pt x="585215" y="402844"/>
                </a:lnTo>
                <a:lnTo>
                  <a:pt x="693038" y="401827"/>
                </a:lnTo>
                <a:lnTo>
                  <a:pt x="692231" y="400431"/>
                </a:lnTo>
                <a:lnTo>
                  <a:pt x="667638" y="400431"/>
                </a:lnTo>
                <a:lnTo>
                  <a:pt x="630960" y="379520"/>
                </a:lnTo>
                <a:close/>
              </a:path>
              <a:path w="693420" h="403225">
                <a:moveTo>
                  <a:pt x="653632" y="379292"/>
                </a:moveTo>
                <a:lnTo>
                  <a:pt x="630960" y="379520"/>
                </a:lnTo>
                <a:lnTo>
                  <a:pt x="667638" y="400431"/>
                </a:lnTo>
                <a:lnTo>
                  <a:pt x="670030" y="396239"/>
                </a:lnTo>
                <a:lnTo>
                  <a:pt x="663447" y="396239"/>
                </a:lnTo>
                <a:lnTo>
                  <a:pt x="653632" y="379292"/>
                </a:lnTo>
                <a:close/>
              </a:path>
              <a:path w="693420" h="403225">
                <a:moveTo>
                  <a:pt x="628903" y="301117"/>
                </a:moveTo>
                <a:lnTo>
                  <a:pt x="617981" y="307467"/>
                </a:lnTo>
                <a:lnTo>
                  <a:pt x="616076" y="314451"/>
                </a:lnTo>
                <a:lnTo>
                  <a:pt x="642298" y="359724"/>
                </a:lnTo>
                <a:lnTo>
                  <a:pt x="678941" y="380619"/>
                </a:lnTo>
                <a:lnTo>
                  <a:pt x="667638" y="400431"/>
                </a:lnTo>
                <a:lnTo>
                  <a:pt x="692231" y="400431"/>
                </a:lnTo>
                <a:lnTo>
                  <a:pt x="635888" y="303022"/>
                </a:lnTo>
                <a:lnTo>
                  <a:pt x="628903" y="301117"/>
                </a:lnTo>
                <a:close/>
              </a:path>
              <a:path w="693420" h="403225">
                <a:moveTo>
                  <a:pt x="673226" y="379095"/>
                </a:moveTo>
                <a:lnTo>
                  <a:pt x="653632" y="379292"/>
                </a:lnTo>
                <a:lnTo>
                  <a:pt x="663447" y="396239"/>
                </a:lnTo>
                <a:lnTo>
                  <a:pt x="673226" y="379095"/>
                </a:lnTo>
                <a:close/>
              </a:path>
              <a:path w="693420" h="403225">
                <a:moveTo>
                  <a:pt x="676269" y="379095"/>
                </a:moveTo>
                <a:lnTo>
                  <a:pt x="673226" y="379095"/>
                </a:lnTo>
                <a:lnTo>
                  <a:pt x="663447" y="396239"/>
                </a:lnTo>
                <a:lnTo>
                  <a:pt x="670030" y="396239"/>
                </a:lnTo>
                <a:lnTo>
                  <a:pt x="678941" y="380619"/>
                </a:lnTo>
                <a:lnTo>
                  <a:pt x="676269" y="379095"/>
                </a:lnTo>
                <a:close/>
              </a:path>
              <a:path w="693420" h="403225">
                <a:moveTo>
                  <a:pt x="11429" y="0"/>
                </a:moveTo>
                <a:lnTo>
                  <a:pt x="0" y="19812"/>
                </a:lnTo>
                <a:lnTo>
                  <a:pt x="630960" y="379520"/>
                </a:lnTo>
                <a:lnTo>
                  <a:pt x="653632" y="379292"/>
                </a:lnTo>
                <a:lnTo>
                  <a:pt x="642298" y="359724"/>
                </a:lnTo>
                <a:lnTo>
                  <a:pt x="11429" y="0"/>
                </a:lnTo>
                <a:close/>
              </a:path>
              <a:path w="693420" h="403225">
                <a:moveTo>
                  <a:pt x="642298" y="359724"/>
                </a:moveTo>
                <a:lnTo>
                  <a:pt x="653632" y="379292"/>
                </a:lnTo>
                <a:lnTo>
                  <a:pt x="673226" y="379095"/>
                </a:lnTo>
                <a:lnTo>
                  <a:pt x="676269" y="379095"/>
                </a:lnTo>
                <a:lnTo>
                  <a:pt x="642298" y="359724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907663" y="4013403"/>
            <a:ext cx="762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H(T</a:t>
            </a:r>
            <a:r>
              <a:rPr sz="1800" spc="-10" dirty="0">
                <a:latin typeface="Constantia"/>
                <a:cs typeface="Constantia"/>
              </a:rPr>
              <a:t>)</a:t>
            </a:r>
            <a:r>
              <a:rPr sz="1800" dirty="0">
                <a:latin typeface="Constantia"/>
                <a:cs typeface="Constantia"/>
              </a:rPr>
              <a:t>=4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55438" y="896873"/>
            <a:ext cx="283400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Constantia"/>
                <a:cs typeface="Constantia"/>
              </a:rPr>
              <a:t>We </a:t>
            </a:r>
            <a:r>
              <a:rPr sz="1800" dirty="0">
                <a:latin typeface="Constantia"/>
                <a:cs typeface="Constantia"/>
              </a:rPr>
              <a:t>see that </a:t>
            </a:r>
            <a:r>
              <a:rPr sz="1800" spc="-10" dirty="0">
                <a:latin typeface="Constantia"/>
                <a:cs typeface="Constantia"/>
              </a:rPr>
              <a:t>from </a:t>
            </a:r>
            <a:r>
              <a:rPr sz="1800" spc="-5" dirty="0">
                <a:latin typeface="Constantia"/>
                <a:cs typeface="Constantia"/>
              </a:rPr>
              <a:t>state </a:t>
            </a:r>
            <a:r>
              <a:rPr sz="1800" dirty="0">
                <a:latin typeface="Constantia"/>
                <a:cs typeface="Constantia"/>
              </a:rPr>
              <a:t>Q  When </a:t>
            </a:r>
            <a:r>
              <a:rPr sz="1800" spc="-5" dirty="0">
                <a:latin typeface="Constantia"/>
                <a:cs typeface="Constantia"/>
              </a:rPr>
              <a:t>nodes </a:t>
            </a:r>
            <a:r>
              <a:rPr sz="1800" dirty="0">
                <a:latin typeface="Constantia"/>
                <a:cs typeface="Constantia"/>
              </a:rPr>
              <a:t>R,S and T </a:t>
            </a:r>
            <a:r>
              <a:rPr sz="1800" spc="-10" dirty="0">
                <a:latin typeface="Constantia"/>
                <a:cs typeface="Constantia"/>
              </a:rPr>
              <a:t>are  Generated, </a:t>
            </a:r>
            <a:r>
              <a:rPr sz="1800" dirty="0">
                <a:latin typeface="Constantia"/>
                <a:cs typeface="Constantia"/>
              </a:rPr>
              <a:t>their </a:t>
            </a:r>
            <a:r>
              <a:rPr sz="1800" spc="-10" dirty="0">
                <a:latin typeface="Constantia"/>
                <a:cs typeface="Constantia"/>
              </a:rPr>
              <a:t>value </a:t>
            </a:r>
            <a:r>
              <a:rPr sz="1800" dirty="0">
                <a:latin typeface="Constantia"/>
                <a:cs typeface="Constantia"/>
              </a:rPr>
              <a:t>of  </a:t>
            </a:r>
            <a:r>
              <a:rPr sz="1800" spc="-5" dirty="0">
                <a:latin typeface="Constantia"/>
                <a:cs typeface="Constantia"/>
              </a:rPr>
              <a:t>Heuristic is </a:t>
            </a:r>
            <a:r>
              <a:rPr sz="1800" dirty="0">
                <a:latin typeface="Constantia"/>
                <a:cs typeface="Constantia"/>
              </a:rPr>
              <a:t>less </a:t>
            </a:r>
            <a:r>
              <a:rPr sz="1800" spc="-10" dirty="0">
                <a:latin typeface="Constantia"/>
                <a:cs typeface="Constantia"/>
              </a:rPr>
              <a:t>compared  </a:t>
            </a:r>
            <a:r>
              <a:rPr sz="1800" spc="-80" dirty="0">
                <a:latin typeface="Constantia"/>
                <a:cs typeface="Constantia"/>
              </a:rPr>
              <a:t>To </a:t>
            </a:r>
            <a:r>
              <a:rPr sz="1800" spc="-5" dirty="0">
                <a:latin typeface="Constantia"/>
                <a:cs typeface="Constantia"/>
              </a:rPr>
              <a:t>heuristic </a:t>
            </a:r>
            <a:r>
              <a:rPr sz="1800" spc="-10" dirty="0">
                <a:latin typeface="Constantia"/>
                <a:cs typeface="Constantia"/>
              </a:rPr>
              <a:t>value </a:t>
            </a:r>
            <a:r>
              <a:rPr sz="1800" dirty="0">
                <a:latin typeface="Constantia"/>
                <a:cs typeface="Constantia"/>
              </a:rPr>
              <a:t>of Q</a:t>
            </a:r>
            <a:r>
              <a:rPr sz="1800" spc="-16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itself.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55438" y="2543047"/>
            <a:ext cx="2604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Hill Climbing </a:t>
            </a:r>
            <a:r>
              <a:rPr sz="1800" spc="-10" dirty="0">
                <a:latin typeface="Constantia"/>
                <a:cs typeface="Constantia"/>
              </a:rPr>
              <a:t>Algorithm  </a:t>
            </a:r>
            <a:r>
              <a:rPr sz="1800" spc="-5" dirty="0">
                <a:latin typeface="Constantia"/>
                <a:cs typeface="Constantia"/>
              </a:rPr>
              <a:t>Has reached local</a:t>
            </a:r>
            <a:r>
              <a:rPr sz="1800" spc="-16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maxima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55438" y="3366261"/>
            <a:ext cx="28365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Whereas in reality </a:t>
            </a:r>
            <a:r>
              <a:rPr sz="1800" dirty="0">
                <a:latin typeface="Constantia"/>
                <a:cs typeface="Constantia"/>
              </a:rPr>
              <a:t>the</a:t>
            </a:r>
            <a:r>
              <a:rPr sz="1800" spc="-32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actual  </a:t>
            </a:r>
            <a:r>
              <a:rPr sz="1800" dirty="0">
                <a:latin typeface="Constantia"/>
                <a:cs typeface="Constantia"/>
              </a:rPr>
              <a:t>Goal </a:t>
            </a:r>
            <a:r>
              <a:rPr sz="1800" spc="-5" dirty="0">
                <a:latin typeface="Constantia"/>
                <a:cs typeface="Constantia"/>
              </a:rPr>
              <a:t>node </a:t>
            </a:r>
            <a:r>
              <a:rPr sz="1800" dirty="0">
                <a:latin typeface="Constantia"/>
                <a:cs typeface="Constantia"/>
              </a:rPr>
              <a:t>has heuristic  </a:t>
            </a:r>
            <a:r>
              <a:rPr sz="1800" spc="-10" dirty="0">
                <a:latin typeface="Constantia"/>
                <a:cs typeface="Constantia"/>
              </a:rPr>
              <a:t>value </a:t>
            </a:r>
            <a:r>
              <a:rPr sz="1800" dirty="0">
                <a:latin typeface="Constantia"/>
                <a:cs typeface="Constantia"/>
              </a:rPr>
              <a:t>of</a:t>
            </a:r>
            <a:r>
              <a:rPr sz="1800" spc="-3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8.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55438" y="4737557"/>
            <a:ext cx="3732529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Constantia"/>
                <a:cs typeface="Constantia"/>
              </a:rPr>
              <a:t>THIS </a:t>
            </a:r>
            <a:r>
              <a:rPr sz="1800" b="1" dirty="0">
                <a:solidFill>
                  <a:srgbClr val="FF0000"/>
                </a:solidFill>
                <a:latin typeface="Constantia"/>
                <a:cs typeface="Constantia"/>
              </a:rPr>
              <a:t>IS A</a:t>
            </a:r>
            <a:r>
              <a:rPr sz="1800" b="1" spc="-10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b="1" spc="-40" dirty="0">
                <a:solidFill>
                  <a:srgbClr val="FF0000"/>
                </a:solidFill>
                <a:latin typeface="Constantia"/>
                <a:cs typeface="Constantia"/>
              </a:rPr>
              <a:t>DISADVANTAGE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FF0000"/>
                </a:solidFill>
                <a:latin typeface="Constantia"/>
                <a:cs typeface="Constantia"/>
              </a:rPr>
              <a:t>OF </a:t>
            </a:r>
            <a:r>
              <a:rPr sz="1800" b="1" spc="-10" dirty="0">
                <a:solidFill>
                  <a:srgbClr val="FF0000"/>
                </a:solidFill>
                <a:latin typeface="Constantia"/>
                <a:cs typeface="Constantia"/>
              </a:rPr>
              <a:t>LOCAL </a:t>
            </a:r>
            <a:r>
              <a:rPr sz="1800" b="1" spc="-15" dirty="0">
                <a:solidFill>
                  <a:srgbClr val="FF0000"/>
                </a:solidFill>
                <a:latin typeface="Constantia"/>
                <a:cs typeface="Constantia"/>
              </a:rPr>
              <a:t>SEARCH</a:t>
            </a:r>
            <a:r>
              <a:rPr sz="1800" b="1" spc="-9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nstantia"/>
                <a:cs typeface="Constantia"/>
              </a:rPr>
              <a:t>ALGORITHM!!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2930" y="29413"/>
            <a:ext cx="634174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Advantages </a:t>
            </a:r>
            <a:r>
              <a:rPr spc="-5" dirty="0"/>
              <a:t>of Hill</a:t>
            </a:r>
            <a:r>
              <a:rPr spc="-90" dirty="0"/>
              <a:t> </a:t>
            </a:r>
            <a:r>
              <a:rPr spc="-5" dirty="0"/>
              <a:t>Climbing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2015" y="886205"/>
            <a:ext cx="8207375" cy="4791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onstantia"/>
                <a:cs typeface="Constantia"/>
              </a:rPr>
              <a:t>It</a:t>
            </a:r>
            <a:r>
              <a:rPr sz="1800" spc="-8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can</a:t>
            </a:r>
            <a:r>
              <a:rPr sz="1800" spc="-4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be</a:t>
            </a:r>
            <a:r>
              <a:rPr sz="1800" spc="-8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used in</a:t>
            </a:r>
            <a:r>
              <a:rPr sz="1800" spc="-7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continuous</a:t>
            </a:r>
            <a:r>
              <a:rPr sz="1800" spc="-5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as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5" dirty="0">
                <a:latin typeface="Constantia"/>
                <a:cs typeface="Constantia"/>
              </a:rPr>
              <a:t>well</a:t>
            </a:r>
            <a:r>
              <a:rPr sz="1800" spc="-6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as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discrete</a:t>
            </a:r>
            <a:r>
              <a:rPr sz="1800" spc="-10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domains.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4500" spc="-20" dirty="0">
                <a:solidFill>
                  <a:srgbClr val="04607A"/>
                </a:solidFill>
                <a:latin typeface="Calibri"/>
                <a:cs typeface="Calibri"/>
              </a:rPr>
              <a:t>Disadvantages </a:t>
            </a:r>
            <a:r>
              <a:rPr sz="4500" spc="-5" dirty="0">
                <a:solidFill>
                  <a:srgbClr val="04607A"/>
                </a:solidFill>
                <a:latin typeface="Calibri"/>
                <a:cs typeface="Calibri"/>
              </a:rPr>
              <a:t>of Hill</a:t>
            </a:r>
            <a:r>
              <a:rPr sz="4500" spc="-3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4500" spc="-5" dirty="0">
                <a:solidFill>
                  <a:srgbClr val="04607A"/>
                </a:solidFill>
                <a:latin typeface="Calibri"/>
                <a:cs typeface="Calibri"/>
              </a:rPr>
              <a:t>Climbing</a:t>
            </a:r>
            <a:endParaRPr sz="4500">
              <a:latin typeface="Calibri"/>
              <a:cs typeface="Calibri"/>
            </a:endParaRPr>
          </a:p>
          <a:p>
            <a:pPr marL="447040" indent="-342900">
              <a:lnSpc>
                <a:spcPct val="100000"/>
              </a:lnSpc>
              <a:spcBef>
                <a:spcPts val="2785"/>
              </a:spcBef>
              <a:buAutoNum type="arabicPeriod"/>
              <a:tabLst>
                <a:tab pos="447040" algn="l"/>
                <a:tab pos="447675" algn="l"/>
              </a:tabLst>
            </a:pPr>
            <a:r>
              <a:rPr sz="2000" spc="-10" dirty="0">
                <a:latin typeface="Constantia"/>
                <a:cs typeface="Constantia"/>
              </a:rPr>
              <a:t>Not</a:t>
            </a:r>
            <a:r>
              <a:rPr sz="2000" spc="-125" dirty="0">
                <a:latin typeface="Constantia"/>
                <a:cs typeface="Constantia"/>
              </a:rPr>
              <a:t> </a:t>
            </a:r>
            <a:r>
              <a:rPr sz="2000" spc="5" dirty="0">
                <a:latin typeface="Constantia"/>
                <a:cs typeface="Constantia"/>
              </a:rPr>
              <a:t>efficient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method –not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suitable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problems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where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value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of</a:t>
            </a:r>
            <a:endParaRPr sz="2000">
              <a:latin typeface="Constantia"/>
              <a:cs typeface="Constantia"/>
            </a:endParaRPr>
          </a:p>
          <a:p>
            <a:pPr marL="107950" algn="ctr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Constantia"/>
                <a:cs typeface="Constantia"/>
              </a:rPr>
              <a:t>heuristic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function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drops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off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suddenly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when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solution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may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be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sight.</a:t>
            </a:r>
            <a:endParaRPr sz="2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292735" indent="-188595">
              <a:lnSpc>
                <a:spcPct val="100000"/>
              </a:lnSpc>
              <a:buAutoNum type="arabicPeriod" startAt="2"/>
              <a:tabLst>
                <a:tab pos="293370" algn="l"/>
              </a:tabLst>
            </a:pPr>
            <a:r>
              <a:rPr sz="2000" spc="5" dirty="0">
                <a:latin typeface="Constantia"/>
                <a:cs typeface="Constantia"/>
              </a:rPr>
              <a:t>Local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search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method-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gets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caught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up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local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maxima/minima.</a:t>
            </a:r>
            <a:endParaRPr sz="2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 marL="104139">
              <a:lnSpc>
                <a:spcPct val="100000"/>
              </a:lnSpc>
            </a:pPr>
            <a:r>
              <a:rPr sz="4500" spc="-5" dirty="0">
                <a:solidFill>
                  <a:srgbClr val="04607A"/>
                </a:solidFill>
                <a:latin typeface="Calibri"/>
                <a:cs typeface="Calibri"/>
              </a:rPr>
              <a:t>Solution </a:t>
            </a:r>
            <a:r>
              <a:rPr sz="4500" spc="-20" dirty="0">
                <a:solidFill>
                  <a:srgbClr val="04607A"/>
                </a:solidFill>
                <a:latin typeface="Calibri"/>
                <a:cs typeface="Calibri"/>
              </a:rPr>
              <a:t>to </a:t>
            </a:r>
            <a:r>
              <a:rPr sz="4500" spc="-10" dirty="0">
                <a:solidFill>
                  <a:srgbClr val="04607A"/>
                </a:solidFill>
                <a:latin typeface="Calibri"/>
                <a:cs typeface="Calibri"/>
              </a:rPr>
              <a:t>Local Maxima</a:t>
            </a:r>
            <a:r>
              <a:rPr sz="4500" spc="-2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4500" spc="-15" dirty="0">
                <a:solidFill>
                  <a:srgbClr val="04607A"/>
                </a:solidFill>
                <a:latin typeface="Calibri"/>
                <a:cs typeface="Calibri"/>
              </a:rPr>
              <a:t>problem:</a:t>
            </a:r>
            <a:endParaRPr sz="4500">
              <a:latin typeface="Calibri"/>
              <a:cs typeface="Calibri"/>
            </a:endParaRPr>
          </a:p>
          <a:p>
            <a:pPr marL="311150" indent="-207010">
              <a:lnSpc>
                <a:spcPct val="100000"/>
              </a:lnSpc>
              <a:spcBef>
                <a:spcPts val="2560"/>
              </a:spcBef>
              <a:buAutoNum type="arabicPeriod"/>
              <a:tabLst>
                <a:tab pos="311785" algn="l"/>
              </a:tabLst>
            </a:pPr>
            <a:r>
              <a:rPr sz="2000" spc="-5" dirty="0">
                <a:latin typeface="Constantia"/>
                <a:cs typeface="Constantia"/>
              </a:rPr>
              <a:t>Backtracking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to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some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earlier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node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and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5" dirty="0">
                <a:latin typeface="Constantia"/>
                <a:cs typeface="Constantia"/>
              </a:rPr>
              <a:t>try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different</a:t>
            </a:r>
            <a:r>
              <a:rPr sz="2000" spc="-1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direction.</a:t>
            </a:r>
            <a:endParaRPr sz="2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onstantia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356235" indent="-252095">
              <a:lnSpc>
                <a:spcPct val="100000"/>
              </a:lnSpc>
              <a:buAutoNum type="arabicPeriod"/>
              <a:tabLst>
                <a:tab pos="356870" algn="l"/>
              </a:tabLst>
            </a:pPr>
            <a:r>
              <a:rPr sz="2000" spc="-5" dirty="0">
                <a:latin typeface="Constantia"/>
                <a:cs typeface="Constantia"/>
              </a:rPr>
              <a:t>Simulated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annealing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8759" y="0"/>
            <a:ext cx="608584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Global </a:t>
            </a:r>
            <a:r>
              <a:rPr spc="-15" dirty="0"/>
              <a:t>Search</a:t>
            </a:r>
            <a:r>
              <a:rPr spc="-105" dirty="0"/>
              <a:t> </a:t>
            </a:r>
            <a:r>
              <a:rPr spc="-35" dirty="0"/>
              <a:t>Techniques: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6334" y="813048"/>
            <a:ext cx="8613140" cy="576326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3200" dirty="0">
                <a:solidFill>
                  <a:srgbClr val="04607A"/>
                </a:solidFill>
                <a:latin typeface="Calibri"/>
                <a:cs typeface="Calibri"/>
              </a:rPr>
              <a:t>1. </a:t>
            </a:r>
            <a:r>
              <a:rPr sz="3200" spc="-10" dirty="0">
                <a:solidFill>
                  <a:srgbClr val="04607A"/>
                </a:solidFill>
                <a:latin typeface="Calibri"/>
                <a:cs typeface="Calibri"/>
              </a:rPr>
              <a:t>Best </a:t>
            </a:r>
            <a:r>
              <a:rPr sz="3200" spc="-25" dirty="0">
                <a:solidFill>
                  <a:srgbClr val="04607A"/>
                </a:solidFill>
                <a:latin typeface="Calibri"/>
                <a:cs typeface="Calibri"/>
              </a:rPr>
              <a:t>First </a:t>
            </a:r>
            <a:r>
              <a:rPr sz="3200" spc="-5" dirty="0">
                <a:solidFill>
                  <a:srgbClr val="04607A"/>
                </a:solidFill>
                <a:latin typeface="Calibri"/>
                <a:cs typeface="Calibri"/>
              </a:rPr>
              <a:t>Search(OR</a:t>
            </a:r>
            <a:r>
              <a:rPr sz="3200" spc="25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4607A"/>
                </a:solidFill>
                <a:latin typeface="Calibri"/>
                <a:cs typeface="Calibri"/>
              </a:rPr>
              <a:t>graph)</a:t>
            </a:r>
            <a:endParaRPr sz="3200">
              <a:latin typeface="Calibri"/>
              <a:cs typeface="Calibri"/>
            </a:endParaRPr>
          </a:p>
          <a:p>
            <a:pPr marL="287020" marR="64135" indent="-274320" algn="just">
              <a:lnSpc>
                <a:spcPct val="100000"/>
              </a:lnSpc>
              <a:spcBef>
                <a:spcPts val="66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Where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not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only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current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branch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search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space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but  all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dirty="0">
                <a:latin typeface="Constantia"/>
                <a:cs typeface="Constantia"/>
              </a:rPr>
              <a:t>so far </a:t>
            </a:r>
            <a:r>
              <a:rPr sz="2600" spc="-10" dirty="0">
                <a:latin typeface="Constantia"/>
                <a:cs typeface="Constantia"/>
              </a:rPr>
              <a:t>explored nodes/states in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10" dirty="0">
                <a:latin typeface="Constantia"/>
                <a:cs typeface="Constantia"/>
              </a:rPr>
              <a:t>search space </a:t>
            </a:r>
            <a:r>
              <a:rPr sz="2600" spc="-15" dirty="0">
                <a:latin typeface="Constantia"/>
                <a:cs typeface="Constantia"/>
              </a:rPr>
              <a:t>are  </a:t>
            </a:r>
            <a:r>
              <a:rPr sz="2600" spc="-10" dirty="0">
                <a:latin typeface="Constantia"/>
                <a:cs typeface="Constantia"/>
              </a:rPr>
              <a:t>considered </a:t>
            </a:r>
            <a:r>
              <a:rPr sz="2600" spc="-5" dirty="0">
                <a:latin typeface="Constantia"/>
                <a:cs typeface="Constantia"/>
              </a:rPr>
              <a:t>in determining the next best</a:t>
            </a:r>
            <a:r>
              <a:rPr sz="2600" spc="-3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state/node.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3200" dirty="0">
                <a:solidFill>
                  <a:srgbClr val="04607A"/>
                </a:solidFill>
                <a:latin typeface="Calibri"/>
                <a:cs typeface="Calibri"/>
              </a:rPr>
              <a:t>2. A*</a:t>
            </a:r>
            <a:r>
              <a:rPr sz="3200" spc="-15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4607A"/>
                </a:solidFill>
                <a:latin typeface="Calibri"/>
                <a:cs typeface="Calibri"/>
              </a:rPr>
              <a:t>Algorithm</a:t>
            </a:r>
            <a:endParaRPr sz="32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66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Which </a:t>
            </a:r>
            <a:r>
              <a:rPr sz="2600" spc="-10" dirty="0">
                <a:latin typeface="Constantia"/>
                <a:cs typeface="Constantia"/>
              </a:rPr>
              <a:t>is improvised version </a:t>
            </a:r>
            <a:r>
              <a:rPr sz="2600" dirty="0">
                <a:latin typeface="Constantia"/>
                <a:cs typeface="Constantia"/>
              </a:rPr>
              <a:t>of </a:t>
            </a:r>
            <a:r>
              <a:rPr sz="2600" spc="-5" dirty="0">
                <a:latin typeface="Constantia"/>
                <a:cs typeface="Constantia"/>
              </a:rPr>
              <a:t>Best </a:t>
            </a:r>
            <a:r>
              <a:rPr sz="2600" spc="5" dirty="0">
                <a:latin typeface="Constantia"/>
                <a:cs typeface="Constantia"/>
              </a:rPr>
              <a:t>first</a:t>
            </a:r>
            <a:r>
              <a:rPr sz="2600" spc="-4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Search.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3200" dirty="0">
                <a:solidFill>
                  <a:srgbClr val="04607A"/>
                </a:solidFill>
                <a:latin typeface="Calibri"/>
                <a:cs typeface="Calibri"/>
              </a:rPr>
              <a:t>3. </a:t>
            </a:r>
            <a:r>
              <a:rPr sz="3200" spc="-10" dirty="0">
                <a:solidFill>
                  <a:srgbClr val="04607A"/>
                </a:solidFill>
                <a:latin typeface="Calibri"/>
                <a:cs typeface="Calibri"/>
              </a:rPr>
              <a:t>Problem Reduction </a:t>
            </a:r>
            <a:r>
              <a:rPr sz="3200" dirty="0">
                <a:solidFill>
                  <a:srgbClr val="04607A"/>
                </a:solidFill>
                <a:latin typeface="Calibri"/>
                <a:cs typeface="Calibri"/>
              </a:rPr>
              <a:t>and And-Or</a:t>
            </a:r>
            <a:r>
              <a:rPr sz="3200" spc="3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4607A"/>
                </a:solidFill>
                <a:latin typeface="Calibri"/>
                <a:cs typeface="Calibri"/>
              </a:rPr>
              <a:t>Graphs.</a:t>
            </a:r>
            <a:endParaRPr sz="3200">
              <a:latin typeface="Calibri"/>
              <a:cs typeface="Calibri"/>
            </a:endParaRPr>
          </a:p>
          <a:p>
            <a:pPr marL="378460" indent="-365760">
              <a:lnSpc>
                <a:spcPct val="100000"/>
              </a:lnSpc>
              <a:spcBef>
                <a:spcPts val="770"/>
              </a:spcBef>
              <a:buClr>
                <a:srgbClr val="0AD0D9"/>
              </a:buClr>
              <a:buSzPct val="115384"/>
              <a:buFont typeface="Wingdings 2"/>
              <a:buChar char=""/>
              <a:tabLst>
                <a:tab pos="377825" algn="l"/>
                <a:tab pos="378460" algn="l"/>
              </a:tabLst>
            </a:pPr>
            <a:r>
              <a:rPr sz="2600" spc="-25" dirty="0">
                <a:latin typeface="Constantia"/>
                <a:cs typeface="Constantia"/>
              </a:rPr>
              <a:t>AO*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Algorithm</a:t>
            </a:r>
            <a:r>
              <a:rPr sz="3200" spc="-10" dirty="0">
                <a:solidFill>
                  <a:srgbClr val="04607A"/>
                </a:solidFill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3200" dirty="0">
                <a:solidFill>
                  <a:srgbClr val="04607A"/>
                </a:solidFill>
                <a:latin typeface="Calibri"/>
                <a:cs typeface="Calibri"/>
              </a:rPr>
              <a:t>4. </a:t>
            </a:r>
            <a:r>
              <a:rPr sz="3200" spc="-15" dirty="0">
                <a:solidFill>
                  <a:srgbClr val="04607A"/>
                </a:solidFill>
                <a:latin typeface="Calibri"/>
                <a:cs typeface="Calibri"/>
              </a:rPr>
              <a:t>Constraint </a:t>
            </a:r>
            <a:r>
              <a:rPr sz="3200" spc="-10" dirty="0">
                <a:solidFill>
                  <a:srgbClr val="04607A"/>
                </a:solidFill>
                <a:latin typeface="Calibri"/>
                <a:cs typeface="Calibri"/>
              </a:rPr>
              <a:t>Satisfaction Problem</a:t>
            </a:r>
            <a:r>
              <a:rPr sz="3200" spc="3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4607A"/>
                </a:solidFill>
                <a:latin typeface="Calibri"/>
                <a:cs typeface="Calibri"/>
              </a:rPr>
              <a:t>(CSP)</a:t>
            </a:r>
            <a:endParaRPr sz="32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66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Graph Colouring </a:t>
            </a:r>
            <a:r>
              <a:rPr sz="2600" spc="-5" dirty="0">
                <a:latin typeface="Constantia"/>
                <a:cs typeface="Constantia"/>
              </a:rPr>
              <a:t>Problem </a:t>
            </a:r>
            <a:r>
              <a:rPr sz="2600" dirty="0">
                <a:latin typeface="Constantia"/>
                <a:cs typeface="Constantia"/>
              </a:rPr>
              <a:t>and Crypt </a:t>
            </a:r>
            <a:r>
              <a:rPr sz="2600" spc="-5" dirty="0">
                <a:latin typeface="Constantia"/>
                <a:cs typeface="Constantia"/>
              </a:rPr>
              <a:t>Arithmetic</a:t>
            </a:r>
            <a:r>
              <a:rPr sz="2600" spc="-3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Problems.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3200" dirty="0">
                <a:solidFill>
                  <a:srgbClr val="04607A"/>
                </a:solidFill>
                <a:latin typeface="Calibri"/>
                <a:cs typeface="Calibri"/>
              </a:rPr>
              <a:t>5. Mean </a:t>
            </a:r>
            <a:r>
              <a:rPr sz="3200" spc="-5" dirty="0">
                <a:solidFill>
                  <a:srgbClr val="04607A"/>
                </a:solidFill>
                <a:latin typeface="Calibri"/>
                <a:cs typeface="Calibri"/>
              </a:rPr>
              <a:t>End </a:t>
            </a:r>
            <a:r>
              <a:rPr sz="3200" spc="-10" dirty="0">
                <a:solidFill>
                  <a:srgbClr val="04607A"/>
                </a:solidFill>
                <a:latin typeface="Calibri"/>
                <a:cs typeface="Calibri"/>
              </a:rPr>
              <a:t>Analysis</a:t>
            </a:r>
            <a:r>
              <a:rPr sz="3200" spc="3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4607A"/>
                </a:solidFill>
                <a:latin typeface="Calibri"/>
                <a:cs typeface="Calibri"/>
              </a:rPr>
              <a:t>(MEA)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6827" y="0"/>
            <a:ext cx="3834129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6810" algn="l"/>
                <a:tab pos="2266950" algn="l"/>
              </a:tabLst>
            </a:pPr>
            <a:r>
              <a:rPr dirty="0"/>
              <a:t>Be</a:t>
            </a:r>
            <a:r>
              <a:rPr spc="-45" dirty="0"/>
              <a:t>s</a:t>
            </a:r>
            <a:r>
              <a:rPr dirty="0"/>
              <a:t>t	</a:t>
            </a:r>
            <a:r>
              <a:rPr spc="-5" dirty="0"/>
              <a:t>Fi</a:t>
            </a:r>
            <a:r>
              <a:rPr spc="-85" dirty="0"/>
              <a:t>r</a:t>
            </a:r>
            <a:r>
              <a:rPr spc="-50" dirty="0"/>
              <a:t>s</a:t>
            </a:r>
            <a:r>
              <a:rPr dirty="0"/>
              <a:t>t	</a:t>
            </a:r>
            <a:r>
              <a:rPr spc="-5" dirty="0"/>
              <a:t>Sea</a:t>
            </a:r>
            <a:r>
              <a:rPr spc="-65" dirty="0"/>
              <a:t>r</a:t>
            </a:r>
            <a:r>
              <a:rPr dirty="0"/>
              <a:t>ch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625133"/>
            <a:ext cx="7823834" cy="486156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Heuristic based </a:t>
            </a:r>
            <a:r>
              <a:rPr sz="2600" spc="-10" dirty="0">
                <a:latin typeface="Constantia"/>
                <a:cs typeface="Constantia"/>
              </a:rPr>
              <a:t>search</a:t>
            </a:r>
            <a:r>
              <a:rPr sz="2600" spc="-2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technique.</a:t>
            </a:r>
            <a:endParaRPr sz="2600">
              <a:latin typeface="Constantia"/>
              <a:cs typeface="Constantia"/>
            </a:endParaRPr>
          </a:p>
          <a:p>
            <a:pPr marL="287020" marR="636905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20" dirty="0">
                <a:latin typeface="Constantia"/>
                <a:cs typeface="Constantia"/>
              </a:rPr>
              <a:t>Every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node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in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search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space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has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Evaluation  </a:t>
            </a:r>
            <a:r>
              <a:rPr sz="2600" dirty="0">
                <a:latin typeface="Constantia"/>
                <a:cs typeface="Constantia"/>
              </a:rPr>
              <a:t>function </a:t>
            </a:r>
            <a:r>
              <a:rPr sz="2600" spc="-5" dirty="0">
                <a:latin typeface="Constantia"/>
                <a:cs typeface="Constantia"/>
              </a:rPr>
              <a:t>(heuristic function)associated </a:t>
            </a:r>
            <a:r>
              <a:rPr sz="2600" dirty="0">
                <a:latin typeface="Constantia"/>
                <a:cs typeface="Constantia"/>
              </a:rPr>
              <a:t>with</a:t>
            </a:r>
            <a:r>
              <a:rPr sz="2600" spc="-3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it.</a:t>
            </a:r>
            <a:endParaRPr sz="2600">
              <a:latin typeface="Constantia"/>
              <a:cs typeface="Constantia"/>
            </a:endParaRPr>
          </a:p>
          <a:p>
            <a:pPr marL="287020" marR="1778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Evaluation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function==heuristic</a:t>
            </a:r>
            <a:r>
              <a:rPr sz="2600" spc="-17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cost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function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(in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case  </a:t>
            </a:r>
            <a:r>
              <a:rPr sz="2600" dirty="0">
                <a:latin typeface="Constantia"/>
                <a:cs typeface="Constantia"/>
              </a:rPr>
              <a:t>of </a:t>
            </a:r>
            <a:r>
              <a:rPr sz="2600" spc="-5" dirty="0">
                <a:latin typeface="Constantia"/>
                <a:cs typeface="Constantia"/>
              </a:rPr>
              <a:t>minimization problem) </a:t>
            </a:r>
            <a:r>
              <a:rPr sz="2600" dirty="0">
                <a:latin typeface="Constantia"/>
                <a:cs typeface="Constantia"/>
              </a:rPr>
              <a:t>OR </a:t>
            </a:r>
            <a:r>
              <a:rPr sz="2600" spc="-10" dirty="0">
                <a:latin typeface="Constantia"/>
                <a:cs typeface="Constantia"/>
              </a:rPr>
              <a:t>objective </a:t>
            </a:r>
            <a:r>
              <a:rPr sz="2600" spc="-5" dirty="0">
                <a:latin typeface="Constantia"/>
                <a:cs typeface="Constantia"/>
              </a:rPr>
              <a:t>function(in  case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maximization).</a:t>
            </a:r>
            <a:endParaRPr sz="2600">
              <a:latin typeface="Constantia"/>
              <a:cs typeface="Constantia"/>
            </a:endParaRPr>
          </a:p>
          <a:p>
            <a:pPr marL="287020" marR="241935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Decision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which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node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be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expanded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depends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on  </a:t>
            </a:r>
            <a:r>
              <a:rPr sz="2600" spc="-5" dirty="0">
                <a:latin typeface="Constantia"/>
                <a:cs typeface="Constantia"/>
              </a:rPr>
              <a:t>value </a:t>
            </a:r>
            <a:r>
              <a:rPr sz="2600" dirty="0">
                <a:latin typeface="Constantia"/>
                <a:cs typeface="Constantia"/>
              </a:rPr>
              <a:t>of </a:t>
            </a:r>
            <a:r>
              <a:rPr sz="2600" spc="-5" dirty="0">
                <a:latin typeface="Constantia"/>
                <a:cs typeface="Constantia"/>
              </a:rPr>
              <a:t>evaluation</a:t>
            </a:r>
            <a:r>
              <a:rPr sz="2600" spc="-27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function.</a:t>
            </a:r>
            <a:endParaRPr sz="26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Evaluation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value=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cost/distance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-10" dirty="0">
                <a:latin typeface="Constantia"/>
                <a:cs typeface="Constantia"/>
              </a:rPr>
              <a:t> current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node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from  </a:t>
            </a:r>
            <a:r>
              <a:rPr sz="2600" spc="-15" dirty="0">
                <a:latin typeface="Constantia"/>
                <a:cs typeface="Constantia"/>
              </a:rPr>
              <a:t>goal </a:t>
            </a:r>
            <a:r>
              <a:rPr sz="2600" spc="-5" dirty="0">
                <a:latin typeface="Constantia"/>
                <a:cs typeface="Constantia"/>
              </a:rPr>
              <a:t>node.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30" dirty="0">
                <a:latin typeface="Constantia"/>
                <a:cs typeface="Constantia"/>
              </a:rPr>
              <a:t>For</a:t>
            </a:r>
            <a:r>
              <a:rPr sz="2600" spc="-17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goal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node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evaluation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function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value=0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5682" y="1872233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3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65682" y="1872233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3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64055" y="195935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89454" y="1259586"/>
            <a:ext cx="576580" cy="502920"/>
          </a:xfrm>
          <a:custGeom>
            <a:avLst/>
            <a:gdLst/>
            <a:ahLst/>
            <a:cxnLst/>
            <a:rect l="l" t="t" r="r" b="b"/>
            <a:pathLst>
              <a:path w="576580" h="502919">
                <a:moveTo>
                  <a:pt x="288035" y="0"/>
                </a:moveTo>
                <a:lnTo>
                  <a:pt x="236247" y="4049"/>
                </a:lnTo>
                <a:lnTo>
                  <a:pt x="187509" y="15725"/>
                </a:lnTo>
                <a:lnTo>
                  <a:pt x="142635" y="34318"/>
                </a:lnTo>
                <a:lnTo>
                  <a:pt x="102436" y="59120"/>
                </a:lnTo>
                <a:lnTo>
                  <a:pt x="67724" y="89422"/>
                </a:lnTo>
                <a:lnTo>
                  <a:pt x="39313" y="124516"/>
                </a:lnTo>
                <a:lnTo>
                  <a:pt x="18014" y="163693"/>
                </a:lnTo>
                <a:lnTo>
                  <a:pt x="4638" y="206243"/>
                </a:lnTo>
                <a:lnTo>
                  <a:pt x="0" y="251460"/>
                </a:lnTo>
                <a:lnTo>
                  <a:pt x="4638" y="296676"/>
                </a:lnTo>
                <a:lnTo>
                  <a:pt x="18014" y="339226"/>
                </a:lnTo>
                <a:lnTo>
                  <a:pt x="39313" y="378403"/>
                </a:lnTo>
                <a:lnTo>
                  <a:pt x="67724" y="413497"/>
                </a:lnTo>
                <a:lnTo>
                  <a:pt x="102436" y="443799"/>
                </a:lnTo>
                <a:lnTo>
                  <a:pt x="142635" y="468601"/>
                </a:lnTo>
                <a:lnTo>
                  <a:pt x="187509" y="487194"/>
                </a:lnTo>
                <a:lnTo>
                  <a:pt x="236247" y="498870"/>
                </a:lnTo>
                <a:lnTo>
                  <a:pt x="288035" y="502919"/>
                </a:lnTo>
                <a:lnTo>
                  <a:pt x="339824" y="498870"/>
                </a:lnTo>
                <a:lnTo>
                  <a:pt x="388562" y="487194"/>
                </a:lnTo>
                <a:lnTo>
                  <a:pt x="433436" y="468601"/>
                </a:lnTo>
                <a:lnTo>
                  <a:pt x="473635" y="443799"/>
                </a:lnTo>
                <a:lnTo>
                  <a:pt x="508347" y="413497"/>
                </a:lnTo>
                <a:lnTo>
                  <a:pt x="536758" y="378403"/>
                </a:lnTo>
                <a:lnTo>
                  <a:pt x="558057" y="339226"/>
                </a:lnTo>
                <a:lnTo>
                  <a:pt x="571433" y="296676"/>
                </a:lnTo>
                <a:lnTo>
                  <a:pt x="576071" y="251460"/>
                </a:lnTo>
                <a:lnTo>
                  <a:pt x="571433" y="206243"/>
                </a:lnTo>
                <a:lnTo>
                  <a:pt x="558057" y="163693"/>
                </a:lnTo>
                <a:lnTo>
                  <a:pt x="536758" y="124516"/>
                </a:lnTo>
                <a:lnTo>
                  <a:pt x="508347" y="89422"/>
                </a:lnTo>
                <a:lnTo>
                  <a:pt x="473635" y="59120"/>
                </a:lnTo>
                <a:lnTo>
                  <a:pt x="433436" y="34318"/>
                </a:lnTo>
                <a:lnTo>
                  <a:pt x="388562" y="15725"/>
                </a:lnTo>
                <a:lnTo>
                  <a:pt x="339824" y="4049"/>
                </a:lnTo>
                <a:lnTo>
                  <a:pt x="2880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89454" y="1259586"/>
            <a:ext cx="576580" cy="502920"/>
          </a:xfrm>
          <a:custGeom>
            <a:avLst/>
            <a:gdLst/>
            <a:ahLst/>
            <a:cxnLst/>
            <a:rect l="l" t="t" r="r" b="b"/>
            <a:pathLst>
              <a:path w="576580" h="502919">
                <a:moveTo>
                  <a:pt x="0" y="251460"/>
                </a:moveTo>
                <a:lnTo>
                  <a:pt x="4638" y="206243"/>
                </a:lnTo>
                <a:lnTo>
                  <a:pt x="18014" y="163693"/>
                </a:lnTo>
                <a:lnTo>
                  <a:pt x="39313" y="124516"/>
                </a:lnTo>
                <a:lnTo>
                  <a:pt x="67724" y="89422"/>
                </a:lnTo>
                <a:lnTo>
                  <a:pt x="102436" y="59120"/>
                </a:lnTo>
                <a:lnTo>
                  <a:pt x="142635" y="34318"/>
                </a:lnTo>
                <a:lnTo>
                  <a:pt x="187509" y="15725"/>
                </a:lnTo>
                <a:lnTo>
                  <a:pt x="236247" y="4049"/>
                </a:lnTo>
                <a:lnTo>
                  <a:pt x="288035" y="0"/>
                </a:lnTo>
                <a:lnTo>
                  <a:pt x="339824" y="4049"/>
                </a:lnTo>
                <a:lnTo>
                  <a:pt x="388562" y="15725"/>
                </a:lnTo>
                <a:lnTo>
                  <a:pt x="433436" y="34318"/>
                </a:lnTo>
                <a:lnTo>
                  <a:pt x="473635" y="59120"/>
                </a:lnTo>
                <a:lnTo>
                  <a:pt x="508347" y="89422"/>
                </a:lnTo>
                <a:lnTo>
                  <a:pt x="536758" y="124516"/>
                </a:lnTo>
                <a:lnTo>
                  <a:pt x="558057" y="163693"/>
                </a:lnTo>
                <a:lnTo>
                  <a:pt x="571433" y="206243"/>
                </a:lnTo>
                <a:lnTo>
                  <a:pt x="576071" y="251460"/>
                </a:lnTo>
                <a:lnTo>
                  <a:pt x="571433" y="296676"/>
                </a:lnTo>
                <a:lnTo>
                  <a:pt x="558057" y="339226"/>
                </a:lnTo>
                <a:lnTo>
                  <a:pt x="536758" y="378403"/>
                </a:lnTo>
                <a:lnTo>
                  <a:pt x="508347" y="413497"/>
                </a:lnTo>
                <a:lnTo>
                  <a:pt x="473635" y="443799"/>
                </a:lnTo>
                <a:lnTo>
                  <a:pt x="433436" y="468601"/>
                </a:lnTo>
                <a:lnTo>
                  <a:pt x="388562" y="487194"/>
                </a:lnTo>
                <a:lnTo>
                  <a:pt x="339824" y="498870"/>
                </a:lnTo>
                <a:lnTo>
                  <a:pt x="288035" y="502919"/>
                </a:lnTo>
                <a:lnTo>
                  <a:pt x="236247" y="498870"/>
                </a:lnTo>
                <a:lnTo>
                  <a:pt x="187509" y="487194"/>
                </a:lnTo>
                <a:lnTo>
                  <a:pt x="142635" y="468601"/>
                </a:lnTo>
                <a:lnTo>
                  <a:pt x="102436" y="443799"/>
                </a:lnTo>
                <a:lnTo>
                  <a:pt x="67724" y="413497"/>
                </a:lnTo>
                <a:lnTo>
                  <a:pt x="39313" y="378403"/>
                </a:lnTo>
                <a:lnTo>
                  <a:pt x="18014" y="339226"/>
                </a:lnTo>
                <a:lnTo>
                  <a:pt x="4638" y="296676"/>
                </a:lnTo>
                <a:lnTo>
                  <a:pt x="0" y="25146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95701" y="1345438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89454" y="2657094"/>
            <a:ext cx="576580" cy="502920"/>
          </a:xfrm>
          <a:custGeom>
            <a:avLst/>
            <a:gdLst/>
            <a:ahLst/>
            <a:cxnLst/>
            <a:rect l="l" t="t" r="r" b="b"/>
            <a:pathLst>
              <a:path w="576580" h="502919">
                <a:moveTo>
                  <a:pt x="288035" y="0"/>
                </a:moveTo>
                <a:lnTo>
                  <a:pt x="236247" y="4049"/>
                </a:lnTo>
                <a:lnTo>
                  <a:pt x="187509" y="15725"/>
                </a:lnTo>
                <a:lnTo>
                  <a:pt x="142635" y="34318"/>
                </a:lnTo>
                <a:lnTo>
                  <a:pt x="102436" y="59120"/>
                </a:lnTo>
                <a:lnTo>
                  <a:pt x="67724" y="89422"/>
                </a:lnTo>
                <a:lnTo>
                  <a:pt x="39313" y="124516"/>
                </a:lnTo>
                <a:lnTo>
                  <a:pt x="18014" y="163693"/>
                </a:lnTo>
                <a:lnTo>
                  <a:pt x="4638" y="206243"/>
                </a:lnTo>
                <a:lnTo>
                  <a:pt x="0" y="251459"/>
                </a:lnTo>
                <a:lnTo>
                  <a:pt x="4638" y="296676"/>
                </a:lnTo>
                <a:lnTo>
                  <a:pt x="18014" y="339226"/>
                </a:lnTo>
                <a:lnTo>
                  <a:pt x="39313" y="378403"/>
                </a:lnTo>
                <a:lnTo>
                  <a:pt x="67724" y="413497"/>
                </a:lnTo>
                <a:lnTo>
                  <a:pt x="102436" y="443799"/>
                </a:lnTo>
                <a:lnTo>
                  <a:pt x="142635" y="468601"/>
                </a:lnTo>
                <a:lnTo>
                  <a:pt x="187509" y="487194"/>
                </a:lnTo>
                <a:lnTo>
                  <a:pt x="236247" y="498870"/>
                </a:lnTo>
                <a:lnTo>
                  <a:pt x="288035" y="502919"/>
                </a:lnTo>
                <a:lnTo>
                  <a:pt x="339824" y="498870"/>
                </a:lnTo>
                <a:lnTo>
                  <a:pt x="388562" y="487194"/>
                </a:lnTo>
                <a:lnTo>
                  <a:pt x="433436" y="468601"/>
                </a:lnTo>
                <a:lnTo>
                  <a:pt x="473635" y="443799"/>
                </a:lnTo>
                <a:lnTo>
                  <a:pt x="508347" y="413497"/>
                </a:lnTo>
                <a:lnTo>
                  <a:pt x="536758" y="378403"/>
                </a:lnTo>
                <a:lnTo>
                  <a:pt x="558057" y="339226"/>
                </a:lnTo>
                <a:lnTo>
                  <a:pt x="571433" y="296676"/>
                </a:lnTo>
                <a:lnTo>
                  <a:pt x="576071" y="251459"/>
                </a:lnTo>
                <a:lnTo>
                  <a:pt x="571433" y="206243"/>
                </a:lnTo>
                <a:lnTo>
                  <a:pt x="558057" y="163693"/>
                </a:lnTo>
                <a:lnTo>
                  <a:pt x="536758" y="124516"/>
                </a:lnTo>
                <a:lnTo>
                  <a:pt x="508347" y="89422"/>
                </a:lnTo>
                <a:lnTo>
                  <a:pt x="473635" y="59120"/>
                </a:lnTo>
                <a:lnTo>
                  <a:pt x="433436" y="34318"/>
                </a:lnTo>
                <a:lnTo>
                  <a:pt x="388562" y="15725"/>
                </a:lnTo>
                <a:lnTo>
                  <a:pt x="339824" y="4049"/>
                </a:lnTo>
                <a:lnTo>
                  <a:pt x="2880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89454" y="2657094"/>
            <a:ext cx="576580" cy="502920"/>
          </a:xfrm>
          <a:custGeom>
            <a:avLst/>
            <a:gdLst/>
            <a:ahLst/>
            <a:cxnLst/>
            <a:rect l="l" t="t" r="r" b="b"/>
            <a:pathLst>
              <a:path w="576580" h="502919">
                <a:moveTo>
                  <a:pt x="0" y="251459"/>
                </a:moveTo>
                <a:lnTo>
                  <a:pt x="4638" y="206243"/>
                </a:lnTo>
                <a:lnTo>
                  <a:pt x="18014" y="163693"/>
                </a:lnTo>
                <a:lnTo>
                  <a:pt x="39313" y="124516"/>
                </a:lnTo>
                <a:lnTo>
                  <a:pt x="67724" y="89422"/>
                </a:lnTo>
                <a:lnTo>
                  <a:pt x="102436" y="59120"/>
                </a:lnTo>
                <a:lnTo>
                  <a:pt x="142635" y="34318"/>
                </a:lnTo>
                <a:lnTo>
                  <a:pt x="187509" y="15725"/>
                </a:lnTo>
                <a:lnTo>
                  <a:pt x="236247" y="4049"/>
                </a:lnTo>
                <a:lnTo>
                  <a:pt x="288035" y="0"/>
                </a:lnTo>
                <a:lnTo>
                  <a:pt x="339824" y="4049"/>
                </a:lnTo>
                <a:lnTo>
                  <a:pt x="388562" y="15725"/>
                </a:lnTo>
                <a:lnTo>
                  <a:pt x="433436" y="34318"/>
                </a:lnTo>
                <a:lnTo>
                  <a:pt x="473635" y="59120"/>
                </a:lnTo>
                <a:lnTo>
                  <a:pt x="508347" y="89422"/>
                </a:lnTo>
                <a:lnTo>
                  <a:pt x="536758" y="124516"/>
                </a:lnTo>
                <a:lnTo>
                  <a:pt x="558057" y="163693"/>
                </a:lnTo>
                <a:lnTo>
                  <a:pt x="571433" y="206243"/>
                </a:lnTo>
                <a:lnTo>
                  <a:pt x="576071" y="251459"/>
                </a:lnTo>
                <a:lnTo>
                  <a:pt x="571433" y="296676"/>
                </a:lnTo>
                <a:lnTo>
                  <a:pt x="558057" y="339226"/>
                </a:lnTo>
                <a:lnTo>
                  <a:pt x="536758" y="378403"/>
                </a:lnTo>
                <a:lnTo>
                  <a:pt x="508347" y="413497"/>
                </a:lnTo>
                <a:lnTo>
                  <a:pt x="473635" y="443799"/>
                </a:lnTo>
                <a:lnTo>
                  <a:pt x="433436" y="468601"/>
                </a:lnTo>
                <a:lnTo>
                  <a:pt x="388562" y="487194"/>
                </a:lnTo>
                <a:lnTo>
                  <a:pt x="339824" y="498870"/>
                </a:lnTo>
                <a:lnTo>
                  <a:pt x="288035" y="502919"/>
                </a:lnTo>
                <a:lnTo>
                  <a:pt x="236247" y="498870"/>
                </a:lnTo>
                <a:lnTo>
                  <a:pt x="187509" y="487194"/>
                </a:lnTo>
                <a:lnTo>
                  <a:pt x="142635" y="468601"/>
                </a:lnTo>
                <a:lnTo>
                  <a:pt x="102436" y="443799"/>
                </a:lnTo>
                <a:lnTo>
                  <a:pt x="67724" y="413497"/>
                </a:lnTo>
                <a:lnTo>
                  <a:pt x="39313" y="378403"/>
                </a:lnTo>
                <a:lnTo>
                  <a:pt x="18014" y="339226"/>
                </a:lnTo>
                <a:lnTo>
                  <a:pt x="4638" y="296676"/>
                </a:lnTo>
                <a:lnTo>
                  <a:pt x="0" y="25145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89605" y="2743327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43221" y="1006602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43221" y="1006602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652009" y="1093470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15690" y="1872233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3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15690" y="1872233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3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805173" y="1959355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666738" y="1872233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5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5" y="504443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66738" y="1872233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5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5" y="504443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851650" y="1959355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26558" y="1872233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3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26558" y="1872233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3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440171" y="1959355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05395" y="2051811"/>
            <a:ext cx="361315" cy="120650"/>
          </a:xfrm>
          <a:custGeom>
            <a:avLst/>
            <a:gdLst/>
            <a:ahLst/>
            <a:cxnLst/>
            <a:rect l="l" t="t" r="r" b="b"/>
            <a:pathLst>
              <a:path w="361315" h="120650">
                <a:moveTo>
                  <a:pt x="338278" y="43434"/>
                </a:moveTo>
                <a:lnTo>
                  <a:pt x="334416" y="43434"/>
                </a:lnTo>
                <a:lnTo>
                  <a:pt x="335661" y="69341"/>
                </a:lnTo>
                <a:lnTo>
                  <a:pt x="287703" y="71636"/>
                </a:lnTo>
                <a:lnTo>
                  <a:pt x="246532" y="98425"/>
                </a:lnTo>
                <a:lnTo>
                  <a:pt x="244817" y="106425"/>
                </a:lnTo>
                <a:lnTo>
                  <a:pt x="252615" y="118363"/>
                </a:lnTo>
                <a:lnTo>
                  <a:pt x="260642" y="120141"/>
                </a:lnTo>
                <a:lnTo>
                  <a:pt x="360718" y="55117"/>
                </a:lnTo>
                <a:lnTo>
                  <a:pt x="338278" y="43434"/>
                </a:lnTo>
                <a:close/>
              </a:path>
              <a:path w="361315" h="120650">
                <a:moveTo>
                  <a:pt x="286593" y="45722"/>
                </a:moveTo>
                <a:lnTo>
                  <a:pt x="0" y="59436"/>
                </a:lnTo>
                <a:lnTo>
                  <a:pt x="1244" y="85343"/>
                </a:lnTo>
                <a:lnTo>
                  <a:pt x="287703" y="71636"/>
                </a:lnTo>
                <a:lnTo>
                  <a:pt x="309359" y="57568"/>
                </a:lnTo>
                <a:lnTo>
                  <a:pt x="286593" y="45722"/>
                </a:lnTo>
                <a:close/>
              </a:path>
              <a:path w="361315" h="120650">
                <a:moveTo>
                  <a:pt x="309359" y="57568"/>
                </a:moveTo>
                <a:lnTo>
                  <a:pt x="287703" y="71636"/>
                </a:lnTo>
                <a:lnTo>
                  <a:pt x="335661" y="69341"/>
                </a:lnTo>
                <a:lnTo>
                  <a:pt x="335587" y="67817"/>
                </a:lnTo>
                <a:lnTo>
                  <a:pt x="329056" y="67817"/>
                </a:lnTo>
                <a:lnTo>
                  <a:pt x="309359" y="57568"/>
                </a:lnTo>
                <a:close/>
              </a:path>
              <a:path w="361315" h="120650">
                <a:moveTo>
                  <a:pt x="327990" y="45465"/>
                </a:moveTo>
                <a:lnTo>
                  <a:pt x="309359" y="57568"/>
                </a:lnTo>
                <a:lnTo>
                  <a:pt x="329056" y="67817"/>
                </a:lnTo>
                <a:lnTo>
                  <a:pt x="327990" y="45465"/>
                </a:lnTo>
                <a:close/>
              </a:path>
              <a:path w="361315" h="120650">
                <a:moveTo>
                  <a:pt x="334514" y="45465"/>
                </a:moveTo>
                <a:lnTo>
                  <a:pt x="327990" y="45465"/>
                </a:lnTo>
                <a:lnTo>
                  <a:pt x="329056" y="67817"/>
                </a:lnTo>
                <a:lnTo>
                  <a:pt x="335587" y="67817"/>
                </a:lnTo>
                <a:lnTo>
                  <a:pt x="334514" y="45465"/>
                </a:lnTo>
                <a:close/>
              </a:path>
              <a:path w="361315" h="120650">
                <a:moveTo>
                  <a:pt x="334416" y="43434"/>
                </a:moveTo>
                <a:lnTo>
                  <a:pt x="286593" y="45722"/>
                </a:lnTo>
                <a:lnTo>
                  <a:pt x="309359" y="57568"/>
                </a:lnTo>
                <a:lnTo>
                  <a:pt x="327990" y="45465"/>
                </a:lnTo>
                <a:lnTo>
                  <a:pt x="334514" y="45465"/>
                </a:lnTo>
                <a:lnTo>
                  <a:pt x="334416" y="43434"/>
                </a:lnTo>
                <a:close/>
              </a:path>
              <a:path w="361315" h="120650">
                <a:moveTo>
                  <a:pt x="254863" y="0"/>
                </a:moveTo>
                <a:lnTo>
                  <a:pt x="247040" y="2412"/>
                </a:lnTo>
                <a:lnTo>
                  <a:pt x="240436" y="15112"/>
                </a:lnTo>
                <a:lnTo>
                  <a:pt x="242900" y="22987"/>
                </a:lnTo>
                <a:lnTo>
                  <a:pt x="286593" y="45722"/>
                </a:lnTo>
                <a:lnTo>
                  <a:pt x="334416" y="43434"/>
                </a:lnTo>
                <a:lnTo>
                  <a:pt x="338278" y="43434"/>
                </a:lnTo>
                <a:lnTo>
                  <a:pt x="254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35958" y="3252978"/>
            <a:ext cx="413384" cy="320040"/>
          </a:xfrm>
          <a:custGeom>
            <a:avLst/>
            <a:gdLst/>
            <a:ahLst/>
            <a:cxnLst/>
            <a:rect l="l" t="t" r="r" b="b"/>
            <a:pathLst>
              <a:path w="413385" h="320039">
                <a:moveTo>
                  <a:pt x="206501" y="0"/>
                </a:moveTo>
                <a:lnTo>
                  <a:pt x="151606" y="5714"/>
                </a:lnTo>
                <a:lnTo>
                  <a:pt x="102277" y="21843"/>
                </a:lnTo>
                <a:lnTo>
                  <a:pt x="60483" y="46862"/>
                </a:lnTo>
                <a:lnTo>
                  <a:pt x="28193" y="79248"/>
                </a:lnTo>
                <a:lnTo>
                  <a:pt x="7376" y="117475"/>
                </a:lnTo>
                <a:lnTo>
                  <a:pt x="0" y="160020"/>
                </a:lnTo>
                <a:lnTo>
                  <a:pt x="7376" y="202565"/>
                </a:lnTo>
                <a:lnTo>
                  <a:pt x="28193" y="240792"/>
                </a:lnTo>
                <a:lnTo>
                  <a:pt x="60483" y="273177"/>
                </a:lnTo>
                <a:lnTo>
                  <a:pt x="102277" y="298196"/>
                </a:lnTo>
                <a:lnTo>
                  <a:pt x="151606" y="314325"/>
                </a:lnTo>
                <a:lnTo>
                  <a:pt x="206501" y="320039"/>
                </a:lnTo>
                <a:lnTo>
                  <a:pt x="261397" y="314325"/>
                </a:lnTo>
                <a:lnTo>
                  <a:pt x="310726" y="298196"/>
                </a:lnTo>
                <a:lnTo>
                  <a:pt x="352520" y="273177"/>
                </a:lnTo>
                <a:lnTo>
                  <a:pt x="384809" y="240792"/>
                </a:lnTo>
                <a:lnTo>
                  <a:pt x="405627" y="202565"/>
                </a:lnTo>
                <a:lnTo>
                  <a:pt x="413003" y="160020"/>
                </a:lnTo>
                <a:lnTo>
                  <a:pt x="405627" y="117475"/>
                </a:lnTo>
                <a:lnTo>
                  <a:pt x="384810" y="79248"/>
                </a:lnTo>
                <a:lnTo>
                  <a:pt x="352520" y="46862"/>
                </a:lnTo>
                <a:lnTo>
                  <a:pt x="310726" y="21843"/>
                </a:lnTo>
                <a:lnTo>
                  <a:pt x="261397" y="5714"/>
                </a:lnTo>
                <a:lnTo>
                  <a:pt x="2065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35958" y="3252978"/>
            <a:ext cx="413384" cy="320040"/>
          </a:xfrm>
          <a:custGeom>
            <a:avLst/>
            <a:gdLst/>
            <a:ahLst/>
            <a:cxnLst/>
            <a:rect l="l" t="t" r="r" b="b"/>
            <a:pathLst>
              <a:path w="413385" h="320039">
                <a:moveTo>
                  <a:pt x="0" y="160020"/>
                </a:moveTo>
                <a:lnTo>
                  <a:pt x="7376" y="117475"/>
                </a:lnTo>
                <a:lnTo>
                  <a:pt x="28193" y="79248"/>
                </a:lnTo>
                <a:lnTo>
                  <a:pt x="60483" y="46862"/>
                </a:lnTo>
                <a:lnTo>
                  <a:pt x="102277" y="21843"/>
                </a:lnTo>
                <a:lnTo>
                  <a:pt x="151606" y="5714"/>
                </a:lnTo>
                <a:lnTo>
                  <a:pt x="206501" y="0"/>
                </a:lnTo>
                <a:lnTo>
                  <a:pt x="261397" y="5714"/>
                </a:lnTo>
                <a:lnTo>
                  <a:pt x="310726" y="21843"/>
                </a:lnTo>
                <a:lnTo>
                  <a:pt x="352520" y="46862"/>
                </a:lnTo>
                <a:lnTo>
                  <a:pt x="384810" y="79248"/>
                </a:lnTo>
                <a:lnTo>
                  <a:pt x="405627" y="117475"/>
                </a:lnTo>
                <a:lnTo>
                  <a:pt x="413003" y="160020"/>
                </a:lnTo>
                <a:lnTo>
                  <a:pt x="405627" y="202564"/>
                </a:lnTo>
                <a:lnTo>
                  <a:pt x="384810" y="240791"/>
                </a:lnTo>
                <a:lnTo>
                  <a:pt x="352520" y="273176"/>
                </a:lnTo>
                <a:lnTo>
                  <a:pt x="310726" y="298195"/>
                </a:lnTo>
                <a:lnTo>
                  <a:pt x="261397" y="314324"/>
                </a:lnTo>
                <a:lnTo>
                  <a:pt x="206501" y="320039"/>
                </a:lnTo>
                <a:lnTo>
                  <a:pt x="151606" y="314325"/>
                </a:lnTo>
                <a:lnTo>
                  <a:pt x="102277" y="298196"/>
                </a:lnTo>
                <a:lnTo>
                  <a:pt x="60483" y="273177"/>
                </a:lnTo>
                <a:lnTo>
                  <a:pt x="28193" y="240792"/>
                </a:lnTo>
                <a:lnTo>
                  <a:pt x="7376" y="202565"/>
                </a:lnTo>
                <a:lnTo>
                  <a:pt x="0" y="16002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349877" y="3247390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757933" y="1511046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5"/>
                </a:moveTo>
                <a:lnTo>
                  <a:pt x="732409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57933" y="2303526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5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59429" y="1259586"/>
            <a:ext cx="1384300" cy="217804"/>
          </a:xfrm>
          <a:custGeom>
            <a:avLst/>
            <a:gdLst/>
            <a:ahLst/>
            <a:cxnLst/>
            <a:rect l="l" t="t" r="r" b="b"/>
            <a:pathLst>
              <a:path w="1384300" h="217805">
                <a:moveTo>
                  <a:pt x="0" y="217677"/>
                </a:moveTo>
                <a:lnTo>
                  <a:pt x="1384172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91761" y="2125217"/>
            <a:ext cx="1034415" cy="0"/>
          </a:xfrm>
          <a:custGeom>
            <a:avLst/>
            <a:gdLst/>
            <a:ahLst/>
            <a:cxnLst/>
            <a:rect l="l" t="t" r="r" b="b"/>
            <a:pathLst>
              <a:path w="1034414">
                <a:moveTo>
                  <a:pt x="0" y="0"/>
                </a:moveTo>
                <a:lnTo>
                  <a:pt x="1034161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02629" y="2125217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0" y="0"/>
                </a:moveTo>
                <a:lnTo>
                  <a:pt x="8641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18282" y="1663445"/>
            <a:ext cx="885825" cy="209550"/>
          </a:xfrm>
          <a:custGeom>
            <a:avLst/>
            <a:gdLst/>
            <a:ahLst/>
            <a:cxnLst/>
            <a:rect l="l" t="t" r="r" b="b"/>
            <a:pathLst>
              <a:path w="885825" h="209550">
                <a:moveTo>
                  <a:pt x="0" y="0"/>
                </a:moveTo>
                <a:lnTo>
                  <a:pt x="885825" y="209168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25901" y="2376677"/>
            <a:ext cx="878840" cy="435609"/>
          </a:xfrm>
          <a:custGeom>
            <a:avLst/>
            <a:gdLst/>
            <a:ahLst/>
            <a:cxnLst/>
            <a:rect l="l" t="t" r="r" b="b"/>
            <a:pathLst>
              <a:path w="878839" h="435610">
                <a:moveTo>
                  <a:pt x="0" y="435356"/>
                </a:moveTo>
                <a:lnTo>
                  <a:pt x="878839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81705" y="3086861"/>
            <a:ext cx="1254760" cy="326390"/>
          </a:xfrm>
          <a:custGeom>
            <a:avLst/>
            <a:gdLst/>
            <a:ahLst/>
            <a:cxnLst/>
            <a:rect l="l" t="t" r="r" b="b"/>
            <a:pathLst>
              <a:path w="1254760" h="326389">
                <a:moveTo>
                  <a:pt x="0" y="0"/>
                </a:moveTo>
                <a:lnTo>
                  <a:pt x="1254506" y="32588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48961" y="2376677"/>
            <a:ext cx="865505" cy="1035685"/>
          </a:xfrm>
          <a:custGeom>
            <a:avLst/>
            <a:gdLst/>
            <a:ahLst/>
            <a:cxnLst/>
            <a:rect l="l" t="t" r="r" b="b"/>
            <a:pathLst>
              <a:path w="865504" h="1035685">
                <a:moveTo>
                  <a:pt x="0" y="1035685"/>
                </a:moveTo>
                <a:lnTo>
                  <a:pt x="86499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482597" y="4383785"/>
            <a:ext cx="6719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tantia"/>
                <a:cs typeface="Constantia"/>
              </a:rPr>
              <a:t>State</a:t>
            </a:r>
            <a:r>
              <a:rPr sz="1800" spc="-5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Space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without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any</a:t>
            </a:r>
            <a:r>
              <a:rPr sz="1800" spc="-8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extra</a:t>
            </a:r>
            <a:r>
              <a:rPr sz="1800" spc="-6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information</a:t>
            </a:r>
            <a:r>
              <a:rPr sz="1800" spc="-3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associated</a:t>
            </a:r>
            <a:r>
              <a:rPr sz="1800" spc="-5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with</a:t>
            </a:r>
            <a:r>
              <a:rPr sz="1800" spc="-8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each</a:t>
            </a:r>
            <a:r>
              <a:rPr sz="1800" spc="-7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state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39" y="0"/>
            <a:ext cx="8417560" cy="311721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Algorithm: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Uses </a:t>
            </a:r>
            <a:r>
              <a:rPr sz="2600" dirty="0">
                <a:latin typeface="Constantia"/>
                <a:cs typeface="Constantia"/>
              </a:rPr>
              <a:t>2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lists:</a:t>
            </a:r>
            <a:endParaRPr sz="2600">
              <a:latin typeface="Constantia"/>
              <a:cs typeface="Constantia"/>
            </a:endParaRPr>
          </a:p>
          <a:p>
            <a:pPr marL="527685" marR="5080" indent="-514984" algn="just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AutoNum type="arabicPeriod"/>
              <a:tabLst>
                <a:tab pos="528320" algn="l"/>
              </a:tabLst>
            </a:pPr>
            <a:r>
              <a:rPr sz="2600" spc="-10" dirty="0">
                <a:latin typeface="Constantia"/>
                <a:cs typeface="Constantia"/>
              </a:rPr>
              <a:t>OPEN- </a:t>
            </a:r>
            <a:r>
              <a:rPr sz="2600" dirty="0">
                <a:latin typeface="Constantia"/>
                <a:cs typeface="Constantia"/>
              </a:rPr>
              <a:t>all </a:t>
            </a:r>
            <a:r>
              <a:rPr sz="2600" spc="-5" dirty="0">
                <a:latin typeface="Constantia"/>
                <a:cs typeface="Constantia"/>
              </a:rPr>
              <a:t>those nodes that </a:t>
            </a:r>
            <a:r>
              <a:rPr sz="2600" spc="-30" dirty="0">
                <a:latin typeface="Constantia"/>
                <a:cs typeface="Constantia"/>
              </a:rPr>
              <a:t>have </a:t>
            </a:r>
            <a:r>
              <a:rPr sz="2600" spc="-5" dirty="0">
                <a:latin typeface="Constantia"/>
                <a:cs typeface="Constantia"/>
              </a:rPr>
              <a:t>been</a:t>
            </a:r>
            <a:r>
              <a:rPr sz="2600" spc="-47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generated </a:t>
            </a:r>
            <a:r>
              <a:rPr sz="2600" dirty="0">
                <a:latin typeface="Constantia"/>
                <a:cs typeface="Constantia"/>
              </a:rPr>
              <a:t>&amp; </a:t>
            </a:r>
            <a:r>
              <a:rPr sz="2600" spc="-30" dirty="0">
                <a:latin typeface="Constantia"/>
                <a:cs typeface="Constantia"/>
              </a:rPr>
              <a:t>have  </a:t>
            </a:r>
            <a:r>
              <a:rPr sz="2600" dirty="0">
                <a:latin typeface="Constantia"/>
                <a:cs typeface="Constantia"/>
              </a:rPr>
              <a:t>had heuristic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function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applied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them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but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have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not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yet  </a:t>
            </a:r>
            <a:r>
              <a:rPr sz="2600" spc="-5" dirty="0">
                <a:latin typeface="Constantia"/>
                <a:cs typeface="Constantia"/>
              </a:rPr>
              <a:t>been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examined.</a:t>
            </a:r>
            <a:endParaRPr sz="2600">
              <a:latin typeface="Constantia"/>
              <a:cs typeface="Constantia"/>
            </a:endParaRPr>
          </a:p>
          <a:p>
            <a:pPr marL="527685" marR="617220" indent="-514984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AutoNum type="arabicPeriod"/>
              <a:tabLst>
                <a:tab pos="527685" algn="l"/>
                <a:tab pos="528320" algn="l"/>
              </a:tabLst>
            </a:pPr>
            <a:r>
              <a:rPr sz="2600" spc="-5" dirty="0">
                <a:latin typeface="Constantia"/>
                <a:cs typeface="Constantia"/>
              </a:rPr>
              <a:t>CLOSED-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contains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all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nodes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that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have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already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been  examined.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22" y="134112"/>
            <a:ext cx="6326885" cy="57790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632" y="304139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657" y="2539110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263" y="10915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7586" y="5450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865" y="224917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13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3942" y="3648202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04538" y="144360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2605" y="4195064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64404" y="1089786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33340" y="3288284"/>
            <a:ext cx="21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90186" y="0"/>
            <a:ext cx="735330" cy="6731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latin typeface="Constantia"/>
                <a:cs typeface="Constantia"/>
              </a:rPr>
              <a:t>10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66161" y="19926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09109" y="25433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90821" y="3650107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85615" y="4704969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96736" y="4027373"/>
            <a:ext cx="10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57340" y="53761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J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16773" y="263423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000238" y="2828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745730" y="4149090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4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4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990078" y="4345051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40345" y="137541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5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612760" y="1569846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78495" y="969263"/>
            <a:ext cx="256540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191884" y="1735073"/>
            <a:ext cx="1155700" cy="2209165"/>
          </a:xfrm>
          <a:custGeom>
            <a:avLst/>
            <a:gdLst/>
            <a:ahLst/>
            <a:cxnLst/>
            <a:rect l="l" t="t" r="r" b="b"/>
            <a:pathLst>
              <a:path w="1155700" h="2209165">
                <a:moveTo>
                  <a:pt x="1125718" y="45700"/>
                </a:moveTo>
                <a:lnTo>
                  <a:pt x="1103993" y="59469"/>
                </a:lnTo>
                <a:lnTo>
                  <a:pt x="0" y="2197227"/>
                </a:lnTo>
                <a:lnTo>
                  <a:pt x="23113" y="2209038"/>
                </a:lnTo>
                <a:lnTo>
                  <a:pt x="1127031" y="71426"/>
                </a:lnTo>
                <a:lnTo>
                  <a:pt x="1125718" y="45700"/>
                </a:lnTo>
                <a:close/>
              </a:path>
              <a:path w="1155700" h="2209165">
                <a:moveTo>
                  <a:pt x="1150211" y="16890"/>
                </a:moveTo>
                <a:lnTo>
                  <a:pt x="1125982" y="16890"/>
                </a:lnTo>
                <a:lnTo>
                  <a:pt x="1149095" y="28701"/>
                </a:lnTo>
                <a:lnTo>
                  <a:pt x="1127031" y="71426"/>
                </a:lnTo>
                <a:lnTo>
                  <a:pt x="1129538" y="120523"/>
                </a:lnTo>
                <a:lnTo>
                  <a:pt x="1135634" y="125984"/>
                </a:lnTo>
                <a:lnTo>
                  <a:pt x="1149985" y="125222"/>
                </a:lnTo>
                <a:lnTo>
                  <a:pt x="1155445" y="119125"/>
                </a:lnTo>
                <a:lnTo>
                  <a:pt x="1155064" y="112013"/>
                </a:lnTo>
                <a:lnTo>
                  <a:pt x="1150211" y="16890"/>
                </a:lnTo>
                <a:close/>
              </a:path>
              <a:path w="1155700" h="2209165">
                <a:moveTo>
                  <a:pt x="1149349" y="0"/>
                </a:moveTo>
                <a:lnTo>
                  <a:pt x="1054608" y="60071"/>
                </a:lnTo>
                <a:lnTo>
                  <a:pt x="1048639" y="64008"/>
                </a:lnTo>
                <a:lnTo>
                  <a:pt x="1046861" y="72009"/>
                </a:lnTo>
                <a:lnTo>
                  <a:pt x="1050670" y="77977"/>
                </a:lnTo>
                <a:lnTo>
                  <a:pt x="1054481" y="84074"/>
                </a:lnTo>
                <a:lnTo>
                  <a:pt x="1062482" y="85851"/>
                </a:lnTo>
                <a:lnTo>
                  <a:pt x="1068578" y="81914"/>
                </a:lnTo>
                <a:lnTo>
                  <a:pt x="1103993" y="59469"/>
                </a:lnTo>
                <a:lnTo>
                  <a:pt x="1125982" y="16890"/>
                </a:lnTo>
                <a:lnTo>
                  <a:pt x="1150211" y="16890"/>
                </a:lnTo>
                <a:lnTo>
                  <a:pt x="1149349" y="0"/>
                </a:lnTo>
                <a:close/>
              </a:path>
              <a:path w="1155700" h="2209165">
                <a:moveTo>
                  <a:pt x="1138905" y="23495"/>
                </a:moveTo>
                <a:lnTo>
                  <a:pt x="1124585" y="23495"/>
                </a:lnTo>
                <a:lnTo>
                  <a:pt x="1144523" y="33781"/>
                </a:lnTo>
                <a:lnTo>
                  <a:pt x="1125718" y="45700"/>
                </a:lnTo>
                <a:lnTo>
                  <a:pt x="1127031" y="71426"/>
                </a:lnTo>
                <a:lnTo>
                  <a:pt x="1149095" y="28701"/>
                </a:lnTo>
                <a:lnTo>
                  <a:pt x="1138905" y="23495"/>
                </a:lnTo>
                <a:close/>
              </a:path>
              <a:path w="1155700" h="2209165">
                <a:moveTo>
                  <a:pt x="1125982" y="16890"/>
                </a:moveTo>
                <a:lnTo>
                  <a:pt x="1103993" y="59469"/>
                </a:lnTo>
                <a:lnTo>
                  <a:pt x="1125718" y="45700"/>
                </a:lnTo>
                <a:lnTo>
                  <a:pt x="1124585" y="23495"/>
                </a:lnTo>
                <a:lnTo>
                  <a:pt x="1138905" y="23495"/>
                </a:lnTo>
                <a:lnTo>
                  <a:pt x="1125982" y="16890"/>
                </a:lnTo>
                <a:close/>
              </a:path>
              <a:path w="1155700" h="2209165">
                <a:moveTo>
                  <a:pt x="1124585" y="23495"/>
                </a:moveTo>
                <a:lnTo>
                  <a:pt x="1125718" y="45700"/>
                </a:lnTo>
                <a:lnTo>
                  <a:pt x="1144523" y="33781"/>
                </a:lnTo>
                <a:lnTo>
                  <a:pt x="1124585" y="23495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00342" y="2993898"/>
            <a:ext cx="1416050" cy="1174115"/>
          </a:xfrm>
          <a:custGeom>
            <a:avLst/>
            <a:gdLst/>
            <a:ahLst/>
            <a:cxnLst/>
            <a:rect l="l" t="t" r="r" b="b"/>
            <a:pathLst>
              <a:path w="1416050" h="1174114">
                <a:moveTo>
                  <a:pt x="1376183" y="32673"/>
                </a:moveTo>
                <a:lnTo>
                  <a:pt x="1350850" y="36839"/>
                </a:lnTo>
                <a:lnTo>
                  <a:pt x="0" y="1153668"/>
                </a:lnTo>
                <a:lnTo>
                  <a:pt x="16510" y="1173607"/>
                </a:lnTo>
                <a:lnTo>
                  <a:pt x="1367329" y="56803"/>
                </a:lnTo>
                <a:lnTo>
                  <a:pt x="1376183" y="32673"/>
                </a:lnTo>
                <a:close/>
              </a:path>
              <a:path w="1416050" h="1174114">
                <a:moveTo>
                  <a:pt x="1413459" y="6350"/>
                </a:moveTo>
                <a:lnTo>
                  <a:pt x="1387729" y="6350"/>
                </a:lnTo>
                <a:lnTo>
                  <a:pt x="1404239" y="26288"/>
                </a:lnTo>
                <a:lnTo>
                  <a:pt x="1367329" y="56803"/>
                </a:lnTo>
                <a:lnTo>
                  <a:pt x="1352804" y="96392"/>
                </a:lnTo>
                <a:lnTo>
                  <a:pt x="1350264" y="103124"/>
                </a:lnTo>
                <a:lnTo>
                  <a:pt x="1353820" y="110489"/>
                </a:lnTo>
                <a:lnTo>
                  <a:pt x="1360551" y="113029"/>
                </a:lnTo>
                <a:lnTo>
                  <a:pt x="1367155" y="115442"/>
                </a:lnTo>
                <a:lnTo>
                  <a:pt x="1374648" y="112013"/>
                </a:lnTo>
                <a:lnTo>
                  <a:pt x="1377061" y="105282"/>
                </a:lnTo>
                <a:lnTo>
                  <a:pt x="1413459" y="6350"/>
                </a:lnTo>
                <a:close/>
              </a:path>
              <a:path w="1416050" h="1174114">
                <a:moveTo>
                  <a:pt x="1392356" y="11937"/>
                </a:moveTo>
                <a:lnTo>
                  <a:pt x="1383791" y="11937"/>
                </a:lnTo>
                <a:lnTo>
                  <a:pt x="1398015" y="29082"/>
                </a:lnTo>
                <a:lnTo>
                  <a:pt x="1376183" y="32673"/>
                </a:lnTo>
                <a:lnTo>
                  <a:pt x="1367329" y="56803"/>
                </a:lnTo>
                <a:lnTo>
                  <a:pt x="1404239" y="26288"/>
                </a:lnTo>
                <a:lnTo>
                  <a:pt x="1392356" y="11937"/>
                </a:lnTo>
                <a:close/>
              </a:path>
              <a:path w="1416050" h="1174114">
                <a:moveTo>
                  <a:pt x="1415796" y="0"/>
                </a:moveTo>
                <a:lnTo>
                  <a:pt x="1298066" y="19303"/>
                </a:lnTo>
                <a:lnTo>
                  <a:pt x="1293240" y="25907"/>
                </a:lnTo>
                <a:lnTo>
                  <a:pt x="1295527" y="40131"/>
                </a:lnTo>
                <a:lnTo>
                  <a:pt x="1302258" y="44830"/>
                </a:lnTo>
                <a:lnTo>
                  <a:pt x="1350850" y="36839"/>
                </a:lnTo>
                <a:lnTo>
                  <a:pt x="1387729" y="6350"/>
                </a:lnTo>
                <a:lnTo>
                  <a:pt x="1413459" y="6350"/>
                </a:lnTo>
                <a:lnTo>
                  <a:pt x="1415796" y="0"/>
                </a:lnTo>
                <a:close/>
              </a:path>
              <a:path w="1416050" h="1174114">
                <a:moveTo>
                  <a:pt x="1387729" y="6350"/>
                </a:moveTo>
                <a:lnTo>
                  <a:pt x="1350850" y="36839"/>
                </a:lnTo>
                <a:lnTo>
                  <a:pt x="1376183" y="32673"/>
                </a:lnTo>
                <a:lnTo>
                  <a:pt x="1383791" y="11937"/>
                </a:lnTo>
                <a:lnTo>
                  <a:pt x="1392356" y="11937"/>
                </a:lnTo>
                <a:lnTo>
                  <a:pt x="1387729" y="6350"/>
                </a:lnTo>
                <a:close/>
              </a:path>
              <a:path w="1416050" h="1174114">
                <a:moveTo>
                  <a:pt x="1383791" y="11937"/>
                </a:moveTo>
                <a:lnTo>
                  <a:pt x="1376183" y="32673"/>
                </a:lnTo>
                <a:lnTo>
                  <a:pt x="1398015" y="29082"/>
                </a:lnTo>
                <a:lnTo>
                  <a:pt x="1383791" y="11937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52336" y="4334383"/>
            <a:ext cx="1492885" cy="224790"/>
          </a:xfrm>
          <a:custGeom>
            <a:avLst/>
            <a:gdLst/>
            <a:ahLst/>
            <a:cxnLst/>
            <a:rect l="l" t="t" r="r" b="b"/>
            <a:pathLst>
              <a:path w="1492884" h="224789">
                <a:moveTo>
                  <a:pt x="1418052" y="180717"/>
                </a:moveTo>
                <a:lnTo>
                  <a:pt x="1373123" y="200787"/>
                </a:lnTo>
                <a:lnTo>
                  <a:pt x="1370203" y="208407"/>
                </a:lnTo>
                <a:lnTo>
                  <a:pt x="1373123" y="214884"/>
                </a:lnTo>
                <a:lnTo>
                  <a:pt x="1376044" y="221488"/>
                </a:lnTo>
                <a:lnTo>
                  <a:pt x="1383664" y="224409"/>
                </a:lnTo>
                <a:lnTo>
                  <a:pt x="1469883" y="185928"/>
                </a:lnTo>
                <a:lnTo>
                  <a:pt x="1465707" y="185928"/>
                </a:lnTo>
                <a:lnTo>
                  <a:pt x="1418052" y="180717"/>
                </a:lnTo>
                <a:close/>
              </a:path>
              <a:path w="1492884" h="224789">
                <a:moveTo>
                  <a:pt x="1441549" y="170237"/>
                </a:moveTo>
                <a:lnTo>
                  <a:pt x="1418052" y="180717"/>
                </a:lnTo>
                <a:lnTo>
                  <a:pt x="1465707" y="185928"/>
                </a:lnTo>
                <a:lnTo>
                  <a:pt x="1465968" y="183515"/>
                </a:lnTo>
                <a:lnTo>
                  <a:pt x="1459484" y="183515"/>
                </a:lnTo>
                <a:lnTo>
                  <a:pt x="1441549" y="170237"/>
                </a:lnTo>
                <a:close/>
              </a:path>
              <a:path w="1492884" h="224789">
                <a:moveTo>
                  <a:pt x="1396745" y="104902"/>
                </a:moveTo>
                <a:lnTo>
                  <a:pt x="1388617" y="106045"/>
                </a:lnTo>
                <a:lnTo>
                  <a:pt x="1384427" y="111760"/>
                </a:lnTo>
                <a:lnTo>
                  <a:pt x="1380109" y="117602"/>
                </a:lnTo>
                <a:lnTo>
                  <a:pt x="1381379" y="125730"/>
                </a:lnTo>
                <a:lnTo>
                  <a:pt x="1420894" y="154945"/>
                </a:lnTo>
                <a:lnTo>
                  <a:pt x="1468501" y="160147"/>
                </a:lnTo>
                <a:lnTo>
                  <a:pt x="1465707" y="185928"/>
                </a:lnTo>
                <a:lnTo>
                  <a:pt x="1469883" y="185928"/>
                </a:lnTo>
                <a:lnTo>
                  <a:pt x="1492631" y="175768"/>
                </a:lnTo>
                <a:lnTo>
                  <a:pt x="1396745" y="104902"/>
                </a:lnTo>
                <a:close/>
              </a:path>
              <a:path w="1492884" h="224789">
                <a:moveTo>
                  <a:pt x="1461896" y="161163"/>
                </a:moveTo>
                <a:lnTo>
                  <a:pt x="1441549" y="170237"/>
                </a:lnTo>
                <a:lnTo>
                  <a:pt x="1459484" y="183515"/>
                </a:lnTo>
                <a:lnTo>
                  <a:pt x="1461896" y="161163"/>
                </a:lnTo>
                <a:close/>
              </a:path>
              <a:path w="1492884" h="224789">
                <a:moveTo>
                  <a:pt x="1468390" y="161163"/>
                </a:moveTo>
                <a:lnTo>
                  <a:pt x="1461896" y="161163"/>
                </a:lnTo>
                <a:lnTo>
                  <a:pt x="1459484" y="183515"/>
                </a:lnTo>
                <a:lnTo>
                  <a:pt x="1465968" y="183515"/>
                </a:lnTo>
                <a:lnTo>
                  <a:pt x="1468390" y="161163"/>
                </a:lnTo>
                <a:close/>
              </a:path>
              <a:path w="1492884" h="224789">
                <a:moveTo>
                  <a:pt x="2793" y="0"/>
                </a:moveTo>
                <a:lnTo>
                  <a:pt x="0" y="25654"/>
                </a:lnTo>
                <a:lnTo>
                  <a:pt x="1418052" y="180717"/>
                </a:lnTo>
                <a:lnTo>
                  <a:pt x="1441549" y="170237"/>
                </a:lnTo>
                <a:lnTo>
                  <a:pt x="1420894" y="154945"/>
                </a:lnTo>
                <a:lnTo>
                  <a:pt x="2793" y="0"/>
                </a:lnTo>
                <a:close/>
              </a:path>
              <a:path w="1492884" h="224789">
                <a:moveTo>
                  <a:pt x="1420894" y="154945"/>
                </a:moveTo>
                <a:lnTo>
                  <a:pt x="1441549" y="170237"/>
                </a:lnTo>
                <a:lnTo>
                  <a:pt x="1461896" y="161163"/>
                </a:lnTo>
                <a:lnTo>
                  <a:pt x="1468390" y="161163"/>
                </a:lnTo>
                <a:lnTo>
                  <a:pt x="1468501" y="160147"/>
                </a:lnTo>
                <a:lnTo>
                  <a:pt x="1420894" y="154945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133591" y="5972657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57671" y="3398520"/>
            <a:ext cx="292735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16468" y="2334767"/>
            <a:ext cx="30988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59579" y="5237988"/>
            <a:ext cx="29718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16468" y="3939540"/>
            <a:ext cx="25781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35736" y="5922264"/>
            <a:ext cx="428244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86334" y="5972657"/>
            <a:ext cx="11899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tantia"/>
                <a:cs typeface="Constantia"/>
              </a:rPr>
              <a:t>OPEN={</a:t>
            </a:r>
            <a:r>
              <a:rPr sz="1800" spc="-25" dirty="0">
                <a:latin typeface="Constantia"/>
                <a:cs typeface="Constantia"/>
              </a:rPr>
              <a:t> </a:t>
            </a:r>
            <a:r>
              <a:rPr sz="1800" b="1" spc="-5" dirty="0">
                <a:solidFill>
                  <a:srgbClr val="0E6EC5"/>
                </a:solidFill>
                <a:latin typeface="Constantia"/>
                <a:cs typeface="Constantia"/>
              </a:rPr>
              <a:t>S</a:t>
            </a:r>
            <a:r>
              <a:rPr sz="1800" spc="-5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onstantia"/>
                <a:cs typeface="Constantia"/>
              </a:rPr>
              <a:t>C</a:t>
            </a:r>
            <a:r>
              <a:rPr sz="1800" spc="-30" dirty="0">
                <a:latin typeface="Constantia"/>
                <a:cs typeface="Constantia"/>
              </a:rPr>
              <a:t>L</a:t>
            </a:r>
            <a:r>
              <a:rPr sz="1800" spc="-5" dirty="0">
                <a:latin typeface="Constantia"/>
                <a:cs typeface="Constantia"/>
              </a:rPr>
              <a:t>OS</a:t>
            </a:r>
            <a:r>
              <a:rPr sz="1800" spc="-10" dirty="0">
                <a:latin typeface="Constantia"/>
                <a:cs typeface="Constantia"/>
              </a:rPr>
              <a:t>E</a:t>
            </a:r>
            <a:r>
              <a:rPr sz="1800" dirty="0">
                <a:latin typeface="Constantia"/>
                <a:cs typeface="Constantia"/>
              </a:rPr>
              <a:t>D={}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291463" y="1500377"/>
            <a:ext cx="1156970" cy="1446530"/>
          </a:xfrm>
          <a:custGeom>
            <a:avLst/>
            <a:gdLst/>
            <a:ahLst/>
            <a:cxnLst/>
            <a:rect l="l" t="t" r="r" b="b"/>
            <a:pathLst>
              <a:path w="1156970" h="1446530">
                <a:moveTo>
                  <a:pt x="1132298" y="30672"/>
                </a:moveTo>
                <a:lnTo>
                  <a:pt x="1114100" y="37721"/>
                </a:lnTo>
                <a:lnTo>
                  <a:pt x="0" y="1433957"/>
                </a:lnTo>
                <a:lnTo>
                  <a:pt x="15493" y="1446276"/>
                </a:lnTo>
                <a:lnTo>
                  <a:pt x="1129458" y="50211"/>
                </a:lnTo>
                <a:lnTo>
                  <a:pt x="1132298" y="30672"/>
                </a:lnTo>
                <a:close/>
              </a:path>
              <a:path w="1156970" h="1446530">
                <a:moveTo>
                  <a:pt x="1155503" y="9144"/>
                </a:moveTo>
                <a:lnTo>
                  <a:pt x="1136904" y="9144"/>
                </a:lnTo>
                <a:lnTo>
                  <a:pt x="1152398" y="21462"/>
                </a:lnTo>
                <a:lnTo>
                  <a:pt x="1129458" y="50211"/>
                </a:lnTo>
                <a:lnTo>
                  <a:pt x="1122045" y="101219"/>
                </a:lnTo>
                <a:lnTo>
                  <a:pt x="1121156" y="106552"/>
                </a:lnTo>
                <a:lnTo>
                  <a:pt x="1124966" y="111633"/>
                </a:lnTo>
                <a:lnTo>
                  <a:pt x="1135761" y="113157"/>
                </a:lnTo>
                <a:lnTo>
                  <a:pt x="1140841" y="109474"/>
                </a:lnTo>
                <a:lnTo>
                  <a:pt x="1141603" y="104012"/>
                </a:lnTo>
                <a:lnTo>
                  <a:pt x="1155503" y="9144"/>
                </a:lnTo>
                <a:close/>
              </a:path>
              <a:path w="1156970" h="1446530">
                <a:moveTo>
                  <a:pt x="1156843" y="0"/>
                </a:moveTo>
                <a:lnTo>
                  <a:pt x="1058799" y="37973"/>
                </a:lnTo>
                <a:lnTo>
                  <a:pt x="1053592" y="39877"/>
                </a:lnTo>
                <a:lnTo>
                  <a:pt x="1051052" y="45593"/>
                </a:lnTo>
                <a:lnTo>
                  <a:pt x="1053084" y="50800"/>
                </a:lnTo>
                <a:lnTo>
                  <a:pt x="1055116" y="55880"/>
                </a:lnTo>
                <a:lnTo>
                  <a:pt x="1060831" y="58420"/>
                </a:lnTo>
                <a:lnTo>
                  <a:pt x="1065911" y="56387"/>
                </a:lnTo>
                <a:lnTo>
                  <a:pt x="1114100" y="37721"/>
                </a:lnTo>
                <a:lnTo>
                  <a:pt x="1136904" y="9144"/>
                </a:lnTo>
                <a:lnTo>
                  <a:pt x="1155503" y="9144"/>
                </a:lnTo>
                <a:lnTo>
                  <a:pt x="1156843" y="0"/>
                </a:lnTo>
                <a:close/>
              </a:path>
              <a:path w="1156970" h="1446530">
                <a:moveTo>
                  <a:pt x="1142814" y="13843"/>
                </a:moveTo>
                <a:lnTo>
                  <a:pt x="1134745" y="13843"/>
                </a:lnTo>
                <a:lnTo>
                  <a:pt x="1148207" y="24511"/>
                </a:lnTo>
                <a:lnTo>
                  <a:pt x="1132298" y="30672"/>
                </a:lnTo>
                <a:lnTo>
                  <a:pt x="1129458" y="50211"/>
                </a:lnTo>
                <a:lnTo>
                  <a:pt x="1152398" y="21462"/>
                </a:lnTo>
                <a:lnTo>
                  <a:pt x="1142814" y="13843"/>
                </a:lnTo>
                <a:close/>
              </a:path>
              <a:path w="1156970" h="1446530">
                <a:moveTo>
                  <a:pt x="1136904" y="9144"/>
                </a:moveTo>
                <a:lnTo>
                  <a:pt x="1114100" y="37721"/>
                </a:lnTo>
                <a:lnTo>
                  <a:pt x="1132298" y="30672"/>
                </a:lnTo>
                <a:lnTo>
                  <a:pt x="1134745" y="13843"/>
                </a:lnTo>
                <a:lnTo>
                  <a:pt x="1142814" y="13843"/>
                </a:lnTo>
                <a:lnTo>
                  <a:pt x="1136904" y="9144"/>
                </a:lnTo>
                <a:close/>
              </a:path>
              <a:path w="1156970" h="1446530">
                <a:moveTo>
                  <a:pt x="1134745" y="13843"/>
                </a:moveTo>
                <a:lnTo>
                  <a:pt x="1132298" y="30672"/>
                </a:lnTo>
                <a:lnTo>
                  <a:pt x="1148207" y="24511"/>
                </a:lnTo>
                <a:lnTo>
                  <a:pt x="1134745" y="13843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22" y="134112"/>
            <a:ext cx="6326885" cy="57790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632" y="304139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657" y="2539110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263" y="10915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7586" y="5450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865" y="224917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13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3942" y="3648202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04538" y="144360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2605" y="4195064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64404" y="1089786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33340" y="3288284"/>
            <a:ext cx="21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90186" y="0"/>
            <a:ext cx="735330" cy="6731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latin typeface="Constantia"/>
                <a:cs typeface="Constantia"/>
              </a:rPr>
              <a:t>10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66161" y="19926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09109" y="25433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90821" y="3650107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85615" y="4704969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96736" y="4027373"/>
            <a:ext cx="10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57340" y="53761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J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16773" y="263423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000238" y="2828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745730" y="4149090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4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4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990078" y="4345051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40345" y="137541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5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612760" y="1569846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78495" y="969263"/>
            <a:ext cx="256540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191884" y="1735073"/>
            <a:ext cx="1155700" cy="2209165"/>
          </a:xfrm>
          <a:custGeom>
            <a:avLst/>
            <a:gdLst/>
            <a:ahLst/>
            <a:cxnLst/>
            <a:rect l="l" t="t" r="r" b="b"/>
            <a:pathLst>
              <a:path w="1155700" h="2209165">
                <a:moveTo>
                  <a:pt x="1125718" y="45700"/>
                </a:moveTo>
                <a:lnTo>
                  <a:pt x="1103993" y="59469"/>
                </a:lnTo>
                <a:lnTo>
                  <a:pt x="0" y="2197227"/>
                </a:lnTo>
                <a:lnTo>
                  <a:pt x="23113" y="2209038"/>
                </a:lnTo>
                <a:lnTo>
                  <a:pt x="1127031" y="71426"/>
                </a:lnTo>
                <a:lnTo>
                  <a:pt x="1125718" y="45700"/>
                </a:lnTo>
                <a:close/>
              </a:path>
              <a:path w="1155700" h="2209165">
                <a:moveTo>
                  <a:pt x="1150211" y="16890"/>
                </a:moveTo>
                <a:lnTo>
                  <a:pt x="1125982" y="16890"/>
                </a:lnTo>
                <a:lnTo>
                  <a:pt x="1149095" y="28701"/>
                </a:lnTo>
                <a:lnTo>
                  <a:pt x="1127031" y="71426"/>
                </a:lnTo>
                <a:lnTo>
                  <a:pt x="1129538" y="120523"/>
                </a:lnTo>
                <a:lnTo>
                  <a:pt x="1135634" y="125984"/>
                </a:lnTo>
                <a:lnTo>
                  <a:pt x="1149985" y="125222"/>
                </a:lnTo>
                <a:lnTo>
                  <a:pt x="1155445" y="119125"/>
                </a:lnTo>
                <a:lnTo>
                  <a:pt x="1155064" y="112013"/>
                </a:lnTo>
                <a:lnTo>
                  <a:pt x="1150211" y="16890"/>
                </a:lnTo>
                <a:close/>
              </a:path>
              <a:path w="1155700" h="2209165">
                <a:moveTo>
                  <a:pt x="1149349" y="0"/>
                </a:moveTo>
                <a:lnTo>
                  <a:pt x="1054608" y="60071"/>
                </a:lnTo>
                <a:lnTo>
                  <a:pt x="1048639" y="64008"/>
                </a:lnTo>
                <a:lnTo>
                  <a:pt x="1046861" y="72009"/>
                </a:lnTo>
                <a:lnTo>
                  <a:pt x="1050670" y="77977"/>
                </a:lnTo>
                <a:lnTo>
                  <a:pt x="1054481" y="84074"/>
                </a:lnTo>
                <a:lnTo>
                  <a:pt x="1062482" y="85851"/>
                </a:lnTo>
                <a:lnTo>
                  <a:pt x="1068578" y="81914"/>
                </a:lnTo>
                <a:lnTo>
                  <a:pt x="1103993" y="59469"/>
                </a:lnTo>
                <a:lnTo>
                  <a:pt x="1125982" y="16890"/>
                </a:lnTo>
                <a:lnTo>
                  <a:pt x="1150211" y="16890"/>
                </a:lnTo>
                <a:lnTo>
                  <a:pt x="1149349" y="0"/>
                </a:lnTo>
                <a:close/>
              </a:path>
              <a:path w="1155700" h="2209165">
                <a:moveTo>
                  <a:pt x="1138905" y="23495"/>
                </a:moveTo>
                <a:lnTo>
                  <a:pt x="1124585" y="23495"/>
                </a:lnTo>
                <a:lnTo>
                  <a:pt x="1144523" y="33781"/>
                </a:lnTo>
                <a:lnTo>
                  <a:pt x="1125718" y="45700"/>
                </a:lnTo>
                <a:lnTo>
                  <a:pt x="1127031" y="71426"/>
                </a:lnTo>
                <a:lnTo>
                  <a:pt x="1149095" y="28701"/>
                </a:lnTo>
                <a:lnTo>
                  <a:pt x="1138905" y="23495"/>
                </a:lnTo>
                <a:close/>
              </a:path>
              <a:path w="1155700" h="2209165">
                <a:moveTo>
                  <a:pt x="1125982" y="16890"/>
                </a:moveTo>
                <a:lnTo>
                  <a:pt x="1103993" y="59469"/>
                </a:lnTo>
                <a:lnTo>
                  <a:pt x="1125718" y="45700"/>
                </a:lnTo>
                <a:lnTo>
                  <a:pt x="1124585" y="23495"/>
                </a:lnTo>
                <a:lnTo>
                  <a:pt x="1138905" y="23495"/>
                </a:lnTo>
                <a:lnTo>
                  <a:pt x="1125982" y="16890"/>
                </a:lnTo>
                <a:close/>
              </a:path>
              <a:path w="1155700" h="2209165">
                <a:moveTo>
                  <a:pt x="1124585" y="23495"/>
                </a:moveTo>
                <a:lnTo>
                  <a:pt x="1125718" y="45700"/>
                </a:lnTo>
                <a:lnTo>
                  <a:pt x="1144523" y="33781"/>
                </a:lnTo>
                <a:lnTo>
                  <a:pt x="1124585" y="23495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00342" y="2993898"/>
            <a:ext cx="1416050" cy="1174115"/>
          </a:xfrm>
          <a:custGeom>
            <a:avLst/>
            <a:gdLst/>
            <a:ahLst/>
            <a:cxnLst/>
            <a:rect l="l" t="t" r="r" b="b"/>
            <a:pathLst>
              <a:path w="1416050" h="1174114">
                <a:moveTo>
                  <a:pt x="1376183" y="32673"/>
                </a:moveTo>
                <a:lnTo>
                  <a:pt x="1350850" y="36839"/>
                </a:lnTo>
                <a:lnTo>
                  <a:pt x="0" y="1153668"/>
                </a:lnTo>
                <a:lnTo>
                  <a:pt x="16510" y="1173607"/>
                </a:lnTo>
                <a:lnTo>
                  <a:pt x="1367329" y="56803"/>
                </a:lnTo>
                <a:lnTo>
                  <a:pt x="1376183" y="32673"/>
                </a:lnTo>
                <a:close/>
              </a:path>
              <a:path w="1416050" h="1174114">
                <a:moveTo>
                  <a:pt x="1413459" y="6350"/>
                </a:moveTo>
                <a:lnTo>
                  <a:pt x="1387729" y="6350"/>
                </a:lnTo>
                <a:lnTo>
                  <a:pt x="1404239" y="26288"/>
                </a:lnTo>
                <a:lnTo>
                  <a:pt x="1367329" y="56803"/>
                </a:lnTo>
                <a:lnTo>
                  <a:pt x="1352804" y="96392"/>
                </a:lnTo>
                <a:lnTo>
                  <a:pt x="1350264" y="103124"/>
                </a:lnTo>
                <a:lnTo>
                  <a:pt x="1353820" y="110489"/>
                </a:lnTo>
                <a:lnTo>
                  <a:pt x="1360551" y="113029"/>
                </a:lnTo>
                <a:lnTo>
                  <a:pt x="1367155" y="115442"/>
                </a:lnTo>
                <a:lnTo>
                  <a:pt x="1374648" y="112013"/>
                </a:lnTo>
                <a:lnTo>
                  <a:pt x="1377061" y="105282"/>
                </a:lnTo>
                <a:lnTo>
                  <a:pt x="1413459" y="6350"/>
                </a:lnTo>
                <a:close/>
              </a:path>
              <a:path w="1416050" h="1174114">
                <a:moveTo>
                  <a:pt x="1392356" y="11937"/>
                </a:moveTo>
                <a:lnTo>
                  <a:pt x="1383791" y="11937"/>
                </a:lnTo>
                <a:lnTo>
                  <a:pt x="1398015" y="29082"/>
                </a:lnTo>
                <a:lnTo>
                  <a:pt x="1376183" y="32673"/>
                </a:lnTo>
                <a:lnTo>
                  <a:pt x="1367329" y="56803"/>
                </a:lnTo>
                <a:lnTo>
                  <a:pt x="1404239" y="26288"/>
                </a:lnTo>
                <a:lnTo>
                  <a:pt x="1392356" y="11937"/>
                </a:lnTo>
                <a:close/>
              </a:path>
              <a:path w="1416050" h="1174114">
                <a:moveTo>
                  <a:pt x="1415796" y="0"/>
                </a:moveTo>
                <a:lnTo>
                  <a:pt x="1298066" y="19303"/>
                </a:lnTo>
                <a:lnTo>
                  <a:pt x="1293240" y="25907"/>
                </a:lnTo>
                <a:lnTo>
                  <a:pt x="1295527" y="40131"/>
                </a:lnTo>
                <a:lnTo>
                  <a:pt x="1302258" y="44830"/>
                </a:lnTo>
                <a:lnTo>
                  <a:pt x="1350850" y="36839"/>
                </a:lnTo>
                <a:lnTo>
                  <a:pt x="1387729" y="6350"/>
                </a:lnTo>
                <a:lnTo>
                  <a:pt x="1413459" y="6350"/>
                </a:lnTo>
                <a:lnTo>
                  <a:pt x="1415796" y="0"/>
                </a:lnTo>
                <a:close/>
              </a:path>
              <a:path w="1416050" h="1174114">
                <a:moveTo>
                  <a:pt x="1387729" y="6350"/>
                </a:moveTo>
                <a:lnTo>
                  <a:pt x="1350850" y="36839"/>
                </a:lnTo>
                <a:lnTo>
                  <a:pt x="1376183" y="32673"/>
                </a:lnTo>
                <a:lnTo>
                  <a:pt x="1383791" y="11937"/>
                </a:lnTo>
                <a:lnTo>
                  <a:pt x="1392356" y="11937"/>
                </a:lnTo>
                <a:lnTo>
                  <a:pt x="1387729" y="6350"/>
                </a:lnTo>
                <a:close/>
              </a:path>
              <a:path w="1416050" h="1174114">
                <a:moveTo>
                  <a:pt x="1383791" y="11937"/>
                </a:moveTo>
                <a:lnTo>
                  <a:pt x="1376183" y="32673"/>
                </a:lnTo>
                <a:lnTo>
                  <a:pt x="1398015" y="29082"/>
                </a:lnTo>
                <a:lnTo>
                  <a:pt x="1383791" y="11937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52336" y="4334383"/>
            <a:ext cx="1492885" cy="224790"/>
          </a:xfrm>
          <a:custGeom>
            <a:avLst/>
            <a:gdLst/>
            <a:ahLst/>
            <a:cxnLst/>
            <a:rect l="l" t="t" r="r" b="b"/>
            <a:pathLst>
              <a:path w="1492884" h="224789">
                <a:moveTo>
                  <a:pt x="1418052" y="180717"/>
                </a:moveTo>
                <a:lnTo>
                  <a:pt x="1373123" y="200787"/>
                </a:lnTo>
                <a:lnTo>
                  <a:pt x="1370203" y="208407"/>
                </a:lnTo>
                <a:lnTo>
                  <a:pt x="1373123" y="214884"/>
                </a:lnTo>
                <a:lnTo>
                  <a:pt x="1376044" y="221488"/>
                </a:lnTo>
                <a:lnTo>
                  <a:pt x="1383664" y="224409"/>
                </a:lnTo>
                <a:lnTo>
                  <a:pt x="1469883" y="185928"/>
                </a:lnTo>
                <a:lnTo>
                  <a:pt x="1465707" y="185928"/>
                </a:lnTo>
                <a:lnTo>
                  <a:pt x="1418052" y="180717"/>
                </a:lnTo>
                <a:close/>
              </a:path>
              <a:path w="1492884" h="224789">
                <a:moveTo>
                  <a:pt x="1441549" y="170237"/>
                </a:moveTo>
                <a:lnTo>
                  <a:pt x="1418052" y="180717"/>
                </a:lnTo>
                <a:lnTo>
                  <a:pt x="1465707" y="185928"/>
                </a:lnTo>
                <a:lnTo>
                  <a:pt x="1465968" y="183515"/>
                </a:lnTo>
                <a:lnTo>
                  <a:pt x="1459484" y="183515"/>
                </a:lnTo>
                <a:lnTo>
                  <a:pt x="1441549" y="170237"/>
                </a:lnTo>
                <a:close/>
              </a:path>
              <a:path w="1492884" h="224789">
                <a:moveTo>
                  <a:pt x="1396745" y="104902"/>
                </a:moveTo>
                <a:lnTo>
                  <a:pt x="1388617" y="106045"/>
                </a:lnTo>
                <a:lnTo>
                  <a:pt x="1384427" y="111760"/>
                </a:lnTo>
                <a:lnTo>
                  <a:pt x="1380109" y="117602"/>
                </a:lnTo>
                <a:lnTo>
                  <a:pt x="1381379" y="125730"/>
                </a:lnTo>
                <a:lnTo>
                  <a:pt x="1420894" y="154945"/>
                </a:lnTo>
                <a:lnTo>
                  <a:pt x="1468501" y="160147"/>
                </a:lnTo>
                <a:lnTo>
                  <a:pt x="1465707" y="185928"/>
                </a:lnTo>
                <a:lnTo>
                  <a:pt x="1469883" y="185928"/>
                </a:lnTo>
                <a:lnTo>
                  <a:pt x="1492631" y="175768"/>
                </a:lnTo>
                <a:lnTo>
                  <a:pt x="1396745" y="104902"/>
                </a:lnTo>
                <a:close/>
              </a:path>
              <a:path w="1492884" h="224789">
                <a:moveTo>
                  <a:pt x="1461896" y="161163"/>
                </a:moveTo>
                <a:lnTo>
                  <a:pt x="1441549" y="170237"/>
                </a:lnTo>
                <a:lnTo>
                  <a:pt x="1459484" y="183515"/>
                </a:lnTo>
                <a:lnTo>
                  <a:pt x="1461896" y="161163"/>
                </a:lnTo>
                <a:close/>
              </a:path>
              <a:path w="1492884" h="224789">
                <a:moveTo>
                  <a:pt x="1468390" y="161163"/>
                </a:moveTo>
                <a:lnTo>
                  <a:pt x="1461896" y="161163"/>
                </a:lnTo>
                <a:lnTo>
                  <a:pt x="1459484" y="183515"/>
                </a:lnTo>
                <a:lnTo>
                  <a:pt x="1465968" y="183515"/>
                </a:lnTo>
                <a:lnTo>
                  <a:pt x="1468390" y="161163"/>
                </a:lnTo>
                <a:close/>
              </a:path>
              <a:path w="1492884" h="224789">
                <a:moveTo>
                  <a:pt x="2793" y="0"/>
                </a:moveTo>
                <a:lnTo>
                  <a:pt x="0" y="25654"/>
                </a:lnTo>
                <a:lnTo>
                  <a:pt x="1418052" y="180717"/>
                </a:lnTo>
                <a:lnTo>
                  <a:pt x="1441549" y="170237"/>
                </a:lnTo>
                <a:lnTo>
                  <a:pt x="1420894" y="154945"/>
                </a:lnTo>
                <a:lnTo>
                  <a:pt x="2793" y="0"/>
                </a:lnTo>
                <a:close/>
              </a:path>
              <a:path w="1492884" h="224789">
                <a:moveTo>
                  <a:pt x="1420894" y="154945"/>
                </a:moveTo>
                <a:lnTo>
                  <a:pt x="1441549" y="170237"/>
                </a:lnTo>
                <a:lnTo>
                  <a:pt x="1461896" y="161163"/>
                </a:lnTo>
                <a:lnTo>
                  <a:pt x="1468390" y="161163"/>
                </a:lnTo>
                <a:lnTo>
                  <a:pt x="1468501" y="160147"/>
                </a:lnTo>
                <a:lnTo>
                  <a:pt x="1420894" y="154945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133591" y="5972657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57671" y="3398520"/>
            <a:ext cx="292735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16468" y="2334767"/>
            <a:ext cx="30988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59579" y="5237988"/>
            <a:ext cx="29718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16468" y="3939540"/>
            <a:ext cx="25781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35736" y="5922264"/>
            <a:ext cx="1677924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39952" y="6196584"/>
            <a:ext cx="428244" cy="513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86334" y="5972657"/>
            <a:ext cx="24409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tantia"/>
                <a:cs typeface="Constantia"/>
              </a:rPr>
              <a:t>OPEN={</a:t>
            </a:r>
            <a:r>
              <a:rPr sz="1800" spc="-40" dirty="0">
                <a:latin typeface="Constantia"/>
                <a:cs typeface="Constantia"/>
              </a:rPr>
              <a:t> </a:t>
            </a:r>
            <a:r>
              <a:rPr sz="1800" b="1" spc="-5" dirty="0">
                <a:solidFill>
                  <a:srgbClr val="0E6EC5"/>
                </a:solidFill>
                <a:latin typeface="Constantia"/>
                <a:cs typeface="Constantia"/>
              </a:rPr>
              <a:t>A(2),C(5),B(6</a:t>
            </a:r>
            <a:r>
              <a:rPr sz="1800" spc="-5" dirty="0">
                <a:solidFill>
                  <a:srgbClr val="0E6EC5"/>
                </a:solidFill>
                <a:latin typeface="Constantia"/>
                <a:cs typeface="Constantia"/>
              </a:rPr>
              <a:t>)</a:t>
            </a:r>
            <a:r>
              <a:rPr sz="1800" spc="-5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onstantia"/>
                <a:cs typeface="Constantia"/>
              </a:rPr>
              <a:t>CLOSED={</a:t>
            </a:r>
            <a:r>
              <a:rPr sz="1800" b="1" spc="-5" dirty="0">
                <a:solidFill>
                  <a:srgbClr val="FF0000"/>
                </a:solidFill>
                <a:latin typeface="Constantia"/>
                <a:cs typeface="Constantia"/>
              </a:rPr>
              <a:t>S</a:t>
            </a:r>
            <a:r>
              <a:rPr sz="1800" spc="-5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291463" y="1500377"/>
            <a:ext cx="1156970" cy="1446530"/>
          </a:xfrm>
          <a:custGeom>
            <a:avLst/>
            <a:gdLst/>
            <a:ahLst/>
            <a:cxnLst/>
            <a:rect l="l" t="t" r="r" b="b"/>
            <a:pathLst>
              <a:path w="1156970" h="1446530">
                <a:moveTo>
                  <a:pt x="1132298" y="30672"/>
                </a:moveTo>
                <a:lnTo>
                  <a:pt x="1114100" y="37721"/>
                </a:lnTo>
                <a:lnTo>
                  <a:pt x="0" y="1433957"/>
                </a:lnTo>
                <a:lnTo>
                  <a:pt x="15493" y="1446276"/>
                </a:lnTo>
                <a:lnTo>
                  <a:pt x="1129458" y="50211"/>
                </a:lnTo>
                <a:lnTo>
                  <a:pt x="1132298" y="30672"/>
                </a:lnTo>
                <a:close/>
              </a:path>
              <a:path w="1156970" h="1446530">
                <a:moveTo>
                  <a:pt x="1155503" y="9144"/>
                </a:moveTo>
                <a:lnTo>
                  <a:pt x="1136904" y="9144"/>
                </a:lnTo>
                <a:lnTo>
                  <a:pt x="1152398" y="21462"/>
                </a:lnTo>
                <a:lnTo>
                  <a:pt x="1129458" y="50211"/>
                </a:lnTo>
                <a:lnTo>
                  <a:pt x="1122045" y="101219"/>
                </a:lnTo>
                <a:lnTo>
                  <a:pt x="1121156" y="106552"/>
                </a:lnTo>
                <a:lnTo>
                  <a:pt x="1124966" y="111633"/>
                </a:lnTo>
                <a:lnTo>
                  <a:pt x="1135761" y="113157"/>
                </a:lnTo>
                <a:lnTo>
                  <a:pt x="1140841" y="109474"/>
                </a:lnTo>
                <a:lnTo>
                  <a:pt x="1141603" y="104012"/>
                </a:lnTo>
                <a:lnTo>
                  <a:pt x="1155503" y="9144"/>
                </a:lnTo>
                <a:close/>
              </a:path>
              <a:path w="1156970" h="1446530">
                <a:moveTo>
                  <a:pt x="1156843" y="0"/>
                </a:moveTo>
                <a:lnTo>
                  <a:pt x="1058799" y="37973"/>
                </a:lnTo>
                <a:lnTo>
                  <a:pt x="1053592" y="39877"/>
                </a:lnTo>
                <a:lnTo>
                  <a:pt x="1051052" y="45593"/>
                </a:lnTo>
                <a:lnTo>
                  <a:pt x="1053084" y="50800"/>
                </a:lnTo>
                <a:lnTo>
                  <a:pt x="1055116" y="55880"/>
                </a:lnTo>
                <a:lnTo>
                  <a:pt x="1060831" y="58420"/>
                </a:lnTo>
                <a:lnTo>
                  <a:pt x="1065911" y="56387"/>
                </a:lnTo>
                <a:lnTo>
                  <a:pt x="1114100" y="37721"/>
                </a:lnTo>
                <a:lnTo>
                  <a:pt x="1136904" y="9144"/>
                </a:lnTo>
                <a:lnTo>
                  <a:pt x="1155503" y="9144"/>
                </a:lnTo>
                <a:lnTo>
                  <a:pt x="1156843" y="0"/>
                </a:lnTo>
                <a:close/>
              </a:path>
              <a:path w="1156970" h="1446530">
                <a:moveTo>
                  <a:pt x="1142814" y="13843"/>
                </a:moveTo>
                <a:lnTo>
                  <a:pt x="1134745" y="13843"/>
                </a:lnTo>
                <a:lnTo>
                  <a:pt x="1148207" y="24511"/>
                </a:lnTo>
                <a:lnTo>
                  <a:pt x="1132298" y="30672"/>
                </a:lnTo>
                <a:lnTo>
                  <a:pt x="1129458" y="50211"/>
                </a:lnTo>
                <a:lnTo>
                  <a:pt x="1152398" y="21462"/>
                </a:lnTo>
                <a:lnTo>
                  <a:pt x="1142814" y="13843"/>
                </a:lnTo>
                <a:close/>
              </a:path>
              <a:path w="1156970" h="1446530">
                <a:moveTo>
                  <a:pt x="1136904" y="9144"/>
                </a:moveTo>
                <a:lnTo>
                  <a:pt x="1114100" y="37721"/>
                </a:lnTo>
                <a:lnTo>
                  <a:pt x="1132298" y="30672"/>
                </a:lnTo>
                <a:lnTo>
                  <a:pt x="1134745" y="13843"/>
                </a:lnTo>
                <a:lnTo>
                  <a:pt x="1142814" y="13843"/>
                </a:lnTo>
                <a:lnTo>
                  <a:pt x="1136904" y="9144"/>
                </a:lnTo>
                <a:close/>
              </a:path>
              <a:path w="1156970" h="1446530">
                <a:moveTo>
                  <a:pt x="1134745" y="13843"/>
                </a:moveTo>
                <a:lnTo>
                  <a:pt x="1132298" y="30672"/>
                </a:lnTo>
                <a:lnTo>
                  <a:pt x="1148207" y="24511"/>
                </a:lnTo>
                <a:lnTo>
                  <a:pt x="1134745" y="13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22" y="135636"/>
            <a:ext cx="6326885" cy="57774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632" y="304139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657" y="2539110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263" y="10915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7586" y="5450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865" y="224917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13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3942" y="3648202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04538" y="144360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2605" y="4195064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64404" y="1089786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33340" y="3288284"/>
            <a:ext cx="21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90186" y="0"/>
            <a:ext cx="735330" cy="6731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latin typeface="Constantia"/>
                <a:cs typeface="Constantia"/>
              </a:rPr>
              <a:t>10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66161" y="19926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09109" y="25433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90821" y="3650107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85615" y="4704969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96736" y="4027373"/>
            <a:ext cx="10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57340" y="53761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J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16773" y="263423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000238" y="2828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745730" y="4149090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4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4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990078" y="4345051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40345" y="137541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5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612760" y="1569846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78495" y="969263"/>
            <a:ext cx="256540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191884" y="1735073"/>
            <a:ext cx="1155700" cy="2209165"/>
          </a:xfrm>
          <a:custGeom>
            <a:avLst/>
            <a:gdLst/>
            <a:ahLst/>
            <a:cxnLst/>
            <a:rect l="l" t="t" r="r" b="b"/>
            <a:pathLst>
              <a:path w="1155700" h="2209165">
                <a:moveTo>
                  <a:pt x="1125718" y="45700"/>
                </a:moveTo>
                <a:lnTo>
                  <a:pt x="1103993" y="59469"/>
                </a:lnTo>
                <a:lnTo>
                  <a:pt x="0" y="2197227"/>
                </a:lnTo>
                <a:lnTo>
                  <a:pt x="23113" y="2209038"/>
                </a:lnTo>
                <a:lnTo>
                  <a:pt x="1127031" y="71426"/>
                </a:lnTo>
                <a:lnTo>
                  <a:pt x="1125718" y="45700"/>
                </a:lnTo>
                <a:close/>
              </a:path>
              <a:path w="1155700" h="2209165">
                <a:moveTo>
                  <a:pt x="1150211" y="16890"/>
                </a:moveTo>
                <a:lnTo>
                  <a:pt x="1125982" y="16890"/>
                </a:lnTo>
                <a:lnTo>
                  <a:pt x="1149095" y="28701"/>
                </a:lnTo>
                <a:lnTo>
                  <a:pt x="1127031" y="71426"/>
                </a:lnTo>
                <a:lnTo>
                  <a:pt x="1129538" y="120523"/>
                </a:lnTo>
                <a:lnTo>
                  <a:pt x="1135634" y="125984"/>
                </a:lnTo>
                <a:lnTo>
                  <a:pt x="1149985" y="125222"/>
                </a:lnTo>
                <a:lnTo>
                  <a:pt x="1155445" y="119125"/>
                </a:lnTo>
                <a:lnTo>
                  <a:pt x="1155064" y="112013"/>
                </a:lnTo>
                <a:lnTo>
                  <a:pt x="1150211" y="16890"/>
                </a:lnTo>
                <a:close/>
              </a:path>
              <a:path w="1155700" h="2209165">
                <a:moveTo>
                  <a:pt x="1149349" y="0"/>
                </a:moveTo>
                <a:lnTo>
                  <a:pt x="1054608" y="60071"/>
                </a:lnTo>
                <a:lnTo>
                  <a:pt x="1048639" y="64008"/>
                </a:lnTo>
                <a:lnTo>
                  <a:pt x="1046861" y="72009"/>
                </a:lnTo>
                <a:lnTo>
                  <a:pt x="1050670" y="77977"/>
                </a:lnTo>
                <a:lnTo>
                  <a:pt x="1054481" y="84074"/>
                </a:lnTo>
                <a:lnTo>
                  <a:pt x="1062482" y="85851"/>
                </a:lnTo>
                <a:lnTo>
                  <a:pt x="1068578" y="81914"/>
                </a:lnTo>
                <a:lnTo>
                  <a:pt x="1103993" y="59469"/>
                </a:lnTo>
                <a:lnTo>
                  <a:pt x="1125982" y="16890"/>
                </a:lnTo>
                <a:lnTo>
                  <a:pt x="1150211" y="16890"/>
                </a:lnTo>
                <a:lnTo>
                  <a:pt x="1149349" y="0"/>
                </a:lnTo>
                <a:close/>
              </a:path>
              <a:path w="1155700" h="2209165">
                <a:moveTo>
                  <a:pt x="1138905" y="23495"/>
                </a:moveTo>
                <a:lnTo>
                  <a:pt x="1124585" y="23495"/>
                </a:lnTo>
                <a:lnTo>
                  <a:pt x="1144523" y="33781"/>
                </a:lnTo>
                <a:lnTo>
                  <a:pt x="1125718" y="45700"/>
                </a:lnTo>
                <a:lnTo>
                  <a:pt x="1127031" y="71426"/>
                </a:lnTo>
                <a:lnTo>
                  <a:pt x="1149095" y="28701"/>
                </a:lnTo>
                <a:lnTo>
                  <a:pt x="1138905" y="23495"/>
                </a:lnTo>
                <a:close/>
              </a:path>
              <a:path w="1155700" h="2209165">
                <a:moveTo>
                  <a:pt x="1125982" y="16890"/>
                </a:moveTo>
                <a:lnTo>
                  <a:pt x="1103993" y="59469"/>
                </a:lnTo>
                <a:lnTo>
                  <a:pt x="1125718" y="45700"/>
                </a:lnTo>
                <a:lnTo>
                  <a:pt x="1124585" y="23495"/>
                </a:lnTo>
                <a:lnTo>
                  <a:pt x="1138905" y="23495"/>
                </a:lnTo>
                <a:lnTo>
                  <a:pt x="1125982" y="16890"/>
                </a:lnTo>
                <a:close/>
              </a:path>
              <a:path w="1155700" h="2209165">
                <a:moveTo>
                  <a:pt x="1124585" y="23495"/>
                </a:moveTo>
                <a:lnTo>
                  <a:pt x="1125718" y="45700"/>
                </a:lnTo>
                <a:lnTo>
                  <a:pt x="1144523" y="33781"/>
                </a:lnTo>
                <a:lnTo>
                  <a:pt x="1124585" y="23495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00342" y="2993898"/>
            <a:ext cx="1416050" cy="1174115"/>
          </a:xfrm>
          <a:custGeom>
            <a:avLst/>
            <a:gdLst/>
            <a:ahLst/>
            <a:cxnLst/>
            <a:rect l="l" t="t" r="r" b="b"/>
            <a:pathLst>
              <a:path w="1416050" h="1174114">
                <a:moveTo>
                  <a:pt x="1376183" y="32673"/>
                </a:moveTo>
                <a:lnTo>
                  <a:pt x="1350850" y="36839"/>
                </a:lnTo>
                <a:lnTo>
                  <a:pt x="0" y="1153668"/>
                </a:lnTo>
                <a:lnTo>
                  <a:pt x="16510" y="1173607"/>
                </a:lnTo>
                <a:lnTo>
                  <a:pt x="1367329" y="56803"/>
                </a:lnTo>
                <a:lnTo>
                  <a:pt x="1376183" y="32673"/>
                </a:lnTo>
                <a:close/>
              </a:path>
              <a:path w="1416050" h="1174114">
                <a:moveTo>
                  <a:pt x="1413459" y="6350"/>
                </a:moveTo>
                <a:lnTo>
                  <a:pt x="1387729" y="6350"/>
                </a:lnTo>
                <a:lnTo>
                  <a:pt x="1404239" y="26288"/>
                </a:lnTo>
                <a:lnTo>
                  <a:pt x="1367329" y="56803"/>
                </a:lnTo>
                <a:lnTo>
                  <a:pt x="1352804" y="96392"/>
                </a:lnTo>
                <a:lnTo>
                  <a:pt x="1350264" y="103124"/>
                </a:lnTo>
                <a:lnTo>
                  <a:pt x="1353820" y="110489"/>
                </a:lnTo>
                <a:lnTo>
                  <a:pt x="1360551" y="113029"/>
                </a:lnTo>
                <a:lnTo>
                  <a:pt x="1367155" y="115442"/>
                </a:lnTo>
                <a:lnTo>
                  <a:pt x="1374648" y="112013"/>
                </a:lnTo>
                <a:lnTo>
                  <a:pt x="1377061" y="105282"/>
                </a:lnTo>
                <a:lnTo>
                  <a:pt x="1413459" y="6350"/>
                </a:lnTo>
                <a:close/>
              </a:path>
              <a:path w="1416050" h="1174114">
                <a:moveTo>
                  <a:pt x="1392356" y="11937"/>
                </a:moveTo>
                <a:lnTo>
                  <a:pt x="1383791" y="11937"/>
                </a:lnTo>
                <a:lnTo>
                  <a:pt x="1398015" y="29082"/>
                </a:lnTo>
                <a:lnTo>
                  <a:pt x="1376183" y="32673"/>
                </a:lnTo>
                <a:lnTo>
                  <a:pt x="1367329" y="56803"/>
                </a:lnTo>
                <a:lnTo>
                  <a:pt x="1404239" y="26288"/>
                </a:lnTo>
                <a:lnTo>
                  <a:pt x="1392356" y="11937"/>
                </a:lnTo>
                <a:close/>
              </a:path>
              <a:path w="1416050" h="1174114">
                <a:moveTo>
                  <a:pt x="1415796" y="0"/>
                </a:moveTo>
                <a:lnTo>
                  <a:pt x="1298066" y="19303"/>
                </a:lnTo>
                <a:lnTo>
                  <a:pt x="1293240" y="25907"/>
                </a:lnTo>
                <a:lnTo>
                  <a:pt x="1295527" y="40131"/>
                </a:lnTo>
                <a:lnTo>
                  <a:pt x="1302258" y="44830"/>
                </a:lnTo>
                <a:lnTo>
                  <a:pt x="1350850" y="36839"/>
                </a:lnTo>
                <a:lnTo>
                  <a:pt x="1387729" y="6350"/>
                </a:lnTo>
                <a:lnTo>
                  <a:pt x="1413459" y="6350"/>
                </a:lnTo>
                <a:lnTo>
                  <a:pt x="1415796" y="0"/>
                </a:lnTo>
                <a:close/>
              </a:path>
              <a:path w="1416050" h="1174114">
                <a:moveTo>
                  <a:pt x="1387729" y="6350"/>
                </a:moveTo>
                <a:lnTo>
                  <a:pt x="1350850" y="36839"/>
                </a:lnTo>
                <a:lnTo>
                  <a:pt x="1376183" y="32673"/>
                </a:lnTo>
                <a:lnTo>
                  <a:pt x="1383791" y="11937"/>
                </a:lnTo>
                <a:lnTo>
                  <a:pt x="1392356" y="11937"/>
                </a:lnTo>
                <a:lnTo>
                  <a:pt x="1387729" y="6350"/>
                </a:lnTo>
                <a:close/>
              </a:path>
              <a:path w="1416050" h="1174114">
                <a:moveTo>
                  <a:pt x="1383791" y="11937"/>
                </a:moveTo>
                <a:lnTo>
                  <a:pt x="1376183" y="32673"/>
                </a:lnTo>
                <a:lnTo>
                  <a:pt x="1398015" y="29082"/>
                </a:lnTo>
                <a:lnTo>
                  <a:pt x="1383791" y="11937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52336" y="4334383"/>
            <a:ext cx="1492885" cy="224790"/>
          </a:xfrm>
          <a:custGeom>
            <a:avLst/>
            <a:gdLst/>
            <a:ahLst/>
            <a:cxnLst/>
            <a:rect l="l" t="t" r="r" b="b"/>
            <a:pathLst>
              <a:path w="1492884" h="224789">
                <a:moveTo>
                  <a:pt x="1418052" y="180717"/>
                </a:moveTo>
                <a:lnTo>
                  <a:pt x="1373123" y="200787"/>
                </a:lnTo>
                <a:lnTo>
                  <a:pt x="1370203" y="208407"/>
                </a:lnTo>
                <a:lnTo>
                  <a:pt x="1373123" y="214884"/>
                </a:lnTo>
                <a:lnTo>
                  <a:pt x="1376044" y="221488"/>
                </a:lnTo>
                <a:lnTo>
                  <a:pt x="1383664" y="224409"/>
                </a:lnTo>
                <a:lnTo>
                  <a:pt x="1469883" y="185928"/>
                </a:lnTo>
                <a:lnTo>
                  <a:pt x="1465707" y="185928"/>
                </a:lnTo>
                <a:lnTo>
                  <a:pt x="1418052" y="180717"/>
                </a:lnTo>
                <a:close/>
              </a:path>
              <a:path w="1492884" h="224789">
                <a:moveTo>
                  <a:pt x="1441549" y="170237"/>
                </a:moveTo>
                <a:lnTo>
                  <a:pt x="1418052" y="180717"/>
                </a:lnTo>
                <a:lnTo>
                  <a:pt x="1465707" y="185928"/>
                </a:lnTo>
                <a:lnTo>
                  <a:pt x="1465968" y="183515"/>
                </a:lnTo>
                <a:lnTo>
                  <a:pt x="1459484" y="183515"/>
                </a:lnTo>
                <a:lnTo>
                  <a:pt x="1441549" y="170237"/>
                </a:lnTo>
                <a:close/>
              </a:path>
              <a:path w="1492884" h="224789">
                <a:moveTo>
                  <a:pt x="1396745" y="104902"/>
                </a:moveTo>
                <a:lnTo>
                  <a:pt x="1388617" y="106045"/>
                </a:lnTo>
                <a:lnTo>
                  <a:pt x="1384427" y="111760"/>
                </a:lnTo>
                <a:lnTo>
                  <a:pt x="1380109" y="117602"/>
                </a:lnTo>
                <a:lnTo>
                  <a:pt x="1381379" y="125730"/>
                </a:lnTo>
                <a:lnTo>
                  <a:pt x="1420894" y="154945"/>
                </a:lnTo>
                <a:lnTo>
                  <a:pt x="1468501" y="160147"/>
                </a:lnTo>
                <a:lnTo>
                  <a:pt x="1465707" y="185928"/>
                </a:lnTo>
                <a:lnTo>
                  <a:pt x="1469883" y="185928"/>
                </a:lnTo>
                <a:lnTo>
                  <a:pt x="1492631" y="175768"/>
                </a:lnTo>
                <a:lnTo>
                  <a:pt x="1396745" y="104902"/>
                </a:lnTo>
                <a:close/>
              </a:path>
              <a:path w="1492884" h="224789">
                <a:moveTo>
                  <a:pt x="1461896" y="161163"/>
                </a:moveTo>
                <a:lnTo>
                  <a:pt x="1441549" y="170237"/>
                </a:lnTo>
                <a:lnTo>
                  <a:pt x="1459484" y="183515"/>
                </a:lnTo>
                <a:lnTo>
                  <a:pt x="1461896" y="161163"/>
                </a:lnTo>
                <a:close/>
              </a:path>
              <a:path w="1492884" h="224789">
                <a:moveTo>
                  <a:pt x="1468390" y="161163"/>
                </a:moveTo>
                <a:lnTo>
                  <a:pt x="1461896" y="161163"/>
                </a:lnTo>
                <a:lnTo>
                  <a:pt x="1459484" y="183515"/>
                </a:lnTo>
                <a:lnTo>
                  <a:pt x="1465968" y="183515"/>
                </a:lnTo>
                <a:lnTo>
                  <a:pt x="1468390" y="161163"/>
                </a:lnTo>
                <a:close/>
              </a:path>
              <a:path w="1492884" h="224789">
                <a:moveTo>
                  <a:pt x="2793" y="0"/>
                </a:moveTo>
                <a:lnTo>
                  <a:pt x="0" y="25654"/>
                </a:lnTo>
                <a:lnTo>
                  <a:pt x="1418052" y="180717"/>
                </a:lnTo>
                <a:lnTo>
                  <a:pt x="1441549" y="170237"/>
                </a:lnTo>
                <a:lnTo>
                  <a:pt x="1420894" y="154945"/>
                </a:lnTo>
                <a:lnTo>
                  <a:pt x="2793" y="0"/>
                </a:lnTo>
                <a:close/>
              </a:path>
              <a:path w="1492884" h="224789">
                <a:moveTo>
                  <a:pt x="1420894" y="154945"/>
                </a:moveTo>
                <a:lnTo>
                  <a:pt x="1441549" y="170237"/>
                </a:lnTo>
                <a:lnTo>
                  <a:pt x="1461896" y="161163"/>
                </a:lnTo>
                <a:lnTo>
                  <a:pt x="1468390" y="161163"/>
                </a:lnTo>
                <a:lnTo>
                  <a:pt x="1468501" y="160147"/>
                </a:lnTo>
                <a:lnTo>
                  <a:pt x="1420894" y="154945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133591" y="5972657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57671" y="3398520"/>
            <a:ext cx="292735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16468" y="2334767"/>
            <a:ext cx="30988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59579" y="5237988"/>
            <a:ext cx="29718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16468" y="3939540"/>
            <a:ext cx="25781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906523" y="5922264"/>
            <a:ext cx="928115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83179" y="5922264"/>
            <a:ext cx="880871" cy="513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13688" y="6196584"/>
            <a:ext cx="460248" cy="513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6334" y="5972657"/>
            <a:ext cx="32080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tantia"/>
                <a:cs typeface="Constantia"/>
              </a:rPr>
              <a:t>OPEN={ </a:t>
            </a:r>
            <a:r>
              <a:rPr sz="1800" spc="-5" dirty="0">
                <a:latin typeface="Constantia"/>
                <a:cs typeface="Constantia"/>
              </a:rPr>
              <a:t>C(5), </a:t>
            </a:r>
            <a:r>
              <a:rPr sz="1800" dirty="0">
                <a:latin typeface="Constantia"/>
                <a:cs typeface="Constantia"/>
              </a:rPr>
              <a:t>B(6)</a:t>
            </a: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, </a:t>
            </a:r>
            <a:r>
              <a:rPr sz="1800" b="1" spc="-5" dirty="0">
                <a:solidFill>
                  <a:srgbClr val="006FC0"/>
                </a:solidFill>
                <a:latin typeface="Constantia"/>
                <a:cs typeface="Constantia"/>
              </a:rPr>
              <a:t>E(8),</a:t>
            </a:r>
            <a:r>
              <a:rPr sz="1800" b="1" spc="-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D(10)</a:t>
            </a:r>
            <a:r>
              <a:rPr sz="1800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onstantia"/>
                <a:cs typeface="Constantia"/>
              </a:rPr>
              <a:t>CLOSED={S,</a:t>
            </a:r>
            <a:r>
              <a:rPr sz="1800" b="1" spc="-5" dirty="0">
                <a:solidFill>
                  <a:srgbClr val="FF0000"/>
                </a:solidFill>
                <a:latin typeface="Constantia"/>
                <a:cs typeface="Constantia"/>
              </a:rPr>
              <a:t>A</a:t>
            </a:r>
            <a:r>
              <a:rPr sz="1800" spc="-5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291463" y="1500377"/>
            <a:ext cx="1156970" cy="1446530"/>
          </a:xfrm>
          <a:custGeom>
            <a:avLst/>
            <a:gdLst/>
            <a:ahLst/>
            <a:cxnLst/>
            <a:rect l="l" t="t" r="r" b="b"/>
            <a:pathLst>
              <a:path w="1156970" h="1446530">
                <a:moveTo>
                  <a:pt x="1132298" y="30672"/>
                </a:moveTo>
                <a:lnTo>
                  <a:pt x="1114100" y="37721"/>
                </a:lnTo>
                <a:lnTo>
                  <a:pt x="0" y="1433957"/>
                </a:lnTo>
                <a:lnTo>
                  <a:pt x="15493" y="1446276"/>
                </a:lnTo>
                <a:lnTo>
                  <a:pt x="1129458" y="50211"/>
                </a:lnTo>
                <a:lnTo>
                  <a:pt x="1132298" y="30672"/>
                </a:lnTo>
                <a:close/>
              </a:path>
              <a:path w="1156970" h="1446530">
                <a:moveTo>
                  <a:pt x="1155503" y="9144"/>
                </a:moveTo>
                <a:lnTo>
                  <a:pt x="1136904" y="9144"/>
                </a:lnTo>
                <a:lnTo>
                  <a:pt x="1152398" y="21462"/>
                </a:lnTo>
                <a:lnTo>
                  <a:pt x="1129458" y="50211"/>
                </a:lnTo>
                <a:lnTo>
                  <a:pt x="1122045" y="101219"/>
                </a:lnTo>
                <a:lnTo>
                  <a:pt x="1121156" y="106552"/>
                </a:lnTo>
                <a:lnTo>
                  <a:pt x="1124966" y="111633"/>
                </a:lnTo>
                <a:lnTo>
                  <a:pt x="1135761" y="113157"/>
                </a:lnTo>
                <a:lnTo>
                  <a:pt x="1140841" y="109474"/>
                </a:lnTo>
                <a:lnTo>
                  <a:pt x="1141603" y="104012"/>
                </a:lnTo>
                <a:lnTo>
                  <a:pt x="1155503" y="9144"/>
                </a:lnTo>
                <a:close/>
              </a:path>
              <a:path w="1156970" h="1446530">
                <a:moveTo>
                  <a:pt x="1156843" y="0"/>
                </a:moveTo>
                <a:lnTo>
                  <a:pt x="1058799" y="37973"/>
                </a:lnTo>
                <a:lnTo>
                  <a:pt x="1053592" y="39877"/>
                </a:lnTo>
                <a:lnTo>
                  <a:pt x="1051052" y="45593"/>
                </a:lnTo>
                <a:lnTo>
                  <a:pt x="1053084" y="50800"/>
                </a:lnTo>
                <a:lnTo>
                  <a:pt x="1055116" y="55880"/>
                </a:lnTo>
                <a:lnTo>
                  <a:pt x="1060831" y="58420"/>
                </a:lnTo>
                <a:lnTo>
                  <a:pt x="1065911" y="56387"/>
                </a:lnTo>
                <a:lnTo>
                  <a:pt x="1114100" y="37721"/>
                </a:lnTo>
                <a:lnTo>
                  <a:pt x="1136904" y="9144"/>
                </a:lnTo>
                <a:lnTo>
                  <a:pt x="1155503" y="9144"/>
                </a:lnTo>
                <a:lnTo>
                  <a:pt x="1156843" y="0"/>
                </a:lnTo>
                <a:close/>
              </a:path>
              <a:path w="1156970" h="1446530">
                <a:moveTo>
                  <a:pt x="1142814" y="13843"/>
                </a:moveTo>
                <a:lnTo>
                  <a:pt x="1134745" y="13843"/>
                </a:lnTo>
                <a:lnTo>
                  <a:pt x="1148207" y="24511"/>
                </a:lnTo>
                <a:lnTo>
                  <a:pt x="1132298" y="30672"/>
                </a:lnTo>
                <a:lnTo>
                  <a:pt x="1129458" y="50211"/>
                </a:lnTo>
                <a:lnTo>
                  <a:pt x="1152398" y="21462"/>
                </a:lnTo>
                <a:lnTo>
                  <a:pt x="1142814" y="13843"/>
                </a:lnTo>
                <a:close/>
              </a:path>
              <a:path w="1156970" h="1446530">
                <a:moveTo>
                  <a:pt x="1136904" y="9144"/>
                </a:moveTo>
                <a:lnTo>
                  <a:pt x="1114100" y="37721"/>
                </a:lnTo>
                <a:lnTo>
                  <a:pt x="1132298" y="30672"/>
                </a:lnTo>
                <a:lnTo>
                  <a:pt x="1134745" y="13843"/>
                </a:lnTo>
                <a:lnTo>
                  <a:pt x="1142814" y="13843"/>
                </a:lnTo>
                <a:lnTo>
                  <a:pt x="1136904" y="9144"/>
                </a:lnTo>
                <a:close/>
              </a:path>
              <a:path w="1156970" h="1446530">
                <a:moveTo>
                  <a:pt x="1134745" y="13843"/>
                </a:moveTo>
                <a:lnTo>
                  <a:pt x="1132298" y="30672"/>
                </a:lnTo>
                <a:lnTo>
                  <a:pt x="1148207" y="24511"/>
                </a:lnTo>
                <a:lnTo>
                  <a:pt x="1134745" y="13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22" y="135636"/>
            <a:ext cx="6326885" cy="57774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632" y="304139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657" y="2539110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263" y="10915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7586" y="5450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865" y="224917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13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3942" y="3648202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04538" y="144360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2605" y="4195064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64404" y="1089786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33340" y="3288284"/>
            <a:ext cx="21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90186" y="0"/>
            <a:ext cx="735330" cy="6731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latin typeface="Constantia"/>
                <a:cs typeface="Constantia"/>
              </a:rPr>
              <a:t>10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66161" y="19926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09109" y="25433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90821" y="3650107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85615" y="4704969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96736" y="4027373"/>
            <a:ext cx="10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57340" y="53761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J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16773" y="263423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000238" y="2828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745730" y="4149090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4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4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990078" y="4345051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40345" y="137541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5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612760" y="1569846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78495" y="969263"/>
            <a:ext cx="256540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191884" y="1735073"/>
            <a:ext cx="1155700" cy="2209165"/>
          </a:xfrm>
          <a:custGeom>
            <a:avLst/>
            <a:gdLst/>
            <a:ahLst/>
            <a:cxnLst/>
            <a:rect l="l" t="t" r="r" b="b"/>
            <a:pathLst>
              <a:path w="1155700" h="2209165">
                <a:moveTo>
                  <a:pt x="1125718" y="45700"/>
                </a:moveTo>
                <a:lnTo>
                  <a:pt x="1103993" y="59469"/>
                </a:lnTo>
                <a:lnTo>
                  <a:pt x="0" y="2197227"/>
                </a:lnTo>
                <a:lnTo>
                  <a:pt x="23113" y="2209038"/>
                </a:lnTo>
                <a:lnTo>
                  <a:pt x="1127031" y="71426"/>
                </a:lnTo>
                <a:lnTo>
                  <a:pt x="1125718" y="45700"/>
                </a:lnTo>
                <a:close/>
              </a:path>
              <a:path w="1155700" h="2209165">
                <a:moveTo>
                  <a:pt x="1150211" y="16890"/>
                </a:moveTo>
                <a:lnTo>
                  <a:pt x="1125982" y="16890"/>
                </a:lnTo>
                <a:lnTo>
                  <a:pt x="1149095" y="28701"/>
                </a:lnTo>
                <a:lnTo>
                  <a:pt x="1127031" y="71426"/>
                </a:lnTo>
                <a:lnTo>
                  <a:pt x="1129538" y="120523"/>
                </a:lnTo>
                <a:lnTo>
                  <a:pt x="1135634" y="125984"/>
                </a:lnTo>
                <a:lnTo>
                  <a:pt x="1149985" y="125222"/>
                </a:lnTo>
                <a:lnTo>
                  <a:pt x="1155445" y="119125"/>
                </a:lnTo>
                <a:lnTo>
                  <a:pt x="1155064" y="112013"/>
                </a:lnTo>
                <a:lnTo>
                  <a:pt x="1150211" y="16890"/>
                </a:lnTo>
                <a:close/>
              </a:path>
              <a:path w="1155700" h="2209165">
                <a:moveTo>
                  <a:pt x="1149349" y="0"/>
                </a:moveTo>
                <a:lnTo>
                  <a:pt x="1054608" y="60071"/>
                </a:lnTo>
                <a:lnTo>
                  <a:pt x="1048639" y="64008"/>
                </a:lnTo>
                <a:lnTo>
                  <a:pt x="1046861" y="72009"/>
                </a:lnTo>
                <a:lnTo>
                  <a:pt x="1050670" y="77977"/>
                </a:lnTo>
                <a:lnTo>
                  <a:pt x="1054481" y="84074"/>
                </a:lnTo>
                <a:lnTo>
                  <a:pt x="1062482" y="85851"/>
                </a:lnTo>
                <a:lnTo>
                  <a:pt x="1068578" y="81914"/>
                </a:lnTo>
                <a:lnTo>
                  <a:pt x="1103993" y="59469"/>
                </a:lnTo>
                <a:lnTo>
                  <a:pt x="1125982" y="16890"/>
                </a:lnTo>
                <a:lnTo>
                  <a:pt x="1150211" y="16890"/>
                </a:lnTo>
                <a:lnTo>
                  <a:pt x="1149349" y="0"/>
                </a:lnTo>
                <a:close/>
              </a:path>
              <a:path w="1155700" h="2209165">
                <a:moveTo>
                  <a:pt x="1138905" y="23495"/>
                </a:moveTo>
                <a:lnTo>
                  <a:pt x="1124585" y="23495"/>
                </a:lnTo>
                <a:lnTo>
                  <a:pt x="1144523" y="33781"/>
                </a:lnTo>
                <a:lnTo>
                  <a:pt x="1125718" y="45700"/>
                </a:lnTo>
                <a:lnTo>
                  <a:pt x="1127031" y="71426"/>
                </a:lnTo>
                <a:lnTo>
                  <a:pt x="1149095" y="28701"/>
                </a:lnTo>
                <a:lnTo>
                  <a:pt x="1138905" y="23495"/>
                </a:lnTo>
                <a:close/>
              </a:path>
              <a:path w="1155700" h="2209165">
                <a:moveTo>
                  <a:pt x="1125982" y="16890"/>
                </a:moveTo>
                <a:lnTo>
                  <a:pt x="1103993" y="59469"/>
                </a:lnTo>
                <a:lnTo>
                  <a:pt x="1125718" y="45700"/>
                </a:lnTo>
                <a:lnTo>
                  <a:pt x="1124585" y="23495"/>
                </a:lnTo>
                <a:lnTo>
                  <a:pt x="1138905" y="23495"/>
                </a:lnTo>
                <a:lnTo>
                  <a:pt x="1125982" y="16890"/>
                </a:lnTo>
                <a:close/>
              </a:path>
              <a:path w="1155700" h="2209165">
                <a:moveTo>
                  <a:pt x="1124585" y="23495"/>
                </a:moveTo>
                <a:lnTo>
                  <a:pt x="1125718" y="45700"/>
                </a:lnTo>
                <a:lnTo>
                  <a:pt x="1144523" y="33781"/>
                </a:lnTo>
                <a:lnTo>
                  <a:pt x="1124585" y="23495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00342" y="2993898"/>
            <a:ext cx="1416050" cy="1174115"/>
          </a:xfrm>
          <a:custGeom>
            <a:avLst/>
            <a:gdLst/>
            <a:ahLst/>
            <a:cxnLst/>
            <a:rect l="l" t="t" r="r" b="b"/>
            <a:pathLst>
              <a:path w="1416050" h="1174114">
                <a:moveTo>
                  <a:pt x="1376183" y="32673"/>
                </a:moveTo>
                <a:lnTo>
                  <a:pt x="1350850" y="36839"/>
                </a:lnTo>
                <a:lnTo>
                  <a:pt x="0" y="1153668"/>
                </a:lnTo>
                <a:lnTo>
                  <a:pt x="16510" y="1173607"/>
                </a:lnTo>
                <a:lnTo>
                  <a:pt x="1367329" y="56803"/>
                </a:lnTo>
                <a:lnTo>
                  <a:pt x="1376183" y="32673"/>
                </a:lnTo>
                <a:close/>
              </a:path>
              <a:path w="1416050" h="1174114">
                <a:moveTo>
                  <a:pt x="1413459" y="6350"/>
                </a:moveTo>
                <a:lnTo>
                  <a:pt x="1387729" y="6350"/>
                </a:lnTo>
                <a:lnTo>
                  <a:pt x="1404239" y="26288"/>
                </a:lnTo>
                <a:lnTo>
                  <a:pt x="1367329" y="56803"/>
                </a:lnTo>
                <a:lnTo>
                  <a:pt x="1352804" y="96392"/>
                </a:lnTo>
                <a:lnTo>
                  <a:pt x="1350264" y="103124"/>
                </a:lnTo>
                <a:lnTo>
                  <a:pt x="1353820" y="110489"/>
                </a:lnTo>
                <a:lnTo>
                  <a:pt x="1360551" y="113029"/>
                </a:lnTo>
                <a:lnTo>
                  <a:pt x="1367155" y="115442"/>
                </a:lnTo>
                <a:lnTo>
                  <a:pt x="1374648" y="112013"/>
                </a:lnTo>
                <a:lnTo>
                  <a:pt x="1377061" y="105282"/>
                </a:lnTo>
                <a:lnTo>
                  <a:pt x="1413459" y="6350"/>
                </a:lnTo>
                <a:close/>
              </a:path>
              <a:path w="1416050" h="1174114">
                <a:moveTo>
                  <a:pt x="1392356" y="11937"/>
                </a:moveTo>
                <a:lnTo>
                  <a:pt x="1383791" y="11937"/>
                </a:lnTo>
                <a:lnTo>
                  <a:pt x="1398015" y="29082"/>
                </a:lnTo>
                <a:lnTo>
                  <a:pt x="1376183" y="32673"/>
                </a:lnTo>
                <a:lnTo>
                  <a:pt x="1367329" y="56803"/>
                </a:lnTo>
                <a:lnTo>
                  <a:pt x="1404239" y="26288"/>
                </a:lnTo>
                <a:lnTo>
                  <a:pt x="1392356" y="11937"/>
                </a:lnTo>
                <a:close/>
              </a:path>
              <a:path w="1416050" h="1174114">
                <a:moveTo>
                  <a:pt x="1415796" y="0"/>
                </a:moveTo>
                <a:lnTo>
                  <a:pt x="1298066" y="19303"/>
                </a:lnTo>
                <a:lnTo>
                  <a:pt x="1293240" y="25907"/>
                </a:lnTo>
                <a:lnTo>
                  <a:pt x="1295527" y="40131"/>
                </a:lnTo>
                <a:lnTo>
                  <a:pt x="1302258" y="44830"/>
                </a:lnTo>
                <a:lnTo>
                  <a:pt x="1350850" y="36839"/>
                </a:lnTo>
                <a:lnTo>
                  <a:pt x="1387729" y="6350"/>
                </a:lnTo>
                <a:lnTo>
                  <a:pt x="1413459" y="6350"/>
                </a:lnTo>
                <a:lnTo>
                  <a:pt x="1415796" y="0"/>
                </a:lnTo>
                <a:close/>
              </a:path>
              <a:path w="1416050" h="1174114">
                <a:moveTo>
                  <a:pt x="1387729" y="6350"/>
                </a:moveTo>
                <a:lnTo>
                  <a:pt x="1350850" y="36839"/>
                </a:lnTo>
                <a:lnTo>
                  <a:pt x="1376183" y="32673"/>
                </a:lnTo>
                <a:lnTo>
                  <a:pt x="1383791" y="11937"/>
                </a:lnTo>
                <a:lnTo>
                  <a:pt x="1392356" y="11937"/>
                </a:lnTo>
                <a:lnTo>
                  <a:pt x="1387729" y="6350"/>
                </a:lnTo>
                <a:close/>
              </a:path>
              <a:path w="1416050" h="1174114">
                <a:moveTo>
                  <a:pt x="1383791" y="11937"/>
                </a:moveTo>
                <a:lnTo>
                  <a:pt x="1376183" y="32673"/>
                </a:lnTo>
                <a:lnTo>
                  <a:pt x="1398015" y="29082"/>
                </a:lnTo>
                <a:lnTo>
                  <a:pt x="1383791" y="11937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52336" y="4334383"/>
            <a:ext cx="1492885" cy="224790"/>
          </a:xfrm>
          <a:custGeom>
            <a:avLst/>
            <a:gdLst/>
            <a:ahLst/>
            <a:cxnLst/>
            <a:rect l="l" t="t" r="r" b="b"/>
            <a:pathLst>
              <a:path w="1492884" h="224789">
                <a:moveTo>
                  <a:pt x="1418052" y="180717"/>
                </a:moveTo>
                <a:lnTo>
                  <a:pt x="1373123" y="200787"/>
                </a:lnTo>
                <a:lnTo>
                  <a:pt x="1370203" y="208407"/>
                </a:lnTo>
                <a:lnTo>
                  <a:pt x="1373123" y="214884"/>
                </a:lnTo>
                <a:lnTo>
                  <a:pt x="1376044" y="221488"/>
                </a:lnTo>
                <a:lnTo>
                  <a:pt x="1383664" y="224409"/>
                </a:lnTo>
                <a:lnTo>
                  <a:pt x="1469883" y="185928"/>
                </a:lnTo>
                <a:lnTo>
                  <a:pt x="1465707" y="185928"/>
                </a:lnTo>
                <a:lnTo>
                  <a:pt x="1418052" y="180717"/>
                </a:lnTo>
                <a:close/>
              </a:path>
              <a:path w="1492884" h="224789">
                <a:moveTo>
                  <a:pt x="1441549" y="170237"/>
                </a:moveTo>
                <a:lnTo>
                  <a:pt x="1418052" y="180717"/>
                </a:lnTo>
                <a:lnTo>
                  <a:pt x="1465707" y="185928"/>
                </a:lnTo>
                <a:lnTo>
                  <a:pt x="1465968" y="183515"/>
                </a:lnTo>
                <a:lnTo>
                  <a:pt x="1459484" y="183515"/>
                </a:lnTo>
                <a:lnTo>
                  <a:pt x="1441549" y="170237"/>
                </a:lnTo>
                <a:close/>
              </a:path>
              <a:path w="1492884" h="224789">
                <a:moveTo>
                  <a:pt x="1396745" y="104902"/>
                </a:moveTo>
                <a:lnTo>
                  <a:pt x="1388617" y="106045"/>
                </a:lnTo>
                <a:lnTo>
                  <a:pt x="1384427" y="111760"/>
                </a:lnTo>
                <a:lnTo>
                  <a:pt x="1380109" y="117602"/>
                </a:lnTo>
                <a:lnTo>
                  <a:pt x="1381379" y="125730"/>
                </a:lnTo>
                <a:lnTo>
                  <a:pt x="1420894" y="154945"/>
                </a:lnTo>
                <a:lnTo>
                  <a:pt x="1468501" y="160147"/>
                </a:lnTo>
                <a:lnTo>
                  <a:pt x="1465707" y="185928"/>
                </a:lnTo>
                <a:lnTo>
                  <a:pt x="1469883" y="185928"/>
                </a:lnTo>
                <a:lnTo>
                  <a:pt x="1492631" y="175768"/>
                </a:lnTo>
                <a:lnTo>
                  <a:pt x="1396745" y="104902"/>
                </a:lnTo>
                <a:close/>
              </a:path>
              <a:path w="1492884" h="224789">
                <a:moveTo>
                  <a:pt x="1461896" y="161163"/>
                </a:moveTo>
                <a:lnTo>
                  <a:pt x="1441549" y="170237"/>
                </a:lnTo>
                <a:lnTo>
                  <a:pt x="1459484" y="183515"/>
                </a:lnTo>
                <a:lnTo>
                  <a:pt x="1461896" y="161163"/>
                </a:lnTo>
                <a:close/>
              </a:path>
              <a:path w="1492884" h="224789">
                <a:moveTo>
                  <a:pt x="1468390" y="161163"/>
                </a:moveTo>
                <a:lnTo>
                  <a:pt x="1461896" y="161163"/>
                </a:lnTo>
                <a:lnTo>
                  <a:pt x="1459484" y="183515"/>
                </a:lnTo>
                <a:lnTo>
                  <a:pt x="1465968" y="183515"/>
                </a:lnTo>
                <a:lnTo>
                  <a:pt x="1468390" y="161163"/>
                </a:lnTo>
                <a:close/>
              </a:path>
              <a:path w="1492884" h="224789">
                <a:moveTo>
                  <a:pt x="2793" y="0"/>
                </a:moveTo>
                <a:lnTo>
                  <a:pt x="0" y="25654"/>
                </a:lnTo>
                <a:lnTo>
                  <a:pt x="1418052" y="180717"/>
                </a:lnTo>
                <a:lnTo>
                  <a:pt x="1441549" y="170237"/>
                </a:lnTo>
                <a:lnTo>
                  <a:pt x="1420894" y="154945"/>
                </a:lnTo>
                <a:lnTo>
                  <a:pt x="2793" y="0"/>
                </a:lnTo>
                <a:close/>
              </a:path>
              <a:path w="1492884" h="224789">
                <a:moveTo>
                  <a:pt x="1420894" y="154945"/>
                </a:moveTo>
                <a:lnTo>
                  <a:pt x="1441549" y="170237"/>
                </a:lnTo>
                <a:lnTo>
                  <a:pt x="1461896" y="161163"/>
                </a:lnTo>
                <a:lnTo>
                  <a:pt x="1468390" y="161163"/>
                </a:lnTo>
                <a:lnTo>
                  <a:pt x="1468501" y="160147"/>
                </a:lnTo>
                <a:lnTo>
                  <a:pt x="1420894" y="154945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133591" y="5972657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57671" y="3398520"/>
            <a:ext cx="292735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16468" y="2334767"/>
            <a:ext cx="30988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59579" y="5237988"/>
            <a:ext cx="29718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16468" y="3939540"/>
            <a:ext cx="25781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534667" y="5922264"/>
            <a:ext cx="781812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83436" y="6196584"/>
            <a:ext cx="458724" cy="513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86334" y="5972657"/>
            <a:ext cx="3194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tantia"/>
                <a:cs typeface="Constantia"/>
              </a:rPr>
              <a:t>OPEN={ </a:t>
            </a:r>
            <a:r>
              <a:rPr sz="1800" dirty="0">
                <a:latin typeface="Constantia"/>
                <a:cs typeface="Constantia"/>
              </a:rPr>
              <a:t>B(6), </a:t>
            </a:r>
            <a:r>
              <a:rPr sz="1800" b="1" spc="-5" dirty="0">
                <a:solidFill>
                  <a:srgbClr val="006FC0"/>
                </a:solidFill>
                <a:latin typeface="Constantia"/>
                <a:cs typeface="Constantia"/>
              </a:rPr>
              <a:t>H(7)</a:t>
            </a:r>
            <a:r>
              <a:rPr sz="1800" spc="-5" dirty="0">
                <a:latin typeface="Constantia"/>
                <a:cs typeface="Constantia"/>
              </a:rPr>
              <a:t>,E(8),</a:t>
            </a:r>
            <a:r>
              <a:rPr sz="1800" spc="-4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D(10)}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onstantia"/>
                <a:cs typeface="Constantia"/>
              </a:rPr>
              <a:t>CLOSED={S,A, </a:t>
            </a:r>
            <a:r>
              <a:rPr sz="1800" b="1" spc="-5" dirty="0">
                <a:solidFill>
                  <a:srgbClr val="FF0000"/>
                </a:solidFill>
                <a:latin typeface="Constantia"/>
                <a:cs typeface="Constantia"/>
              </a:rPr>
              <a:t>C</a:t>
            </a:r>
            <a:r>
              <a:rPr sz="1800" spc="-5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291463" y="1500377"/>
            <a:ext cx="1156970" cy="1446530"/>
          </a:xfrm>
          <a:custGeom>
            <a:avLst/>
            <a:gdLst/>
            <a:ahLst/>
            <a:cxnLst/>
            <a:rect l="l" t="t" r="r" b="b"/>
            <a:pathLst>
              <a:path w="1156970" h="1446530">
                <a:moveTo>
                  <a:pt x="1132298" y="30672"/>
                </a:moveTo>
                <a:lnTo>
                  <a:pt x="1114100" y="37721"/>
                </a:lnTo>
                <a:lnTo>
                  <a:pt x="0" y="1433957"/>
                </a:lnTo>
                <a:lnTo>
                  <a:pt x="15493" y="1446276"/>
                </a:lnTo>
                <a:lnTo>
                  <a:pt x="1129458" y="50211"/>
                </a:lnTo>
                <a:lnTo>
                  <a:pt x="1132298" y="30672"/>
                </a:lnTo>
                <a:close/>
              </a:path>
              <a:path w="1156970" h="1446530">
                <a:moveTo>
                  <a:pt x="1155503" y="9144"/>
                </a:moveTo>
                <a:lnTo>
                  <a:pt x="1136904" y="9144"/>
                </a:lnTo>
                <a:lnTo>
                  <a:pt x="1152398" y="21462"/>
                </a:lnTo>
                <a:lnTo>
                  <a:pt x="1129458" y="50211"/>
                </a:lnTo>
                <a:lnTo>
                  <a:pt x="1122045" y="101219"/>
                </a:lnTo>
                <a:lnTo>
                  <a:pt x="1121156" y="106552"/>
                </a:lnTo>
                <a:lnTo>
                  <a:pt x="1124966" y="111633"/>
                </a:lnTo>
                <a:lnTo>
                  <a:pt x="1135761" y="113157"/>
                </a:lnTo>
                <a:lnTo>
                  <a:pt x="1140841" y="109474"/>
                </a:lnTo>
                <a:lnTo>
                  <a:pt x="1141603" y="104012"/>
                </a:lnTo>
                <a:lnTo>
                  <a:pt x="1155503" y="9144"/>
                </a:lnTo>
                <a:close/>
              </a:path>
              <a:path w="1156970" h="1446530">
                <a:moveTo>
                  <a:pt x="1156843" y="0"/>
                </a:moveTo>
                <a:lnTo>
                  <a:pt x="1058799" y="37973"/>
                </a:lnTo>
                <a:lnTo>
                  <a:pt x="1053592" y="39877"/>
                </a:lnTo>
                <a:lnTo>
                  <a:pt x="1051052" y="45593"/>
                </a:lnTo>
                <a:lnTo>
                  <a:pt x="1053084" y="50800"/>
                </a:lnTo>
                <a:lnTo>
                  <a:pt x="1055116" y="55880"/>
                </a:lnTo>
                <a:lnTo>
                  <a:pt x="1060831" y="58420"/>
                </a:lnTo>
                <a:lnTo>
                  <a:pt x="1065911" y="56387"/>
                </a:lnTo>
                <a:lnTo>
                  <a:pt x="1114100" y="37721"/>
                </a:lnTo>
                <a:lnTo>
                  <a:pt x="1136904" y="9144"/>
                </a:lnTo>
                <a:lnTo>
                  <a:pt x="1155503" y="9144"/>
                </a:lnTo>
                <a:lnTo>
                  <a:pt x="1156843" y="0"/>
                </a:lnTo>
                <a:close/>
              </a:path>
              <a:path w="1156970" h="1446530">
                <a:moveTo>
                  <a:pt x="1142814" y="13843"/>
                </a:moveTo>
                <a:lnTo>
                  <a:pt x="1134745" y="13843"/>
                </a:lnTo>
                <a:lnTo>
                  <a:pt x="1148207" y="24511"/>
                </a:lnTo>
                <a:lnTo>
                  <a:pt x="1132298" y="30672"/>
                </a:lnTo>
                <a:lnTo>
                  <a:pt x="1129458" y="50211"/>
                </a:lnTo>
                <a:lnTo>
                  <a:pt x="1152398" y="21462"/>
                </a:lnTo>
                <a:lnTo>
                  <a:pt x="1142814" y="13843"/>
                </a:lnTo>
                <a:close/>
              </a:path>
              <a:path w="1156970" h="1446530">
                <a:moveTo>
                  <a:pt x="1136904" y="9144"/>
                </a:moveTo>
                <a:lnTo>
                  <a:pt x="1114100" y="37721"/>
                </a:lnTo>
                <a:lnTo>
                  <a:pt x="1132298" y="30672"/>
                </a:lnTo>
                <a:lnTo>
                  <a:pt x="1134745" y="13843"/>
                </a:lnTo>
                <a:lnTo>
                  <a:pt x="1142814" y="13843"/>
                </a:lnTo>
                <a:lnTo>
                  <a:pt x="1136904" y="9144"/>
                </a:lnTo>
                <a:close/>
              </a:path>
              <a:path w="1156970" h="1446530">
                <a:moveTo>
                  <a:pt x="1134745" y="13843"/>
                </a:moveTo>
                <a:lnTo>
                  <a:pt x="1132298" y="30672"/>
                </a:lnTo>
                <a:lnTo>
                  <a:pt x="1148207" y="24511"/>
                </a:lnTo>
                <a:lnTo>
                  <a:pt x="1134745" y="13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22" y="135636"/>
            <a:ext cx="6326885" cy="57774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632" y="304139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657" y="2539110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263" y="10915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7586" y="5450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865" y="224917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13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3942" y="3648202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04538" y="144360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2605" y="4195064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64404" y="1089786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33340" y="3288284"/>
            <a:ext cx="21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90186" y="0"/>
            <a:ext cx="735330" cy="6731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latin typeface="Constantia"/>
                <a:cs typeface="Constantia"/>
              </a:rPr>
              <a:t>10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66161" y="19926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09109" y="25433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90821" y="3650107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85615" y="4704969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96736" y="4027373"/>
            <a:ext cx="10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57340" y="53761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J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16773" y="263423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000238" y="2828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745730" y="4149090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4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4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990078" y="4345051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40345" y="137541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5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612760" y="1569846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78495" y="969263"/>
            <a:ext cx="256540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191884" y="1735073"/>
            <a:ext cx="1155700" cy="2209165"/>
          </a:xfrm>
          <a:custGeom>
            <a:avLst/>
            <a:gdLst/>
            <a:ahLst/>
            <a:cxnLst/>
            <a:rect l="l" t="t" r="r" b="b"/>
            <a:pathLst>
              <a:path w="1155700" h="2209165">
                <a:moveTo>
                  <a:pt x="1125718" y="45700"/>
                </a:moveTo>
                <a:lnTo>
                  <a:pt x="1103993" y="59469"/>
                </a:lnTo>
                <a:lnTo>
                  <a:pt x="0" y="2197227"/>
                </a:lnTo>
                <a:lnTo>
                  <a:pt x="23113" y="2209038"/>
                </a:lnTo>
                <a:lnTo>
                  <a:pt x="1127031" y="71426"/>
                </a:lnTo>
                <a:lnTo>
                  <a:pt x="1125718" y="45700"/>
                </a:lnTo>
                <a:close/>
              </a:path>
              <a:path w="1155700" h="2209165">
                <a:moveTo>
                  <a:pt x="1150211" y="16890"/>
                </a:moveTo>
                <a:lnTo>
                  <a:pt x="1125982" y="16890"/>
                </a:lnTo>
                <a:lnTo>
                  <a:pt x="1149095" y="28701"/>
                </a:lnTo>
                <a:lnTo>
                  <a:pt x="1127031" y="71426"/>
                </a:lnTo>
                <a:lnTo>
                  <a:pt x="1129538" y="120523"/>
                </a:lnTo>
                <a:lnTo>
                  <a:pt x="1135634" y="125984"/>
                </a:lnTo>
                <a:lnTo>
                  <a:pt x="1149985" y="125222"/>
                </a:lnTo>
                <a:lnTo>
                  <a:pt x="1155445" y="119125"/>
                </a:lnTo>
                <a:lnTo>
                  <a:pt x="1155064" y="112013"/>
                </a:lnTo>
                <a:lnTo>
                  <a:pt x="1150211" y="16890"/>
                </a:lnTo>
                <a:close/>
              </a:path>
              <a:path w="1155700" h="2209165">
                <a:moveTo>
                  <a:pt x="1149349" y="0"/>
                </a:moveTo>
                <a:lnTo>
                  <a:pt x="1054608" y="60071"/>
                </a:lnTo>
                <a:lnTo>
                  <a:pt x="1048639" y="64008"/>
                </a:lnTo>
                <a:lnTo>
                  <a:pt x="1046861" y="72009"/>
                </a:lnTo>
                <a:lnTo>
                  <a:pt x="1050670" y="77977"/>
                </a:lnTo>
                <a:lnTo>
                  <a:pt x="1054481" y="84074"/>
                </a:lnTo>
                <a:lnTo>
                  <a:pt x="1062482" y="85851"/>
                </a:lnTo>
                <a:lnTo>
                  <a:pt x="1068578" y="81914"/>
                </a:lnTo>
                <a:lnTo>
                  <a:pt x="1103993" y="59469"/>
                </a:lnTo>
                <a:lnTo>
                  <a:pt x="1125982" y="16890"/>
                </a:lnTo>
                <a:lnTo>
                  <a:pt x="1150211" y="16890"/>
                </a:lnTo>
                <a:lnTo>
                  <a:pt x="1149349" y="0"/>
                </a:lnTo>
                <a:close/>
              </a:path>
              <a:path w="1155700" h="2209165">
                <a:moveTo>
                  <a:pt x="1138905" y="23495"/>
                </a:moveTo>
                <a:lnTo>
                  <a:pt x="1124585" y="23495"/>
                </a:lnTo>
                <a:lnTo>
                  <a:pt x="1144523" y="33781"/>
                </a:lnTo>
                <a:lnTo>
                  <a:pt x="1125718" y="45700"/>
                </a:lnTo>
                <a:lnTo>
                  <a:pt x="1127031" y="71426"/>
                </a:lnTo>
                <a:lnTo>
                  <a:pt x="1149095" y="28701"/>
                </a:lnTo>
                <a:lnTo>
                  <a:pt x="1138905" y="23495"/>
                </a:lnTo>
                <a:close/>
              </a:path>
              <a:path w="1155700" h="2209165">
                <a:moveTo>
                  <a:pt x="1125982" y="16890"/>
                </a:moveTo>
                <a:lnTo>
                  <a:pt x="1103993" y="59469"/>
                </a:lnTo>
                <a:lnTo>
                  <a:pt x="1125718" y="45700"/>
                </a:lnTo>
                <a:lnTo>
                  <a:pt x="1124585" y="23495"/>
                </a:lnTo>
                <a:lnTo>
                  <a:pt x="1138905" y="23495"/>
                </a:lnTo>
                <a:lnTo>
                  <a:pt x="1125982" y="16890"/>
                </a:lnTo>
                <a:close/>
              </a:path>
              <a:path w="1155700" h="2209165">
                <a:moveTo>
                  <a:pt x="1124585" y="23495"/>
                </a:moveTo>
                <a:lnTo>
                  <a:pt x="1125718" y="45700"/>
                </a:lnTo>
                <a:lnTo>
                  <a:pt x="1144523" y="33781"/>
                </a:lnTo>
                <a:lnTo>
                  <a:pt x="1124585" y="23495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00342" y="2993898"/>
            <a:ext cx="1416050" cy="1174115"/>
          </a:xfrm>
          <a:custGeom>
            <a:avLst/>
            <a:gdLst/>
            <a:ahLst/>
            <a:cxnLst/>
            <a:rect l="l" t="t" r="r" b="b"/>
            <a:pathLst>
              <a:path w="1416050" h="1174114">
                <a:moveTo>
                  <a:pt x="1376183" y="32673"/>
                </a:moveTo>
                <a:lnTo>
                  <a:pt x="1350850" y="36839"/>
                </a:lnTo>
                <a:lnTo>
                  <a:pt x="0" y="1153668"/>
                </a:lnTo>
                <a:lnTo>
                  <a:pt x="16510" y="1173607"/>
                </a:lnTo>
                <a:lnTo>
                  <a:pt x="1367329" y="56803"/>
                </a:lnTo>
                <a:lnTo>
                  <a:pt x="1376183" y="32673"/>
                </a:lnTo>
                <a:close/>
              </a:path>
              <a:path w="1416050" h="1174114">
                <a:moveTo>
                  <a:pt x="1413459" y="6350"/>
                </a:moveTo>
                <a:lnTo>
                  <a:pt x="1387729" y="6350"/>
                </a:lnTo>
                <a:lnTo>
                  <a:pt x="1404239" y="26288"/>
                </a:lnTo>
                <a:lnTo>
                  <a:pt x="1367329" y="56803"/>
                </a:lnTo>
                <a:lnTo>
                  <a:pt x="1352804" y="96392"/>
                </a:lnTo>
                <a:lnTo>
                  <a:pt x="1350264" y="103124"/>
                </a:lnTo>
                <a:lnTo>
                  <a:pt x="1353820" y="110489"/>
                </a:lnTo>
                <a:lnTo>
                  <a:pt x="1360551" y="113029"/>
                </a:lnTo>
                <a:lnTo>
                  <a:pt x="1367155" y="115442"/>
                </a:lnTo>
                <a:lnTo>
                  <a:pt x="1374648" y="112013"/>
                </a:lnTo>
                <a:lnTo>
                  <a:pt x="1377061" y="105282"/>
                </a:lnTo>
                <a:lnTo>
                  <a:pt x="1413459" y="6350"/>
                </a:lnTo>
                <a:close/>
              </a:path>
              <a:path w="1416050" h="1174114">
                <a:moveTo>
                  <a:pt x="1392356" y="11937"/>
                </a:moveTo>
                <a:lnTo>
                  <a:pt x="1383791" y="11937"/>
                </a:lnTo>
                <a:lnTo>
                  <a:pt x="1398015" y="29082"/>
                </a:lnTo>
                <a:lnTo>
                  <a:pt x="1376183" y="32673"/>
                </a:lnTo>
                <a:lnTo>
                  <a:pt x="1367329" y="56803"/>
                </a:lnTo>
                <a:lnTo>
                  <a:pt x="1404239" y="26288"/>
                </a:lnTo>
                <a:lnTo>
                  <a:pt x="1392356" y="11937"/>
                </a:lnTo>
                <a:close/>
              </a:path>
              <a:path w="1416050" h="1174114">
                <a:moveTo>
                  <a:pt x="1415796" y="0"/>
                </a:moveTo>
                <a:lnTo>
                  <a:pt x="1298066" y="19303"/>
                </a:lnTo>
                <a:lnTo>
                  <a:pt x="1293240" y="25907"/>
                </a:lnTo>
                <a:lnTo>
                  <a:pt x="1295527" y="40131"/>
                </a:lnTo>
                <a:lnTo>
                  <a:pt x="1302258" y="44830"/>
                </a:lnTo>
                <a:lnTo>
                  <a:pt x="1350850" y="36839"/>
                </a:lnTo>
                <a:lnTo>
                  <a:pt x="1387729" y="6350"/>
                </a:lnTo>
                <a:lnTo>
                  <a:pt x="1413459" y="6350"/>
                </a:lnTo>
                <a:lnTo>
                  <a:pt x="1415796" y="0"/>
                </a:lnTo>
                <a:close/>
              </a:path>
              <a:path w="1416050" h="1174114">
                <a:moveTo>
                  <a:pt x="1387729" y="6350"/>
                </a:moveTo>
                <a:lnTo>
                  <a:pt x="1350850" y="36839"/>
                </a:lnTo>
                <a:lnTo>
                  <a:pt x="1376183" y="32673"/>
                </a:lnTo>
                <a:lnTo>
                  <a:pt x="1383791" y="11937"/>
                </a:lnTo>
                <a:lnTo>
                  <a:pt x="1392356" y="11937"/>
                </a:lnTo>
                <a:lnTo>
                  <a:pt x="1387729" y="6350"/>
                </a:lnTo>
                <a:close/>
              </a:path>
              <a:path w="1416050" h="1174114">
                <a:moveTo>
                  <a:pt x="1383791" y="11937"/>
                </a:moveTo>
                <a:lnTo>
                  <a:pt x="1376183" y="32673"/>
                </a:lnTo>
                <a:lnTo>
                  <a:pt x="1398015" y="29082"/>
                </a:lnTo>
                <a:lnTo>
                  <a:pt x="1383791" y="11937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52336" y="4334383"/>
            <a:ext cx="1492885" cy="224790"/>
          </a:xfrm>
          <a:custGeom>
            <a:avLst/>
            <a:gdLst/>
            <a:ahLst/>
            <a:cxnLst/>
            <a:rect l="l" t="t" r="r" b="b"/>
            <a:pathLst>
              <a:path w="1492884" h="224789">
                <a:moveTo>
                  <a:pt x="1418052" y="180717"/>
                </a:moveTo>
                <a:lnTo>
                  <a:pt x="1373123" y="200787"/>
                </a:lnTo>
                <a:lnTo>
                  <a:pt x="1370203" y="208407"/>
                </a:lnTo>
                <a:lnTo>
                  <a:pt x="1373123" y="214884"/>
                </a:lnTo>
                <a:lnTo>
                  <a:pt x="1376044" y="221488"/>
                </a:lnTo>
                <a:lnTo>
                  <a:pt x="1383664" y="224409"/>
                </a:lnTo>
                <a:lnTo>
                  <a:pt x="1469883" y="185928"/>
                </a:lnTo>
                <a:lnTo>
                  <a:pt x="1465707" y="185928"/>
                </a:lnTo>
                <a:lnTo>
                  <a:pt x="1418052" y="180717"/>
                </a:lnTo>
                <a:close/>
              </a:path>
              <a:path w="1492884" h="224789">
                <a:moveTo>
                  <a:pt x="1441549" y="170237"/>
                </a:moveTo>
                <a:lnTo>
                  <a:pt x="1418052" y="180717"/>
                </a:lnTo>
                <a:lnTo>
                  <a:pt x="1465707" y="185928"/>
                </a:lnTo>
                <a:lnTo>
                  <a:pt x="1465968" y="183515"/>
                </a:lnTo>
                <a:lnTo>
                  <a:pt x="1459484" y="183515"/>
                </a:lnTo>
                <a:lnTo>
                  <a:pt x="1441549" y="170237"/>
                </a:lnTo>
                <a:close/>
              </a:path>
              <a:path w="1492884" h="224789">
                <a:moveTo>
                  <a:pt x="1396745" y="104902"/>
                </a:moveTo>
                <a:lnTo>
                  <a:pt x="1388617" y="106045"/>
                </a:lnTo>
                <a:lnTo>
                  <a:pt x="1384427" y="111760"/>
                </a:lnTo>
                <a:lnTo>
                  <a:pt x="1380109" y="117602"/>
                </a:lnTo>
                <a:lnTo>
                  <a:pt x="1381379" y="125730"/>
                </a:lnTo>
                <a:lnTo>
                  <a:pt x="1420894" y="154945"/>
                </a:lnTo>
                <a:lnTo>
                  <a:pt x="1468501" y="160147"/>
                </a:lnTo>
                <a:lnTo>
                  <a:pt x="1465707" y="185928"/>
                </a:lnTo>
                <a:lnTo>
                  <a:pt x="1469883" y="185928"/>
                </a:lnTo>
                <a:lnTo>
                  <a:pt x="1492631" y="175768"/>
                </a:lnTo>
                <a:lnTo>
                  <a:pt x="1396745" y="104902"/>
                </a:lnTo>
                <a:close/>
              </a:path>
              <a:path w="1492884" h="224789">
                <a:moveTo>
                  <a:pt x="1461896" y="161163"/>
                </a:moveTo>
                <a:lnTo>
                  <a:pt x="1441549" y="170237"/>
                </a:lnTo>
                <a:lnTo>
                  <a:pt x="1459484" y="183515"/>
                </a:lnTo>
                <a:lnTo>
                  <a:pt x="1461896" y="161163"/>
                </a:lnTo>
                <a:close/>
              </a:path>
              <a:path w="1492884" h="224789">
                <a:moveTo>
                  <a:pt x="1468390" y="161163"/>
                </a:moveTo>
                <a:lnTo>
                  <a:pt x="1461896" y="161163"/>
                </a:lnTo>
                <a:lnTo>
                  <a:pt x="1459484" y="183515"/>
                </a:lnTo>
                <a:lnTo>
                  <a:pt x="1465968" y="183515"/>
                </a:lnTo>
                <a:lnTo>
                  <a:pt x="1468390" y="161163"/>
                </a:lnTo>
                <a:close/>
              </a:path>
              <a:path w="1492884" h="224789">
                <a:moveTo>
                  <a:pt x="2793" y="0"/>
                </a:moveTo>
                <a:lnTo>
                  <a:pt x="0" y="25654"/>
                </a:lnTo>
                <a:lnTo>
                  <a:pt x="1418052" y="180717"/>
                </a:lnTo>
                <a:lnTo>
                  <a:pt x="1441549" y="170237"/>
                </a:lnTo>
                <a:lnTo>
                  <a:pt x="1420894" y="154945"/>
                </a:lnTo>
                <a:lnTo>
                  <a:pt x="2793" y="0"/>
                </a:lnTo>
                <a:close/>
              </a:path>
              <a:path w="1492884" h="224789">
                <a:moveTo>
                  <a:pt x="1420894" y="154945"/>
                </a:moveTo>
                <a:lnTo>
                  <a:pt x="1441549" y="170237"/>
                </a:lnTo>
                <a:lnTo>
                  <a:pt x="1461896" y="161163"/>
                </a:lnTo>
                <a:lnTo>
                  <a:pt x="1468390" y="161163"/>
                </a:lnTo>
                <a:lnTo>
                  <a:pt x="1468501" y="160147"/>
                </a:lnTo>
                <a:lnTo>
                  <a:pt x="1420894" y="154945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133591" y="5972657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57671" y="3398520"/>
            <a:ext cx="292735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16468" y="2334767"/>
            <a:ext cx="30988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59579" y="5237988"/>
            <a:ext cx="29718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16468" y="3939540"/>
            <a:ext cx="25781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589276" y="5922264"/>
            <a:ext cx="1325879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611" y="6196584"/>
            <a:ext cx="458724" cy="513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86334" y="5972657"/>
            <a:ext cx="37426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OPEN={H(7),E(8), </a:t>
            </a:r>
            <a:r>
              <a:rPr sz="1800" dirty="0">
                <a:latin typeface="Constantia"/>
                <a:cs typeface="Constantia"/>
              </a:rPr>
              <a:t>D(10),</a:t>
            </a:r>
            <a:r>
              <a:rPr sz="1800" spc="-15" dirty="0">
                <a:latin typeface="Constantia"/>
                <a:cs typeface="Constantia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onstantia"/>
                <a:cs typeface="Constantia"/>
              </a:rPr>
              <a:t>F(13),G(14</a:t>
            </a:r>
            <a:r>
              <a:rPr sz="1800" spc="-5" dirty="0">
                <a:solidFill>
                  <a:srgbClr val="006FC0"/>
                </a:solidFill>
                <a:latin typeface="Constantia"/>
                <a:cs typeface="Constantia"/>
              </a:rPr>
              <a:t>)</a:t>
            </a:r>
            <a:r>
              <a:rPr sz="1800" spc="-5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onstantia"/>
                <a:cs typeface="Constantia"/>
              </a:rPr>
              <a:t>CLOSED={S,A, </a:t>
            </a:r>
            <a:r>
              <a:rPr sz="1800" dirty="0">
                <a:latin typeface="Constantia"/>
                <a:cs typeface="Constantia"/>
              </a:rPr>
              <a:t>C,</a:t>
            </a:r>
            <a:r>
              <a:rPr sz="1800" spc="-10" dirty="0">
                <a:latin typeface="Constantia"/>
                <a:cs typeface="Constanti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tantia"/>
                <a:cs typeface="Constantia"/>
              </a:rPr>
              <a:t>B</a:t>
            </a:r>
            <a:r>
              <a:rPr sz="1800" spc="-5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291463" y="1500377"/>
            <a:ext cx="1156970" cy="1446530"/>
          </a:xfrm>
          <a:custGeom>
            <a:avLst/>
            <a:gdLst/>
            <a:ahLst/>
            <a:cxnLst/>
            <a:rect l="l" t="t" r="r" b="b"/>
            <a:pathLst>
              <a:path w="1156970" h="1446530">
                <a:moveTo>
                  <a:pt x="1132298" y="30672"/>
                </a:moveTo>
                <a:lnTo>
                  <a:pt x="1114100" y="37721"/>
                </a:lnTo>
                <a:lnTo>
                  <a:pt x="0" y="1433957"/>
                </a:lnTo>
                <a:lnTo>
                  <a:pt x="15493" y="1446276"/>
                </a:lnTo>
                <a:lnTo>
                  <a:pt x="1129458" y="50211"/>
                </a:lnTo>
                <a:lnTo>
                  <a:pt x="1132298" y="30672"/>
                </a:lnTo>
                <a:close/>
              </a:path>
              <a:path w="1156970" h="1446530">
                <a:moveTo>
                  <a:pt x="1155503" y="9144"/>
                </a:moveTo>
                <a:lnTo>
                  <a:pt x="1136904" y="9144"/>
                </a:lnTo>
                <a:lnTo>
                  <a:pt x="1152398" y="21462"/>
                </a:lnTo>
                <a:lnTo>
                  <a:pt x="1129458" y="50211"/>
                </a:lnTo>
                <a:lnTo>
                  <a:pt x="1122045" y="101219"/>
                </a:lnTo>
                <a:lnTo>
                  <a:pt x="1121156" y="106552"/>
                </a:lnTo>
                <a:lnTo>
                  <a:pt x="1124966" y="111633"/>
                </a:lnTo>
                <a:lnTo>
                  <a:pt x="1135761" y="113157"/>
                </a:lnTo>
                <a:lnTo>
                  <a:pt x="1140841" y="109474"/>
                </a:lnTo>
                <a:lnTo>
                  <a:pt x="1141603" y="104012"/>
                </a:lnTo>
                <a:lnTo>
                  <a:pt x="1155503" y="9144"/>
                </a:lnTo>
                <a:close/>
              </a:path>
              <a:path w="1156970" h="1446530">
                <a:moveTo>
                  <a:pt x="1156843" y="0"/>
                </a:moveTo>
                <a:lnTo>
                  <a:pt x="1058799" y="37973"/>
                </a:lnTo>
                <a:lnTo>
                  <a:pt x="1053592" y="39877"/>
                </a:lnTo>
                <a:lnTo>
                  <a:pt x="1051052" y="45593"/>
                </a:lnTo>
                <a:lnTo>
                  <a:pt x="1053084" y="50800"/>
                </a:lnTo>
                <a:lnTo>
                  <a:pt x="1055116" y="55880"/>
                </a:lnTo>
                <a:lnTo>
                  <a:pt x="1060831" y="58420"/>
                </a:lnTo>
                <a:lnTo>
                  <a:pt x="1065911" y="56387"/>
                </a:lnTo>
                <a:lnTo>
                  <a:pt x="1114100" y="37721"/>
                </a:lnTo>
                <a:lnTo>
                  <a:pt x="1136904" y="9144"/>
                </a:lnTo>
                <a:lnTo>
                  <a:pt x="1155503" y="9144"/>
                </a:lnTo>
                <a:lnTo>
                  <a:pt x="1156843" y="0"/>
                </a:lnTo>
                <a:close/>
              </a:path>
              <a:path w="1156970" h="1446530">
                <a:moveTo>
                  <a:pt x="1142814" y="13843"/>
                </a:moveTo>
                <a:lnTo>
                  <a:pt x="1134745" y="13843"/>
                </a:lnTo>
                <a:lnTo>
                  <a:pt x="1148207" y="24511"/>
                </a:lnTo>
                <a:lnTo>
                  <a:pt x="1132298" y="30672"/>
                </a:lnTo>
                <a:lnTo>
                  <a:pt x="1129458" y="50211"/>
                </a:lnTo>
                <a:lnTo>
                  <a:pt x="1152398" y="21462"/>
                </a:lnTo>
                <a:lnTo>
                  <a:pt x="1142814" y="13843"/>
                </a:lnTo>
                <a:close/>
              </a:path>
              <a:path w="1156970" h="1446530">
                <a:moveTo>
                  <a:pt x="1136904" y="9144"/>
                </a:moveTo>
                <a:lnTo>
                  <a:pt x="1114100" y="37721"/>
                </a:lnTo>
                <a:lnTo>
                  <a:pt x="1132298" y="30672"/>
                </a:lnTo>
                <a:lnTo>
                  <a:pt x="1134745" y="13843"/>
                </a:lnTo>
                <a:lnTo>
                  <a:pt x="1142814" y="13843"/>
                </a:lnTo>
                <a:lnTo>
                  <a:pt x="1136904" y="9144"/>
                </a:lnTo>
                <a:close/>
              </a:path>
              <a:path w="1156970" h="1446530">
                <a:moveTo>
                  <a:pt x="1134745" y="13843"/>
                </a:moveTo>
                <a:lnTo>
                  <a:pt x="1132298" y="30672"/>
                </a:lnTo>
                <a:lnTo>
                  <a:pt x="1148207" y="24511"/>
                </a:lnTo>
                <a:lnTo>
                  <a:pt x="1134745" y="13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22" y="135636"/>
            <a:ext cx="6326885" cy="57774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632" y="304139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657" y="2539110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263" y="10915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7586" y="5450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865" y="224917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13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3942" y="3648202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04538" y="144360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2605" y="4195064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64404" y="1089786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33340" y="3288284"/>
            <a:ext cx="21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90186" y="0"/>
            <a:ext cx="735330" cy="6731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latin typeface="Constantia"/>
                <a:cs typeface="Constantia"/>
              </a:rPr>
              <a:t>10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66161" y="19926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09109" y="25433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90821" y="3650107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85615" y="4704969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96736" y="4027373"/>
            <a:ext cx="10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57340" y="53761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J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16773" y="263423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000238" y="2828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745730" y="4149090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4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4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990078" y="4345051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40345" y="137541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5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612760" y="1569846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78495" y="969263"/>
            <a:ext cx="256540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191884" y="1735073"/>
            <a:ext cx="1155700" cy="2209165"/>
          </a:xfrm>
          <a:custGeom>
            <a:avLst/>
            <a:gdLst/>
            <a:ahLst/>
            <a:cxnLst/>
            <a:rect l="l" t="t" r="r" b="b"/>
            <a:pathLst>
              <a:path w="1155700" h="2209165">
                <a:moveTo>
                  <a:pt x="1125718" y="45700"/>
                </a:moveTo>
                <a:lnTo>
                  <a:pt x="1103993" y="59469"/>
                </a:lnTo>
                <a:lnTo>
                  <a:pt x="0" y="2197227"/>
                </a:lnTo>
                <a:lnTo>
                  <a:pt x="23113" y="2209038"/>
                </a:lnTo>
                <a:lnTo>
                  <a:pt x="1127031" y="71426"/>
                </a:lnTo>
                <a:lnTo>
                  <a:pt x="1125718" y="45700"/>
                </a:lnTo>
                <a:close/>
              </a:path>
              <a:path w="1155700" h="2209165">
                <a:moveTo>
                  <a:pt x="1150211" y="16890"/>
                </a:moveTo>
                <a:lnTo>
                  <a:pt x="1125982" y="16890"/>
                </a:lnTo>
                <a:lnTo>
                  <a:pt x="1149095" y="28701"/>
                </a:lnTo>
                <a:lnTo>
                  <a:pt x="1127031" y="71426"/>
                </a:lnTo>
                <a:lnTo>
                  <a:pt x="1129538" y="120523"/>
                </a:lnTo>
                <a:lnTo>
                  <a:pt x="1135634" y="125984"/>
                </a:lnTo>
                <a:lnTo>
                  <a:pt x="1149985" y="125222"/>
                </a:lnTo>
                <a:lnTo>
                  <a:pt x="1155445" y="119125"/>
                </a:lnTo>
                <a:lnTo>
                  <a:pt x="1155064" y="112013"/>
                </a:lnTo>
                <a:lnTo>
                  <a:pt x="1150211" y="16890"/>
                </a:lnTo>
                <a:close/>
              </a:path>
              <a:path w="1155700" h="2209165">
                <a:moveTo>
                  <a:pt x="1149349" y="0"/>
                </a:moveTo>
                <a:lnTo>
                  <a:pt x="1054608" y="60071"/>
                </a:lnTo>
                <a:lnTo>
                  <a:pt x="1048639" y="64008"/>
                </a:lnTo>
                <a:lnTo>
                  <a:pt x="1046861" y="72009"/>
                </a:lnTo>
                <a:lnTo>
                  <a:pt x="1050670" y="77977"/>
                </a:lnTo>
                <a:lnTo>
                  <a:pt x="1054481" y="84074"/>
                </a:lnTo>
                <a:lnTo>
                  <a:pt x="1062482" y="85851"/>
                </a:lnTo>
                <a:lnTo>
                  <a:pt x="1068578" y="81914"/>
                </a:lnTo>
                <a:lnTo>
                  <a:pt x="1103993" y="59469"/>
                </a:lnTo>
                <a:lnTo>
                  <a:pt x="1125982" y="16890"/>
                </a:lnTo>
                <a:lnTo>
                  <a:pt x="1150211" y="16890"/>
                </a:lnTo>
                <a:lnTo>
                  <a:pt x="1149349" y="0"/>
                </a:lnTo>
                <a:close/>
              </a:path>
              <a:path w="1155700" h="2209165">
                <a:moveTo>
                  <a:pt x="1138905" y="23495"/>
                </a:moveTo>
                <a:lnTo>
                  <a:pt x="1124585" y="23495"/>
                </a:lnTo>
                <a:lnTo>
                  <a:pt x="1144523" y="33781"/>
                </a:lnTo>
                <a:lnTo>
                  <a:pt x="1125718" y="45700"/>
                </a:lnTo>
                <a:lnTo>
                  <a:pt x="1127031" y="71426"/>
                </a:lnTo>
                <a:lnTo>
                  <a:pt x="1149095" y="28701"/>
                </a:lnTo>
                <a:lnTo>
                  <a:pt x="1138905" y="23495"/>
                </a:lnTo>
                <a:close/>
              </a:path>
              <a:path w="1155700" h="2209165">
                <a:moveTo>
                  <a:pt x="1125982" y="16890"/>
                </a:moveTo>
                <a:lnTo>
                  <a:pt x="1103993" y="59469"/>
                </a:lnTo>
                <a:lnTo>
                  <a:pt x="1125718" y="45700"/>
                </a:lnTo>
                <a:lnTo>
                  <a:pt x="1124585" y="23495"/>
                </a:lnTo>
                <a:lnTo>
                  <a:pt x="1138905" y="23495"/>
                </a:lnTo>
                <a:lnTo>
                  <a:pt x="1125982" y="16890"/>
                </a:lnTo>
                <a:close/>
              </a:path>
              <a:path w="1155700" h="2209165">
                <a:moveTo>
                  <a:pt x="1124585" y="23495"/>
                </a:moveTo>
                <a:lnTo>
                  <a:pt x="1125718" y="45700"/>
                </a:lnTo>
                <a:lnTo>
                  <a:pt x="1144523" y="33781"/>
                </a:lnTo>
                <a:lnTo>
                  <a:pt x="1124585" y="23495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00342" y="2993898"/>
            <a:ext cx="1416050" cy="1174115"/>
          </a:xfrm>
          <a:custGeom>
            <a:avLst/>
            <a:gdLst/>
            <a:ahLst/>
            <a:cxnLst/>
            <a:rect l="l" t="t" r="r" b="b"/>
            <a:pathLst>
              <a:path w="1416050" h="1174114">
                <a:moveTo>
                  <a:pt x="1376183" y="32673"/>
                </a:moveTo>
                <a:lnTo>
                  <a:pt x="1350850" y="36839"/>
                </a:lnTo>
                <a:lnTo>
                  <a:pt x="0" y="1153668"/>
                </a:lnTo>
                <a:lnTo>
                  <a:pt x="16510" y="1173607"/>
                </a:lnTo>
                <a:lnTo>
                  <a:pt x="1367329" y="56803"/>
                </a:lnTo>
                <a:lnTo>
                  <a:pt x="1376183" y="32673"/>
                </a:lnTo>
                <a:close/>
              </a:path>
              <a:path w="1416050" h="1174114">
                <a:moveTo>
                  <a:pt x="1413459" y="6350"/>
                </a:moveTo>
                <a:lnTo>
                  <a:pt x="1387729" y="6350"/>
                </a:lnTo>
                <a:lnTo>
                  <a:pt x="1404239" y="26288"/>
                </a:lnTo>
                <a:lnTo>
                  <a:pt x="1367329" y="56803"/>
                </a:lnTo>
                <a:lnTo>
                  <a:pt x="1352804" y="96392"/>
                </a:lnTo>
                <a:lnTo>
                  <a:pt x="1350264" y="103124"/>
                </a:lnTo>
                <a:lnTo>
                  <a:pt x="1353820" y="110489"/>
                </a:lnTo>
                <a:lnTo>
                  <a:pt x="1360551" y="113029"/>
                </a:lnTo>
                <a:lnTo>
                  <a:pt x="1367155" y="115442"/>
                </a:lnTo>
                <a:lnTo>
                  <a:pt x="1374648" y="112013"/>
                </a:lnTo>
                <a:lnTo>
                  <a:pt x="1377061" y="105282"/>
                </a:lnTo>
                <a:lnTo>
                  <a:pt x="1413459" y="6350"/>
                </a:lnTo>
                <a:close/>
              </a:path>
              <a:path w="1416050" h="1174114">
                <a:moveTo>
                  <a:pt x="1392356" y="11937"/>
                </a:moveTo>
                <a:lnTo>
                  <a:pt x="1383791" y="11937"/>
                </a:lnTo>
                <a:lnTo>
                  <a:pt x="1398015" y="29082"/>
                </a:lnTo>
                <a:lnTo>
                  <a:pt x="1376183" y="32673"/>
                </a:lnTo>
                <a:lnTo>
                  <a:pt x="1367329" y="56803"/>
                </a:lnTo>
                <a:lnTo>
                  <a:pt x="1404239" y="26288"/>
                </a:lnTo>
                <a:lnTo>
                  <a:pt x="1392356" y="11937"/>
                </a:lnTo>
                <a:close/>
              </a:path>
              <a:path w="1416050" h="1174114">
                <a:moveTo>
                  <a:pt x="1415796" y="0"/>
                </a:moveTo>
                <a:lnTo>
                  <a:pt x="1298066" y="19303"/>
                </a:lnTo>
                <a:lnTo>
                  <a:pt x="1293240" y="25907"/>
                </a:lnTo>
                <a:lnTo>
                  <a:pt x="1295527" y="40131"/>
                </a:lnTo>
                <a:lnTo>
                  <a:pt x="1302258" y="44830"/>
                </a:lnTo>
                <a:lnTo>
                  <a:pt x="1350850" y="36839"/>
                </a:lnTo>
                <a:lnTo>
                  <a:pt x="1387729" y="6350"/>
                </a:lnTo>
                <a:lnTo>
                  <a:pt x="1413459" y="6350"/>
                </a:lnTo>
                <a:lnTo>
                  <a:pt x="1415796" y="0"/>
                </a:lnTo>
                <a:close/>
              </a:path>
              <a:path w="1416050" h="1174114">
                <a:moveTo>
                  <a:pt x="1387729" y="6350"/>
                </a:moveTo>
                <a:lnTo>
                  <a:pt x="1350850" y="36839"/>
                </a:lnTo>
                <a:lnTo>
                  <a:pt x="1376183" y="32673"/>
                </a:lnTo>
                <a:lnTo>
                  <a:pt x="1383791" y="11937"/>
                </a:lnTo>
                <a:lnTo>
                  <a:pt x="1392356" y="11937"/>
                </a:lnTo>
                <a:lnTo>
                  <a:pt x="1387729" y="6350"/>
                </a:lnTo>
                <a:close/>
              </a:path>
              <a:path w="1416050" h="1174114">
                <a:moveTo>
                  <a:pt x="1383791" y="11937"/>
                </a:moveTo>
                <a:lnTo>
                  <a:pt x="1376183" y="32673"/>
                </a:lnTo>
                <a:lnTo>
                  <a:pt x="1398015" y="29082"/>
                </a:lnTo>
                <a:lnTo>
                  <a:pt x="1383791" y="11937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52336" y="4334383"/>
            <a:ext cx="1492885" cy="224790"/>
          </a:xfrm>
          <a:custGeom>
            <a:avLst/>
            <a:gdLst/>
            <a:ahLst/>
            <a:cxnLst/>
            <a:rect l="l" t="t" r="r" b="b"/>
            <a:pathLst>
              <a:path w="1492884" h="224789">
                <a:moveTo>
                  <a:pt x="1418052" y="180717"/>
                </a:moveTo>
                <a:lnTo>
                  <a:pt x="1373123" y="200787"/>
                </a:lnTo>
                <a:lnTo>
                  <a:pt x="1370203" y="208407"/>
                </a:lnTo>
                <a:lnTo>
                  <a:pt x="1373123" y="214884"/>
                </a:lnTo>
                <a:lnTo>
                  <a:pt x="1376044" y="221488"/>
                </a:lnTo>
                <a:lnTo>
                  <a:pt x="1383664" y="224409"/>
                </a:lnTo>
                <a:lnTo>
                  <a:pt x="1469883" y="185928"/>
                </a:lnTo>
                <a:lnTo>
                  <a:pt x="1465707" y="185928"/>
                </a:lnTo>
                <a:lnTo>
                  <a:pt x="1418052" y="180717"/>
                </a:lnTo>
                <a:close/>
              </a:path>
              <a:path w="1492884" h="224789">
                <a:moveTo>
                  <a:pt x="1441549" y="170237"/>
                </a:moveTo>
                <a:lnTo>
                  <a:pt x="1418052" y="180717"/>
                </a:lnTo>
                <a:lnTo>
                  <a:pt x="1465707" y="185928"/>
                </a:lnTo>
                <a:lnTo>
                  <a:pt x="1465968" y="183515"/>
                </a:lnTo>
                <a:lnTo>
                  <a:pt x="1459484" y="183515"/>
                </a:lnTo>
                <a:lnTo>
                  <a:pt x="1441549" y="170237"/>
                </a:lnTo>
                <a:close/>
              </a:path>
              <a:path w="1492884" h="224789">
                <a:moveTo>
                  <a:pt x="1396745" y="104902"/>
                </a:moveTo>
                <a:lnTo>
                  <a:pt x="1388617" y="106045"/>
                </a:lnTo>
                <a:lnTo>
                  <a:pt x="1384427" y="111760"/>
                </a:lnTo>
                <a:lnTo>
                  <a:pt x="1380109" y="117602"/>
                </a:lnTo>
                <a:lnTo>
                  <a:pt x="1381379" y="125730"/>
                </a:lnTo>
                <a:lnTo>
                  <a:pt x="1420894" y="154945"/>
                </a:lnTo>
                <a:lnTo>
                  <a:pt x="1468501" y="160147"/>
                </a:lnTo>
                <a:lnTo>
                  <a:pt x="1465707" y="185928"/>
                </a:lnTo>
                <a:lnTo>
                  <a:pt x="1469883" y="185928"/>
                </a:lnTo>
                <a:lnTo>
                  <a:pt x="1492631" y="175768"/>
                </a:lnTo>
                <a:lnTo>
                  <a:pt x="1396745" y="104902"/>
                </a:lnTo>
                <a:close/>
              </a:path>
              <a:path w="1492884" h="224789">
                <a:moveTo>
                  <a:pt x="1461896" y="161163"/>
                </a:moveTo>
                <a:lnTo>
                  <a:pt x="1441549" y="170237"/>
                </a:lnTo>
                <a:lnTo>
                  <a:pt x="1459484" y="183515"/>
                </a:lnTo>
                <a:lnTo>
                  <a:pt x="1461896" y="161163"/>
                </a:lnTo>
                <a:close/>
              </a:path>
              <a:path w="1492884" h="224789">
                <a:moveTo>
                  <a:pt x="1468390" y="161163"/>
                </a:moveTo>
                <a:lnTo>
                  <a:pt x="1461896" y="161163"/>
                </a:lnTo>
                <a:lnTo>
                  <a:pt x="1459484" y="183515"/>
                </a:lnTo>
                <a:lnTo>
                  <a:pt x="1465968" y="183515"/>
                </a:lnTo>
                <a:lnTo>
                  <a:pt x="1468390" y="161163"/>
                </a:lnTo>
                <a:close/>
              </a:path>
              <a:path w="1492884" h="224789">
                <a:moveTo>
                  <a:pt x="2793" y="0"/>
                </a:moveTo>
                <a:lnTo>
                  <a:pt x="0" y="25654"/>
                </a:lnTo>
                <a:lnTo>
                  <a:pt x="1418052" y="180717"/>
                </a:lnTo>
                <a:lnTo>
                  <a:pt x="1441549" y="170237"/>
                </a:lnTo>
                <a:lnTo>
                  <a:pt x="1420894" y="154945"/>
                </a:lnTo>
                <a:lnTo>
                  <a:pt x="2793" y="0"/>
                </a:lnTo>
                <a:close/>
              </a:path>
              <a:path w="1492884" h="224789">
                <a:moveTo>
                  <a:pt x="1420894" y="154945"/>
                </a:moveTo>
                <a:lnTo>
                  <a:pt x="1441549" y="170237"/>
                </a:lnTo>
                <a:lnTo>
                  <a:pt x="1461896" y="161163"/>
                </a:lnTo>
                <a:lnTo>
                  <a:pt x="1468390" y="161163"/>
                </a:lnTo>
                <a:lnTo>
                  <a:pt x="1468501" y="160147"/>
                </a:lnTo>
                <a:lnTo>
                  <a:pt x="1420894" y="154945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133591" y="5972657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57671" y="3398520"/>
            <a:ext cx="292735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16468" y="2334767"/>
            <a:ext cx="30988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59579" y="5237988"/>
            <a:ext cx="29718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16468" y="3939540"/>
            <a:ext cx="25781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77824" y="5922264"/>
            <a:ext cx="1252727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37588" y="6196584"/>
            <a:ext cx="496824" cy="513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86334" y="5972657"/>
            <a:ext cx="46259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OPEN={</a:t>
            </a:r>
            <a:r>
              <a:rPr sz="1800" b="1" spc="-5" dirty="0">
                <a:solidFill>
                  <a:srgbClr val="006FC0"/>
                </a:solidFill>
                <a:latin typeface="Constantia"/>
                <a:cs typeface="Constantia"/>
              </a:rPr>
              <a:t>I(5), </a:t>
            </a: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J(6),</a:t>
            </a:r>
            <a:r>
              <a:rPr sz="1800" dirty="0">
                <a:latin typeface="Constantia"/>
                <a:cs typeface="Constantia"/>
              </a:rPr>
              <a:t>H(7),E(8), D(10),</a:t>
            </a:r>
            <a:r>
              <a:rPr sz="1800" spc="-8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F(13),G(14)}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onstantia"/>
                <a:cs typeface="Constantia"/>
              </a:rPr>
              <a:t>CLOSED={S,A, </a:t>
            </a:r>
            <a:r>
              <a:rPr sz="1800" dirty="0">
                <a:latin typeface="Constantia"/>
                <a:cs typeface="Constantia"/>
              </a:rPr>
              <a:t>C,</a:t>
            </a:r>
            <a:r>
              <a:rPr sz="1800" spc="-1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B,</a:t>
            </a:r>
            <a:r>
              <a:rPr sz="1800" b="1" spc="-10" dirty="0">
                <a:solidFill>
                  <a:srgbClr val="FF0000"/>
                </a:solidFill>
                <a:latin typeface="Constantia"/>
                <a:cs typeface="Constantia"/>
              </a:rPr>
              <a:t>H</a:t>
            </a:r>
            <a:r>
              <a:rPr sz="1800" spc="-10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291463" y="1500377"/>
            <a:ext cx="1156970" cy="1446530"/>
          </a:xfrm>
          <a:custGeom>
            <a:avLst/>
            <a:gdLst/>
            <a:ahLst/>
            <a:cxnLst/>
            <a:rect l="l" t="t" r="r" b="b"/>
            <a:pathLst>
              <a:path w="1156970" h="1446530">
                <a:moveTo>
                  <a:pt x="1132298" y="30672"/>
                </a:moveTo>
                <a:lnTo>
                  <a:pt x="1114100" y="37721"/>
                </a:lnTo>
                <a:lnTo>
                  <a:pt x="0" y="1433957"/>
                </a:lnTo>
                <a:lnTo>
                  <a:pt x="15493" y="1446276"/>
                </a:lnTo>
                <a:lnTo>
                  <a:pt x="1129458" y="50211"/>
                </a:lnTo>
                <a:lnTo>
                  <a:pt x="1132298" y="30672"/>
                </a:lnTo>
                <a:close/>
              </a:path>
              <a:path w="1156970" h="1446530">
                <a:moveTo>
                  <a:pt x="1155503" y="9144"/>
                </a:moveTo>
                <a:lnTo>
                  <a:pt x="1136904" y="9144"/>
                </a:lnTo>
                <a:lnTo>
                  <a:pt x="1152398" y="21462"/>
                </a:lnTo>
                <a:lnTo>
                  <a:pt x="1129458" y="50211"/>
                </a:lnTo>
                <a:lnTo>
                  <a:pt x="1122045" y="101219"/>
                </a:lnTo>
                <a:lnTo>
                  <a:pt x="1121156" y="106552"/>
                </a:lnTo>
                <a:lnTo>
                  <a:pt x="1124966" y="111633"/>
                </a:lnTo>
                <a:lnTo>
                  <a:pt x="1135761" y="113157"/>
                </a:lnTo>
                <a:lnTo>
                  <a:pt x="1140841" y="109474"/>
                </a:lnTo>
                <a:lnTo>
                  <a:pt x="1141603" y="104012"/>
                </a:lnTo>
                <a:lnTo>
                  <a:pt x="1155503" y="9144"/>
                </a:lnTo>
                <a:close/>
              </a:path>
              <a:path w="1156970" h="1446530">
                <a:moveTo>
                  <a:pt x="1156843" y="0"/>
                </a:moveTo>
                <a:lnTo>
                  <a:pt x="1058799" y="37973"/>
                </a:lnTo>
                <a:lnTo>
                  <a:pt x="1053592" y="39877"/>
                </a:lnTo>
                <a:lnTo>
                  <a:pt x="1051052" y="45593"/>
                </a:lnTo>
                <a:lnTo>
                  <a:pt x="1053084" y="50800"/>
                </a:lnTo>
                <a:lnTo>
                  <a:pt x="1055116" y="55880"/>
                </a:lnTo>
                <a:lnTo>
                  <a:pt x="1060831" y="58420"/>
                </a:lnTo>
                <a:lnTo>
                  <a:pt x="1065911" y="56387"/>
                </a:lnTo>
                <a:lnTo>
                  <a:pt x="1114100" y="37721"/>
                </a:lnTo>
                <a:lnTo>
                  <a:pt x="1136904" y="9144"/>
                </a:lnTo>
                <a:lnTo>
                  <a:pt x="1155503" y="9144"/>
                </a:lnTo>
                <a:lnTo>
                  <a:pt x="1156843" y="0"/>
                </a:lnTo>
                <a:close/>
              </a:path>
              <a:path w="1156970" h="1446530">
                <a:moveTo>
                  <a:pt x="1142814" y="13843"/>
                </a:moveTo>
                <a:lnTo>
                  <a:pt x="1134745" y="13843"/>
                </a:lnTo>
                <a:lnTo>
                  <a:pt x="1148207" y="24511"/>
                </a:lnTo>
                <a:lnTo>
                  <a:pt x="1132298" y="30672"/>
                </a:lnTo>
                <a:lnTo>
                  <a:pt x="1129458" y="50211"/>
                </a:lnTo>
                <a:lnTo>
                  <a:pt x="1152398" y="21462"/>
                </a:lnTo>
                <a:lnTo>
                  <a:pt x="1142814" y="13843"/>
                </a:lnTo>
                <a:close/>
              </a:path>
              <a:path w="1156970" h="1446530">
                <a:moveTo>
                  <a:pt x="1136904" y="9144"/>
                </a:moveTo>
                <a:lnTo>
                  <a:pt x="1114100" y="37721"/>
                </a:lnTo>
                <a:lnTo>
                  <a:pt x="1132298" y="30672"/>
                </a:lnTo>
                <a:lnTo>
                  <a:pt x="1134745" y="13843"/>
                </a:lnTo>
                <a:lnTo>
                  <a:pt x="1142814" y="13843"/>
                </a:lnTo>
                <a:lnTo>
                  <a:pt x="1136904" y="9144"/>
                </a:lnTo>
                <a:close/>
              </a:path>
              <a:path w="1156970" h="1446530">
                <a:moveTo>
                  <a:pt x="1134745" y="13843"/>
                </a:moveTo>
                <a:lnTo>
                  <a:pt x="1132298" y="30672"/>
                </a:lnTo>
                <a:lnTo>
                  <a:pt x="1148207" y="24511"/>
                </a:lnTo>
                <a:lnTo>
                  <a:pt x="1134745" y="13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22" y="135636"/>
            <a:ext cx="6326885" cy="57774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632" y="304139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657" y="2539110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263" y="10915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7586" y="5450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865" y="224917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13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3942" y="3648202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04538" y="144360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2605" y="4195064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64404" y="1089786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33340" y="3288284"/>
            <a:ext cx="21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90186" y="0"/>
            <a:ext cx="735330" cy="6731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latin typeface="Constantia"/>
                <a:cs typeface="Constantia"/>
              </a:rPr>
              <a:t>10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66161" y="19926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09109" y="25433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90821" y="3650107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85615" y="4704969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96736" y="4027373"/>
            <a:ext cx="10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57340" y="53761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J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16773" y="263423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000238" y="2828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745730" y="4149090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4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4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990078" y="4345051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40345" y="137541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5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612760" y="1569846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78495" y="969263"/>
            <a:ext cx="256540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194678" y="1735073"/>
            <a:ext cx="1152525" cy="2207895"/>
          </a:xfrm>
          <a:custGeom>
            <a:avLst/>
            <a:gdLst/>
            <a:ahLst/>
            <a:cxnLst/>
            <a:rect l="l" t="t" r="r" b="b"/>
            <a:pathLst>
              <a:path w="1152525" h="2207895">
                <a:moveTo>
                  <a:pt x="1128487" y="34858"/>
                </a:moveTo>
                <a:lnTo>
                  <a:pt x="1111780" y="45495"/>
                </a:lnTo>
                <a:lnTo>
                  <a:pt x="0" y="2198624"/>
                </a:lnTo>
                <a:lnTo>
                  <a:pt x="17525" y="2207641"/>
                </a:lnTo>
                <a:lnTo>
                  <a:pt x="1129480" y="54542"/>
                </a:lnTo>
                <a:lnTo>
                  <a:pt x="1128487" y="34858"/>
                </a:lnTo>
                <a:close/>
              </a:path>
              <a:path w="1152525" h="2207895">
                <a:moveTo>
                  <a:pt x="1147207" y="12826"/>
                </a:moveTo>
                <a:lnTo>
                  <a:pt x="1128649" y="12826"/>
                </a:lnTo>
                <a:lnTo>
                  <a:pt x="1146302" y="21971"/>
                </a:lnTo>
                <a:lnTo>
                  <a:pt x="1129480" y="54542"/>
                </a:lnTo>
                <a:lnTo>
                  <a:pt x="1132077" y="106045"/>
                </a:lnTo>
                <a:lnTo>
                  <a:pt x="1132459" y="111505"/>
                </a:lnTo>
                <a:lnTo>
                  <a:pt x="1137030" y="115697"/>
                </a:lnTo>
                <a:lnTo>
                  <a:pt x="1147952" y="115188"/>
                </a:lnTo>
                <a:lnTo>
                  <a:pt x="1152144" y="110489"/>
                </a:lnTo>
                <a:lnTo>
                  <a:pt x="1151890" y="105028"/>
                </a:lnTo>
                <a:lnTo>
                  <a:pt x="1147207" y="12826"/>
                </a:lnTo>
                <a:close/>
              </a:path>
              <a:path w="1152525" h="2207895">
                <a:moveTo>
                  <a:pt x="1146555" y="0"/>
                </a:moveTo>
                <a:lnTo>
                  <a:pt x="1057782" y="56387"/>
                </a:lnTo>
                <a:lnTo>
                  <a:pt x="1053084" y="59309"/>
                </a:lnTo>
                <a:lnTo>
                  <a:pt x="1051687" y="65404"/>
                </a:lnTo>
                <a:lnTo>
                  <a:pt x="1054735" y="70103"/>
                </a:lnTo>
                <a:lnTo>
                  <a:pt x="1057655" y="74675"/>
                </a:lnTo>
                <a:lnTo>
                  <a:pt x="1063752" y="76073"/>
                </a:lnTo>
                <a:lnTo>
                  <a:pt x="1111780" y="45495"/>
                </a:lnTo>
                <a:lnTo>
                  <a:pt x="1128649" y="12826"/>
                </a:lnTo>
                <a:lnTo>
                  <a:pt x="1147207" y="12826"/>
                </a:lnTo>
                <a:lnTo>
                  <a:pt x="1146555" y="0"/>
                </a:lnTo>
                <a:close/>
              </a:path>
              <a:path w="1152525" h="2207895">
                <a:moveTo>
                  <a:pt x="1138456" y="17906"/>
                </a:moveTo>
                <a:lnTo>
                  <a:pt x="1127632" y="17906"/>
                </a:lnTo>
                <a:lnTo>
                  <a:pt x="1142746" y="25780"/>
                </a:lnTo>
                <a:lnTo>
                  <a:pt x="1128487" y="34858"/>
                </a:lnTo>
                <a:lnTo>
                  <a:pt x="1129480" y="54542"/>
                </a:lnTo>
                <a:lnTo>
                  <a:pt x="1146302" y="21971"/>
                </a:lnTo>
                <a:lnTo>
                  <a:pt x="1138456" y="17906"/>
                </a:lnTo>
                <a:close/>
              </a:path>
              <a:path w="1152525" h="2207895">
                <a:moveTo>
                  <a:pt x="1128649" y="12826"/>
                </a:moveTo>
                <a:lnTo>
                  <a:pt x="1111780" y="45495"/>
                </a:lnTo>
                <a:lnTo>
                  <a:pt x="1128487" y="34858"/>
                </a:lnTo>
                <a:lnTo>
                  <a:pt x="1127632" y="17906"/>
                </a:lnTo>
                <a:lnTo>
                  <a:pt x="1138456" y="17906"/>
                </a:lnTo>
                <a:lnTo>
                  <a:pt x="1128649" y="12826"/>
                </a:lnTo>
                <a:close/>
              </a:path>
              <a:path w="1152525" h="2207895">
                <a:moveTo>
                  <a:pt x="1127632" y="17906"/>
                </a:moveTo>
                <a:lnTo>
                  <a:pt x="1128487" y="34858"/>
                </a:lnTo>
                <a:lnTo>
                  <a:pt x="1142746" y="25780"/>
                </a:lnTo>
                <a:lnTo>
                  <a:pt x="1127632" y="179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02247" y="2993898"/>
            <a:ext cx="1414145" cy="1171575"/>
          </a:xfrm>
          <a:custGeom>
            <a:avLst/>
            <a:gdLst/>
            <a:ahLst/>
            <a:cxnLst/>
            <a:rect l="l" t="t" r="r" b="b"/>
            <a:pathLst>
              <a:path w="1414145" h="1171575">
                <a:moveTo>
                  <a:pt x="1383574" y="24982"/>
                </a:moveTo>
                <a:lnTo>
                  <a:pt x="1364179" y="28179"/>
                </a:lnTo>
                <a:lnTo>
                  <a:pt x="0" y="1155953"/>
                </a:lnTo>
                <a:lnTo>
                  <a:pt x="12700" y="1171194"/>
                </a:lnTo>
                <a:lnTo>
                  <a:pt x="1376842" y="43346"/>
                </a:lnTo>
                <a:lnTo>
                  <a:pt x="1383574" y="24982"/>
                </a:lnTo>
                <a:close/>
              </a:path>
              <a:path w="1414145" h="1171575">
                <a:moveTo>
                  <a:pt x="1412114" y="4825"/>
                </a:moveTo>
                <a:lnTo>
                  <a:pt x="1392427" y="4825"/>
                </a:lnTo>
                <a:lnTo>
                  <a:pt x="1405001" y="20065"/>
                </a:lnTo>
                <a:lnTo>
                  <a:pt x="1376842" y="43346"/>
                </a:lnTo>
                <a:lnTo>
                  <a:pt x="1359027" y="91948"/>
                </a:lnTo>
                <a:lnTo>
                  <a:pt x="1357122" y="97027"/>
                </a:lnTo>
                <a:lnTo>
                  <a:pt x="1359788" y="102742"/>
                </a:lnTo>
                <a:lnTo>
                  <a:pt x="1370076" y="106552"/>
                </a:lnTo>
                <a:lnTo>
                  <a:pt x="1375663" y="103886"/>
                </a:lnTo>
                <a:lnTo>
                  <a:pt x="1412114" y="4825"/>
                </a:lnTo>
                <a:close/>
              </a:path>
              <a:path w="1414145" h="1171575">
                <a:moveTo>
                  <a:pt x="1395990" y="9143"/>
                </a:moveTo>
                <a:lnTo>
                  <a:pt x="1389379" y="9143"/>
                </a:lnTo>
                <a:lnTo>
                  <a:pt x="1400302" y="22225"/>
                </a:lnTo>
                <a:lnTo>
                  <a:pt x="1383574" y="24982"/>
                </a:lnTo>
                <a:lnTo>
                  <a:pt x="1376842" y="43346"/>
                </a:lnTo>
                <a:lnTo>
                  <a:pt x="1405001" y="20065"/>
                </a:lnTo>
                <a:lnTo>
                  <a:pt x="1395990" y="9143"/>
                </a:lnTo>
                <a:close/>
              </a:path>
              <a:path w="1414145" h="1171575">
                <a:moveTo>
                  <a:pt x="1413891" y="0"/>
                </a:moveTo>
                <a:lnTo>
                  <a:pt x="1304671" y="17906"/>
                </a:lnTo>
                <a:lnTo>
                  <a:pt x="1300987" y="22987"/>
                </a:lnTo>
                <a:lnTo>
                  <a:pt x="1302766" y="33781"/>
                </a:lnTo>
                <a:lnTo>
                  <a:pt x="1307846" y="37464"/>
                </a:lnTo>
                <a:lnTo>
                  <a:pt x="1364179" y="28179"/>
                </a:lnTo>
                <a:lnTo>
                  <a:pt x="1392427" y="4825"/>
                </a:lnTo>
                <a:lnTo>
                  <a:pt x="1412114" y="4825"/>
                </a:lnTo>
                <a:lnTo>
                  <a:pt x="1413891" y="0"/>
                </a:lnTo>
                <a:close/>
              </a:path>
              <a:path w="1414145" h="1171575">
                <a:moveTo>
                  <a:pt x="1392427" y="4825"/>
                </a:moveTo>
                <a:lnTo>
                  <a:pt x="1364179" y="28179"/>
                </a:lnTo>
                <a:lnTo>
                  <a:pt x="1383574" y="24982"/>
                </a:lnTo>
                <a:lnTo>
                  <a:pt x="1389379" y="9143"/>
                </a:lnTo>
                <a:lnTo>
                  <a:pt x="1395990" y="9143"/>
                </a:lnTo>
                <a:lnTo>
                  <a:pt x="1392427" y="4825"/>
                </a:lnTo>
                <a:close/>
              </a:path>
              <a:path w="1414145" h="1171575">
                <a:moveTo>
                  <a:pt x="1389379" y="9143"/>
                </a:moveTo>
                <a:lnTo>
                  <a:pt x="1383574" y="24982"/>
                </a:lnTo>
                <a:lnTo>
                  <a:pt x="1400302" y="22225"/>
                </a:lnTo>
                <a:lnTo>
                  <a:pt x="1389379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52717" y="4337303"/>
            <a:ext cx="1492250" cy="218440"/>
          </a:xfrm>
          <a:custGeom>
            <a:avLst/>
            <a:gdLst/>
            <a:ahLst/>
            <a:cxnLst/>
            <a:rect l="l" t="t" r="r" b="b"/>
            <a:pathLst>
              <a:path w="1492250" h="218439">
                <a:moveTo>
                  <a:pt x="1435229" y="176612"/>
                </a:moveTo>
                <a:lnTo>
                  <a:pt x="1388110" y="197612"/>
                </a:lnTo>
                <a:lnTo>
                  <a:pt x="1383157" y="199898"/>
                </a:lnTo>
                <a:lnTo>
                  <a:pt x="1380871" y="205740"/>
                </a:lnTo>
                <a:lnTo>
                  <a:pt x="1383157" y="210693"/>
                </a:lnTo>
                <a:lnTo>
                  <a:pt x="1385315" y="215646"/>
                </a:lnTo>
                <a:lnTo>
                  <a:pt x="1391158" y="217932"/>
                </a:lnTo>
                <a:lnTo>
                  <a:pt x="1396238" y="215773"/>
                </a:lnTo>
                <a:lnTo>
                  <a:pt x="1474922" y="180594"/>
                </a:lnTo>
                <a:lnTo>
                  <a:pt x="1471676" y="180594"/>
                </a:lnTo>
                <a:lnTo>
                  <a:pt x="1435229" y="176612"/>
                </a:lnTo>
                <a:close/>
              </a:path>
              <a:path w="1492250" h="218439">
                <a:moveTo>
                  <a:pt x="1453214" y="168596"/>
                </a:moveTo>
                <a:lnTo>
                  <a:pt x="1435229" y="176612"/>
                </a:lnTo>
                <a:lnTo>
                  <a:pt x="1471676" y="180594"/>
                </a:lnTo>
                <a:lnTo>
                  <a:pt x="1471884" y="178689"/>
                </a:lnTo>
                <a:lnTo>
                  <a:pt x="1466850" y="178689"/>
                </a:lnTo>
                <a:lnTo>
                  <a:pt x="1453214" y="168596"/>
                </a:lnTo>
                <a:close/>
              </a:path>
              <a:path w="1492250" h="218439">
                <a:moveTo>
                  <a:pt x="1403350" y="107061"/>
                </a:moveTo>
                <a:lnTo>
                  <a:pt x="1397127" y="108077"/>
                </a:lnTo>
                <a:lnTo>
                  <a:pt x="1393825" y="112395"/>
                </a:lnTo>
                <a:lnTo>
                  <a:pt x="1390650" y="116840"/>
                </a:lnTo>
                <a:lnTo>
                  <a:pt x="1391539" y="123063"/>
                </a:lnTo>
                <a:lnTo>
                  <a:pt x="1395984" y="126238"/>
                </a:lnTo>
                <a:lnTo>
                  <a:pt x="1437453" y="156931"/>
                </a:lnTo>
                <a:lnTo>
                  <a:pt x="1473835" y="160909"/>
                </a:lnTo>
                <a:lnTo>
                  <a:pt x="1471676" y="180594"/>
                </a:lnTo>
                <a:lnTo>
                  <a:pt x="1474922" y="180594"/>
                </a:lnTo>
                <a:lnTo>
                  <a:pt x="1492250" y="172847"/>
                </a:lnTo>
                <a:lnTo>
                  <a:pt x="1407667" y="110363"/>
                </a:lnTo>
                <a:lnTo>
                  <a:pt x="1403350" y="107061"/>
                </a:lnTo>
                <a:close/>
              </a:path>
              <a:path w="1492250" h="218439">
                <a:moveTo>
                  <a:pt x="1468755" y="161671"/>
                </a:moveTo>
                <a:lnTo>
                  <a:pt x="1453214" y="168596"/>
                </a:lnTo>
                <a:lnTo>
                  <a:pt x="1466850" y="178689"/>
                </a:lnTo>
                <a:lnTo>
                  <a:pt x="1468755" y="161671"/>
                </a:lnTo>
                <a:close/>
              </a:path>
              <a:path w="1492250" h="218439">
                <a:moveTo>
                  <a:pt x="1473751" y="161671"/>
                </a:moveTo>
                <a:lnTo>
                  <a:pt x="1468755" y="161671"/>
                </a:lnTo>
                <a:lnTo>
                  <a:pt x="1466850" y="178689"/>
                </a:lnTo>
                <a:lnTo>
                  <a:pt x="1471884" y="178689"/>
                </a:lnTo>
                <a:lnTo>
                  <a:pt x="1473751" y="161671"/>
                </a:lnTo>
                <a:close/>
              </a:path>
              <a:path w="1492250" h="218439">
                <a:moveTo>
                  <a:pt x="2032" y="0"/>
                </a:moveTo>
                <a:lnTo>
                  <a:pt x="0" y="19812"/>
                </a:lnTo>
                <a:lnTo>
                  <a:pt x="1435229" y="176612"/>
                </a:lnTo>
                <a:lnTo>
                  <a:pt x="1453214" y="168596"/>
                </a:lnTo>
                <a:lnTo>
                  <a:pt x="1437453" y="156931"/>
                </a:lnTo>
                <a:lnTo>
                  <a:pt x="2032" y="0"/>
                </a:lnTo>
                <a:close/>
              </a:path>
              <a:path w="1492250" h="218439">
                <a:moveTo>
                  <a:pt x="1437453" y="156931"/>
                </a:moveTo>
                <a:lnTo>
                  <a:pt x="1453214" y="168596"/>
                </a:lnTo>
                <a:lnTo>
                  <a:pt x="1468755" y="161671"/>
                </a:lnTo>
                <a:lnTo>
                  <a:pt x="1473751" y="161671"/>
                </a:lnTo>
                <a:lnTo>
                  <a:pt x="1473835" y="160909"/>
                </a:lnTo>
                <a:lnTo>
                  <a:pt x="1437453" y="1569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757671" y="3398520"/>
            <a:ext cx="292735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316468" y="2334767"/>
            <a:ext cx="30988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59579" y="5237988"/>
            <a:ext cx="29718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316468" y="3939540"/>
            <a:ext cx="25781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77824" y="5922264"/>
            <a:ext cx="1848612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18944" y="6196584"/>
            <a:ext cx="463295" cy="513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86334" y="5972657"/>
            <a:ext cx="61182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OPEN={</a:t>
            </a:r>
            <a:r>
              <a:rPr sz="1800" b="1" spc="-5" dirty="0">
                <a:solidFill>
                  <a:srgbClr val="00AFEF"/>
                </a:solidFill>
                <a:latin typeface="Constantia"/>
                <a:cs typeface="Constantia"/>
              </a:rPr>
              <a:t>L(0),K(1),M(1),</a:t>
            </a:r>
            <a:r>
              <a:rPr sz="1800" spc="-5" dirty="0">
                <a:latin typeface="Constantia"/>
                <a:cs typeface="Constantia"/>
              </a:rPr>
              <a:t>I(5), J(6),H(7),E(8), </a:t>
            </a:r>
            <a:r>
              <a:rPr sz="1800" dirty="0">
                <a:latin typeface="Constantia"/>
                <a:cs typeface="Constantia"/>
              </a:rPr>
              <a:t>D(10),</a:t>
            </a:r>
            <a:r>
              <a:rPr sz="1800" spc="70" dirty="0">
                <a:latin typeface="Constantia"/>
                <a:cs typeface="Constantia"/>
              </a:rPr>
              <a:t> </a:t>
            </a:r>
            <a:r>
              <a:rPr sz="1800" spc="-80" dirty="0">
                <a:latin typeface="Constantia"/>
                <a:cs typeface="Constantia"/>
              </a:rPr>
              <a:t>F(13),G(14)6}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onstantia"/>
                <a:cs typeface="Constantia"/>
              </a:rPr>
              <a:t>CLOSED={S,A, </a:t>
            </a:r>
            <a:r>
              <a:rPr sz="1800" dirty="0">
                <a:latin typeface="Constantia"/>
                <a:cs typeface="Constantia"/>
              </a:rPr>
              <a:t>C,</a:t>
            </a:r>
            <a:r>
              <a:rPr sz="1800" spc="-1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B,H</a:t>
            </a:r>
            <a:r>
              <a:rPr sz="1800" b="1" spc="-10" dirty="0">
                <a:solidFill>
                  <a:srgbClr val="FF0000"/>
                </a:solidFill>
                <a:latin typeface="Constantia"/>
                <a:cs typeface="Constantia"/>
              </a:rPr>
              <a:t>,I</a:t>
            </a:r>
            <a:r>
              <a:rPr sz="1800" spc="-10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291463" y="1500377"/>
            <a:ext cx="1156970" cy="1446530"/>
          </a:xfrm>
          <a:custGeom>
            <a:avLst/>
            <a:gdLst/>
            <a:ahLst/>
            <a:cxnLst/>
            <a:rect l="l" t="t" r="r" b="b"/>
            <a:pathLst>
              <a:path w="1156970" h="1446530">
                <a:moveTo>
                  <a:pt x="1132298" y="30672"/>
                </a:moveTo>
                <a:lnTo>
                  <a:pt x="1114100" y="37721"/>
                </a:lnTo>
                <a:lnTo>
                  <a:pt x="0" y="1433957"/>
                </a:lnTo>
                <a:lnTo>
                  <a:pt x="15493" y="1446276"/>
                </a:lnTo>
                <a:lnTo>
                  <a:pt x="1129458" y="50211"/>
                </a:lnTo>
                <a:lnTo>
                  <a:pt x="1132298" y="30672"/>
                </a:lnTo>
                <a:close/>
              </a:path>
              <a:path w="1156970" h="1446530">
                <a:moveTo>
                  <a:pt x="1155503" y="9144"/>
                </a:moveTo>
                <a:lnTo>
                  <a:pt x="1136904" y="9144"/>
                </a:lnTo>
                <a:lnTo>
                  <a:pt x="1152398" y="21462"/>
                </a:lnTo>
                <a:lnTo>
                  <a:pt x="1129458" y="50211"/>
                </a:lnTo>
                <a:lnTo>
                  <a:pt x="1122045" y="101219"/>
                </a:lnTo>
                <a:lnTo>
                  <a:pt x="1121156" y="106552"/>
                </a:lnTo>
                <a:lnTo>
                  <a:pt x="1124966" y="111633"/>
                </a:lnTo>
                <a:lnTo>
                  <a:pt x="1135761" y="113157"/>
                </a:lnTo>
                <a:lnTo>
                  <a:pt x="1140841" y="109474"/>
                </a:lnTo>
                <a:lnTo>
                  <a:pt x="1141603" y="104012"/>
                </a:lnTo>
                <a:lnTo>
                  <a:pt x="1155503" y="9144"/>
                </a:lnTo>
                <a:close/>
              </a:path>
              <a:path w="1156970" h="1446530">
                <a:moveTo>
                  <a:pt x="1156843" y="0"/>
                </a:moveTo>
                <a:lnTo>
                  <a:pt x="1058799" y="37973"/>
                </a:lnTo>
                <a:lnTo>
                  <a:pt x="1053592" y="39877"/>
                </a:lnTo>
                <a:lnTo>
                  <a:pt x="1051052" y="45593"/>
                </a:lnTo>
                <a:lnTo>
                  <a:pt x="1053084" y="50800"/>
                </a:lnTo>
                <a:lnTo>
                  <a:pt x="1055116" y="55880"/>
                </a:lnTo>
                <a:lnTo>
                  <a:pt x="1060831" y="58420"/>
                </a:lnTo>
                <a:lnTo>
                  <a:pt x="1065911" y="56387"/>
                </a:lnTo>
                <a:lnTo>
                  <a:pt x="1114100" y="37721"/>
                </a:lnTo>
                <a:lnTo>
                  <a:pt x="1136904" y="9144"/>
                </a:lnTo>
                <a:lnTo>
                  <a:pt x="1155503" y="9144"/>
                </a:lnTo>
                <a:lnTo>
                  <a:pt x="1156843" y="0"/>
                </a:lnTo>
                <a:close/>
              </a:path>
              <a:path w="1156970" h="1446530">
                <a:moveTo>
                  <a:pt x="1142814" y="13843"/>
                </a:moveTo>
                <a:lnTo>
                  <a:pt x="1134745" y="13843"/>
                </a:lnTo>
                <a:lnTo>
                  <a:pt x="1148207" y="24511"/>
                </a:lnTo>
                <a:lnTo>
                  <a:pt x="1132298" y="30672"/>
                </a:lnTo>
                <a:lnTo>
                  <a:pt x="1129458" y="50211"/>
                </a:lnTo>
                <a:lnTo>
                  <a:pt x="1152398" y="21462"/>
                </a:lnTo>
                <a:lnTo>
                  <a:pt x="1142814" y="13843"/>
                </a:lnTo>
                <a:close/>
              </a:path>
              <a:path w="1156970" h="1446530">
                <a:moveTo>
                  <a:pt x="1136904" y="9144"/>
                </a:moveTo>
                <a:lnTo>
                  <a:pt x="1114100" y="37721"/>
                </a:lnTo>
                <a:lnTo>
                  <a:pt x="1132298" y="30672"/>
                </a:lnTo>
                <a:lnTo>
                  <a:pt x="1134745" y="13843"/>
                </a:lnTo>
                <a:lnTo>
                  <a:pt x="1142814" y="13843"/>
                </a:lnTo>
                <a:lnTo>
                  <a:pt x="1136904" y="9144"/>
                </a:lnTo>
                <a:close/>
              </a:path>
              <a:path w="1156970" h="1446530">
                <a:moveTo>
                  <a:pt x="1134745" y="13843"/>
                </a:moveTo>
                <a:lnTo>
                  <a:pt x="1132298" y="30672"/>
                </a:lnTo>
                <a:lnTo>
                  <a:pt x="1148207" y="24511"/>
                </a:lnTo>
                <a:lnTo>
                  <a:pt x="1134745" y="13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22" y="135636"/>
            <a:ext cx="6326885" cy="57774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632" y="304139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657" y="2539110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263" y="10915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7586" y="5450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865" y="224917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13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3942" y="3648202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04538" y="144360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2605" y="4195064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64404" y="1089786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33340" y="3288284"/>
            <a:ext cx="21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90186" y="0"/>
            <a:ext cx="735330" cy="6731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latin typeface="Constantia"/>
                <a:cs typeface="Constantia"/>
              </a:rPr>
              <a:t>10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66161" y="19926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09109" y="25433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90821" y="3650107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85615" y="4704969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96736" y="4027373"/>
            <a:ext cx="10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57340" y="53761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J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16773" y="263423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000238" y="2828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745730" y="4149090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4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4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990078" y="4345051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40345" y="137541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5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612760" y="1569846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78495" y="969263"/>
            <a:ext cx="256540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194678" y="1735073"/>
            <a:ext cx="1152525" cy="2207895"/>
          </a:xfrm>
          <a:custGeom>
            <a:avLst/>
            <a:gdLst/>
            <a:ahLst/>
            <a:cxnLst/>
            <a:rect l="l" t="t" r="r" b="b"/>
            <a:pathLst>
              <a:path w="1152525" h="2207895">
                <a:moveTo>
                  <a:pt x="1128487" y="34858"/>
                </a:moveTo>
                <a:lnTo>
                  <a:pt x="1111780" y="45495"/>
                </a:lnTo>
                <a:lnTo>
                  <a:pt x="0" y="2198624"/>
                </a:lnTo>
                <a:lnTo>
                  <a:pt x="17525" y="2207641"/>
                </a:lnTo>
                <a:lnTo>
                  <a:pt x="1129480" y="54542"/>
                </a:lnTo>
                <a:lnTo>
                  <a:pt x="1128487" y="34858"/>
                </a:lnTo>
                <a:close/>
              </a:path>
              <a:path w="1152525" h="2207895">
                <a:moveTo>
                  <a:pt x="1147207" y="12826"/>
                </a:moveTo>
                <a:lnTo>
                  <a:pt x="1128649" y="12826"/>
                </a:lnTo>
                <a:lnTo>
                  <a:pt x="1146302" y="21971"/>
                </a:lnTo>
                <a:lnTo>
                  <a:pt x="1129480" y="54542"/>
                </a:lnTo>
                <a:lnTo>
                  <a:pt x="1132077" y="106045"/>
                </a:lnTo>
                <a:lnTo>
                  <a:pt x="1132459" y="111505"/>
                </a:lnTo>
                <a:lnTo>
                  <a:pt x="1137030" y="115697"/>
                </a:lnTo>
                <a:lnTo>
                  <a:pt x="1147952" y="115188"/>
                </a:lnTo>
                <a:lnTo>
                  <a:pt x="1152144" y="110489"/>
                </a:lnTo>
                <a:lnTo>
                  <a:pt x="1151890" y="105028"/>
                </a:lnTo>
                <a:lnTo>
                  <a:pt x="1147207" y="12826"/>
                </a:lnTo>
                <a:close/>
              </a:path>
              <a:path w="1152525" h="2207895">
                <a:moveTo>
                  <a:pt x="1146555" y="0"/>
                </a:moveTo>
                <a:lnTo>
                  <a:pt x="1057782" y="56387"/>
                </a:lnTo>
                <a:lnTo>
                  <a:pt x="1053084" y="59309"/>
                </a:lnTo>
                <a:lnTo>
                  <a:pt x="1051687" y="65404"/>
                </a:lnTo>
                <a:lnTo>
                  <a:pt x="1054735" y="70103"/>
                </a:lnTo>
                <a:lnTo>
                  <a:pt x="1057655" y="74675"/>
                </a:lnTo>
                <a:lnTo>
                  <a:pt x="1063752" y="76073"/>
                </a:lnTo>
                <a:lnTo>
                  <a:pt x="1111780" y="45495"/>
                </a:lnTo>
                <a:lnTo>
                  <a:pt x="1128649" y="12826"/>
                </a:lnTo>
                <a:lnTo>
                  <a:pt x="1147207" y="12826"/>
                </a:lnTo>
                <a:lnTo>
                  <a:pt x="1146555" y="0"/>
                </a:lnTo>
                <a:close/>
              </a:path>
              <a:path w="1152525" h="2207895">
                <a:moveTo>
                  <a:pt x="1138456" y="17906"/>
                </a:moveTo>
                <a:lnTo>
                  <a:pt x="1127632" y="17906"/>
                </a:lnTo>
                <a:lnTo>
                  <a:pt x="1142746" y="25780"/>
                </a:lnTo>
                <a:lnTo>
                  <a:pt x="1128487" y="34858"/>
                </a:lnTo>
                <a:lnTo>
                  <a:pt x="1129480" y="54542"/>
                </a:lnTo>
                <a:lnTo>
                  <a:pt x="1146302" y="21971"/>
                </a:lnTo>
                <a:lnTo>
                  <a:pt x="1138456" y="17906"/>
                </a:lnTo>
                <a:close/>
              </a:path>
              <a:path w="1152525" h="2207895">
                <a:moveTo>
                  <a:pt x="1128649" y="12826"/>
                </a:moveTo>
                <a:lnTo>
                  <a:pt x="1111780" y="45495"/>
                </a:lnTo>
                <a:lnTo>
                  <a:pt x="1128487" y="34858"/>
                </a:lnTo>
                <a:lnTo>
                  <a:pt x="1127632" y="17906"/>
                </a:lnTo>
                <a:lnTo>
                  <a:pt x="1138456" y="17906"/>
                </a:lnTo>
                <a:lnTo>
                  <a:pt x="1128649" y="12826"/>
                </a:lnTo>
                <a:close/>
              </a:path>
              <a:path w="1152525" h="2207895">
                <a:moveTo>
                  <a:pt x="1127632" y="17906"/>
                </a:moveTo>
                <a:lnTo>
                  <a:pt x="1128487" y="34858"/>
                </a:lnTo>
                <a:lnTo>
                  <a:pt x="1142746" y="25780"/>
                </a:lnTo>
                <a:lnTo>
                  <a:pt x="1127632" y="179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02247" y="2993898"/>
            <a:ext cx="1414145" cy="1171575"/>
          </a:xfrm>
          <a:custGeom>
            <a:avLst/>
            <a:gdLst/>
            <a:ahLst/>
            <a:cxnLst/>
            <a:rect l="l" t="t" r="r" b="b"/>
            <a:pathLst>
              <a:path w="1414145" h="1171575">
                <a:moveTo>
                  <a:pt x="1383574" y="24982"/>
                </a:moveTo>
                <a:lnTo>
                  <a:pt x="1364179" y="28179"/>
                </a:lnTo>
                <a:lnTo>
                  <a:pt x="0" y="1155953"/>
                </a:lnTo>
                <a:lnTo>
                  <a:pt x="12700" y="1171194"/>
                </a:lnTo>
                <a:lnTo>
                  <a:pt x="1376842" y="43346"/>
                </a:lnTo>
                <a:lnTo>
                  <a:pt x="1383574" y="24982"/>
                </a:lnTo>
                <a:close/>
              </a:path>
              <a:path w="1414145" h="1171575">
                <a:moveTo>
                  <a:pt x="1412114" y="4825"/>
                </a:moveTo>
                <a:lnTo>
                  <a:pt x="1392427" y="4825"/>
                </a:lnTo>
                <a:lnTo>
                  <a:pt x="1405001" y="20065"/>
                </a:lnTo>
                <a:lnTo>
                  <a:pt x="1376842" y="43346"/>
                </a:lnTo>
                <a:lnTo>
                  <a:pt x="1359027" y="91948"/>
                </a:lnTo>
                <a:lnTo>
                  <a:pt x="1357122" y="97027"/>
                </a:lnTo>
                <a:lnTo>
                  <a:pt x="1359788" y="102742"/>
                </a:lnTo>
                <a:lnTo>
                  <a:pt x="1370076" y="106552"/>
                </a:lnTo>
                <a:lnTo>
                  <a:pt x="1375663" y="103886"/>
                </a:lnTo>
                <a:lnTo>
                  <a:pt x="1412114" y="4825"/>
                </a:lnTo>
                <a:close/>
              </a:path>
              <a:path w="1414145" h="1171575">
                <a:moveTo>
                  <a:pt x="1395990" y="9143"/>
                </a:moveTo>
                <a:lnTo>
                  <a:pt x="1389379" y="9143"/>
                </a:lnTo>
                <a:lnTo>
                  <a:pt x="1400302" y="22225"/>
                </a:lnTo>
                <a:lnTo>
                  <a:pt x="1383574" y="24982"/>
                </a:lnTo>
                <a:lnTo>
                  <a:pt x="1376842" y="43346"/>
                </a:lnTo>
                <a:lnTo>
                  <a:pt x="1405001" y="20065"/>
                </a:lnTo>
                <a:lnTo>
                  <a:pt x="1395990" y="9143"/>
                </a:lnTo>
                <a:close/>
              </a:path>
              <a:path w="1414145" h="1171575">
                <a:moveTo>
                  <a:pt x="1413891" y="0"/>
                </a:moveTo>
                <a:lnTo>
                  <a:pt x="1304671" y="17906"/>
                </a:lnTo>
                <a:lnTo>
                  <a:pt x="1300987" y="22987"/>
                </a:lnTo>
                <a:lnTo>
                  <a:pt x="1302766" y="33781"/>
                </a:lnTo>
                <a:lnTo>
                  <a:pt x="1307846" y="37464"/>
                </a:lnTo>
                <a:lnTo>
                  <a:pt x="1364179" y="28179"/>
                </a:lnTo>
                <a:lnTo>
                  <a:pt x="1392427" y="4825"/>
                </a:lnTo>
                <a:lnTo>
                  <a:pt x="1412114" y="4825"/>
                </a:lnTo>
                <a:lnTo>
                  <a:pt x="1413891" y="0"/>
                </a:lnTo>
                <a:close/>
              </a:path>
              <a:path w="1414145" h="1171575">
                <a:moveTo>
                  <a:pt x="1392427" y="4825"/>
                </a:moveTo>
                <a:lnTo>
                  <a:pt x="1364179" y="28179"/>
                </a:lnTo>
                <a:lnTo>
                  <a:pt x="1383574" y="24982"/>
                </a:lnTo>
                <a:lnTo>
                  <a:pt x="1389379" y="9143"/>
                </a:lnTo>
                <a:lnTo>
                  <a:pt x="1395990" y="9143"/>
                </a:lnTo>
                <a:lnTo>
                  <a:pt x="1392427" y="4825"/>
                </a:lnTo>
                <a:close/>
              </a:path>
              <a:path w="1414145" h="1171575">
                <a:moveTo>
                  <a:pt x="1389379" y="9143"/>
                </a:moveTo>
                <a:lnTo>
                  <a:pt x="1383574" y="24982"/>
                </a:lnTo>
                <a:lnTo>
                  <a:pt x="1400302" y="22225"/>
                </a:lnTo>
                <a:lnTo>
                  <a:pt x="1389379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52717" y="4337303"/>
            <a:ext cx="1492250" cy="218440"/>
          </a:xfrm>
          <a:custGeom>
            <a:avLst/>
            <a:gdLst/>
            <a:ahLst/>
            <a:cxnLst/>
            <a:rect l="l" t="t" r="r" b="b"/>
            <a:pathLst>
              <a:path w="1492250" h="218439">
                <a:moveTo>
                  <a:pt x="1435229" y="176612"/>
                </a:moveTo>
                <a:lnTo>
                  <a:pt x="1388110" y="197612"/>
                </a:lnTo>
                <a:lnTo>
                  <a:pt x="1383157" y="199898"/>
                </a:lnTo>
                <a:lnTo>
                  <a:pt x="1380871" y="205740"/>
                </a:lnTo>
                <a:lnTo>
                  <a:pt x="1383157" y="210693"/>
                </a:lnTo>
                <a:lnTo>
                  <a:pt x="1385315" y="215646"/>
                </a:lnTo>
                <a:lnTo>
                  <a:pt x="1391158" y="217932"/>
                </a:lnTo>
                <a:lnTo>
                  <a:pt x="1396238" y="215773"/>
                </a:lnTo>
                <a:lnTo>
                  <a:pt x="1474922" y="180594"/>
                </a:lnTo>
                <a:lnTo>
                  <a:pt x="1471676" y="180594"/>
                </a:lnTo>
                <a:lnTo>
                  <a:pt x="1435229" y="176612"/>
                </a:lnTo>
                <a:close/>
              </a:path>
              <a:path w="1492250" h="218439">
                <a:moveTo>
                  <a:pt x="1453214" y="168596"/>
                </a:moveTo>
                <a:lnTo>
                  <a:pt x="1435229" y="176612"/>
                </a:lnTo>
                <a:lnTo>
                  <a:pt x="1471676" y="180594"/>
                </a:lnTo>
                <a:lnTo>
                  <a:pt x="1471884" y="178689"/>
                </a:lnTo>
                <a:lnTo>
                  <a:pt x="1466850" y="178689"/>
                </a:lnTo>
                <a:lnTo>
                  <a:pt x="1453214" y="168596"/>
                </a:lnTo>
                <a:close/>
              </a:path>
              <a:path w="1492250" h="218439">
                <a:moveTo>
                  <a:pt x="1403350" y="107061"/>
                </a:moveTo>
                <a:lnTo>
                  <a:pt x="1397127" y="108077"/>
                </a:lnTo>
                <a:lnTo>
                  <a:pt x="1393825" y="112395"/>
                </a:lnTo>
                <a:lnTo>
                  <a:pt x="1390650" y="116840"/>
                </a:lnTo>
                <a:lnTo>
                  <a:pt x="1391539" y="123063"/>
                </a:lnTo>
                <a:lnTo>
                  <a:pt x="1395984" y="126238"/>
                </a:lnTo>
                <a:lnTo>
                  <a:pt x="1437453" y="156931"/>
                </a:lnTo>
                <a:lnTo>
                  <a:pt x="1473835" y="160909"/>
                </a:lnTo>
                <a:lnTo>
                  <a:pt x="1471676" y="180594"/>
                </a:lnTo>
                <a:lnTo>
                  <a:pt x="1474922" y="180594"/>
                </a:lnTo>
                <a:lnTo>
                  <a:pt x="1492250" y="172847"/>
                </a:lnTo>
                <a:lnTo>
                  <a:pt x="1407667" y="110363"/>
                </a:lnTo>
                <a:lnTo>
                  <a:pt x="1403350" y="107061"/>
                </a:lnTo>
                <a:close/>
              </a:path>
              <a:path w="1492250" h="218439">
                <a:moveTo>
                  <a:pt x="1468755" y="161671"/>
                </a:moveTo>
                <a:lnTo>
                  <a:pt x="1453214" y="168596"/>
                </a:lnTo>
                <a:lnTo>
                  <a:pt x="1466850" y="178689"/>
                </a:lnTo>
                <a:lnTo>
                  <a:pt x="1468755" y="161671"/>
                </a:lnTo>
                <a:close/>
              </a:path>
              <a:path w="1492250" h="218439">
                <a:moveTo>
                  <a:pt x="1473751" y="161671"/>
                </a:moveTo>
                <a:lnTo>
                  <a:pt x="1468755" y="161671"/>
                </a:lnTo>
                <a:lnTo>
                  <a:pt x="1466850" y="178689"/>
                </a:lnTo>
                <a:lnTo>
                  <a:pt x="1471884" y="178689"/>
                </a:lnTo>
                <a:lnTo>
                  <a:pt x="1473751" y="161671"/>
                </a:lnTo>
                <a:close/>
              </a:path>
              <a:path w="1492250" h="218439">
                <a:moveTo>
                  <a:pt x="2032" y="0"/>
                </a:moveTo>
                <a:lnTo>
                  <a:pt x="0" y="19812"/>
                </a:lnTo>
                <a:lnTo>
                  <a:pt x="1435229" y="176612"/>
                </a:lnTo>
                <a:lnTo>
                  <a:pt x="1453214" y="168596"/>
                </a:lnTo>
                <a:lnTo>
                  <a:pt x="1437453" y="156931"/>
                </a:lnTo>
                <a:lnTo>
                  <a:pt x="2032" y="0"/>
                </a:lnTo>
                <a:close/>
              </a:path>
              <a:path w="1492250" h="218439">
                <a:moveTo>
                  <a:pt x="1437453" y="156931"/>
                </a:moveTo>
                <a:lnTo>
                  <a:pt x="1453214" y="168596"/>
                </a:lnTo>
                <a:lnTo>
                  <a:pt x="1468755" y="161671"/>
                </a:lnTo>
                <a:lnTo>
                  <a:pt x="1473751" y="161671"/>
                </a:lnTo>
                <a:lnTo>
                  <a:pt x="1473835" y="160909"/>
                </a:lnTo>
                <a:lnTo>
                  <a:pt x="1437453" y="1569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757671" y="3398520"/>
            <a:ext cx="292735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316468" y="2334767"/>
            <a:ext cx="30988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59579" y="5237988"/>
            <a:ext cx="29718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316468" y="3939540"/>
            <a:ext cx="25781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77824" y="5922264"/>
            <a:ext cx="1341120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12492" y="6196584"/>
            <a:ext cx="440436" cy="513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86334" y="5972657"/>
            <a:ext cx="60966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59475" algn="l"/>
              </a:tabLst>
            </a:pPr>
            <a:r>
              <a:rPr sz="1800" spc="-5" dirty="0">
                <a:latin typeface="Constantia"/>
                <a:cs typeface="Constantia"/>
              </a:rPr>
              <a:t>O</a:t>
            </a:r>
            <a:r>
              <a:rPr sz="1800" spc="-35" dirty="0">
                <a:latin typeface="Constantia"/>
                <a:cs typeface="Constantia"/>
              </a:rPr>
              <a:t>P</a:t>
            </a:r>
            <a:r>
              <a:rPr sz="1800" dirty="0">
                <a:latin typeface="Constantia"/>
                <a:cs typeface="Constantia"/>
              </a:rPr>
              <a:t>E</a:t>
            </a:r>
            <a:r>
              <a:rPr sz="1800" spc="-5" dirty="0">
                <a:latin typeface="Constantia"/>
                <a:cs typeface="Constantia"/>
              </a:rPr>
              <a:t>N</a:t>
            </a:r>
            <a:r>
              <a:rPr sz="1800" dirty="0">
                <a:latin typeface="Constantia"/>
                <a:cs typeface="Constantia"/>
              </a:rPr>
              <a:t>={</a:t>
            </a:r>
            <a:r>
              <a:rPr sz="1800" b="1" dirty="0">
                <a:solidFill>
                  <a:srgbClr val="00AFEF"/>
                </a:solidFill>
                <a:latin typeface="Constantia"/>
                <a:cs typeface="Constantia"/>
              </a:rPr>
              <a:t>K(</a:t>
            </a:r>
            <a:r>
              <a:rPr sz="1800" b="1" spc="-5" dirty="0">
                <a:solidFill>
                  <a:srgbClr val="00AFEF"/>
                </a:solidFill>
                <a:latin typeface="Constantia"/>
                <a:cs typeface="Constantia"/>
              </a:rPr>
              <a:t>1),M(</a:t>
            </a:r>
            <a:r>
              <a:rPr sz="1800" b="1" spc="5" dirty="0">
                <a:solidFill>
                  <a:srgbClr val="00AFEF"/>
                </a:solidFill>
                <a:latin typeface="Constantia"/>
                <a:cs typeface="Constantia"/>
              </a:rPr>
              <a:t>1</a:t>
            </a:r>
            <a:r>
              <a:rPr sz="1800" b="1" dirty="0">
                <a:solidFill>
                  <a:srgbClr val="00AFEF"/>
                </a:solidFill>
                <a:latin typeface="Constantia"/>
                <a:cs typeface="Constantia"/>
              </a:rPr>
              <a:t>)</a:t>
            </a:r>
            <a:r>
              <a:rPr sz="1800" b="1" spc="10" dirty="0">
                <a:solidFill>
                  <a:srgbClr val="00AFEF"/>
                </a:solidFill>
                <a:latin typeface="Constantia"/>
                <a:cs typeface="Constantia"/>
              </a:rPr>
              <a:t>,</a:t>
            </a:r>
            <a:r>
              <a:rPr sz="1800" dirty="0">
                <a:latin typeface="Constantia"/>
                <a:cs typeface="Constantia"/>
              </a:rPr>
              <a:t>I(</a:t>
            </a:r>
            <a:r>
              <a:rPr sz="1800" spc="-10" dirty="0">
                <a:latin typeface="Constantia"/>
                <a:cs typeface="Constantia"/>
              </a:rPr>
              <a:t>5</a:t>
            </a:r>
            <a:r>
              <a:rPr sz="1800" dirty="0">
                <a:latin typeface="Constantia"/>
                <a:cs typeface="Constantia"/>
              </a:rPr>
              <a:t>),</a:t>
            </a:r>
            <a:r>
              <a:rPr sz="1800" spc="1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J(</a:t>
            </a:r>
            <a:r>
              <a:rPr sz="1800" spc="-5" dirty="0">
                <a:latin typeface="Constantia"/>
                <a:cs typeface="Constantia"/>
              </a:rPr>
              <a:t>6</a:t>
            </a:r>
            <a:r>
              <a:rPr sz="1800" dirty="0">
                <a:latin typeface="Constantia"/>
                <a:cs typeface="Constantia"/>
              </a:rPr>
              <a:t>)</a:t>
            </a:r>
            <a:r>
              <a:rPr sz="1800" spc="-10" dirty="0">
                <a:latin typeface="Constantia"/>
                <a:cs typeface="Constantia"/>
              </a:rPr>
              <a:t>,</a:t>
            </a:r>
            <a:r>
              <a:rPr sz="1800" dirty="0">
                <a:latin typeface="Constantia"/>
                <a:cs typeface="Constantia"/>
              </a:rPr>
              <a:t>H(</a:t>
            </a:r>
            <a:r>
              <a:rPr sz="1800" spc="5" dirty="0">
                <a:latin typeface="Constantia"/>
                <a:cs typeface="Constantia"/>
              </a:rPr>
              <a:t>7</a:t>
            </a:r>
            <a:r>
              <a:rPr sz="1800" dirty="0">
                <a:latin typeface="Constantia"/>
                <a:cs typeface="Constantia"/>
              </a:rPr>
              <a:t>)</a:t>
            </a:r>
            <a:r>
              <a:rPr sz="1800" spc="-10" dirty="0">
                <a:latin typeface="Constantia"/>
                <a:cs typeface="Constantia"/>
              </a:rPr>
              <a:t>,</a:t>
            </a:r>
            <a:r>
              <a:rPr sz="1800" dirty="0">
                <a:latin typeface="Constantia"/>
                <a:cs typeface="Constantia"/>
              </a:rPr>
              <a:t>E</a:t>
            </a:r>
            <a:r>
              <a:rPr sz="1800" spc="-5" dirty="0">
                <a:latin typeface="Constantia"/>
                <a:cs typeface="Constantia"/>
              </a:rPr>
              <a:t>(</a:t>
            </a:r>
            <a:r>
              <a:rPr sz="1800" dirty="0">
                <a:latin typeface="Constantia"/>
                <a:cs typeface="Constantia"/>
              </a:rPr>
              <a:t>8),</a:t>
            </a:r>
            <a:r>
              <a:rPr sz="1800" spc="2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D(10),</a:t>
            </a:r>
            <a:r>
              <a:rPr sz="1800" spc="-1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F(</a:t>
            </a:r>
            <a:r>
              <a:rPr sz="1800" spc="-20" dirty="0">
                <a:latin typeface="Constantia"/>
                <a:cs typeface="Constantia"/>
              </a:rPr>
              <a:t>1</a:t>
            </a:r>
            <a:r>
              <a:rPr sz="1800" spc="-10" dirty="0">
                <a:latin typeface="Constantia"/>
                <a:cs typeface="Constantia"/>
              </a:rPr>
              <a:t>3</a:t>
            </a:r>
            <a:r>
              <a:rPr sz="1800" dirty="0">
                <a:latin typeface="Constantia"/>
                <a:cs typeface="Constantia"/>
              </a:rPr>
              <a:t>)</a:t>
            </a:r>
            <a:r>
              <a:rPr sz="1800" spc="-10" dirty="0">
                <a:latin typeface="Constantia"/>
                <a:cs typeface="Constantia"/>
              </a:rPr>
              <a:t>,</a:t>
            </a:r>
            <a:r>
              <a:rPr sz="1800" dirty="0">
                <a:latin typeface="Constantia"/>
                <a:cs typeface="Constantia"/>
              </a:rPr>
              <a:t>G</a:t>
            </a:r>
            <a:r>
              <a:rPr sz="1800" spc="-5" dirty="0">
                <a:latin typeface="Constantia"/>
                <a:cs typeface="Constantia"/>
              </a:rPr>
              <a:t>(</a:t>
            </a:r>
            <a:r>
              <a:rPr sz="1800" dirty="0">
                <a:latin typeface="Constantia"/>
                <a:cs typeface="Constantia"/>
              </a:rPr>
              <a:t>14)}	6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onstantia"/>
                <a:cs typeface="Constantia"/>
              </a:rPr>
              <a:t>CLOSED={S,A, </a:t>
            </a:r>
            <a:r>
              <a:rPr sz="1800" dirty="0">
                <a:latin typeface="Constantia"/>
                <a:cs typeface="Constantia"/>
              </a:rPr>
              <a:t>C,</a:t>
            </a:r>
            <a:r>
              <a:rPr sz="1800" spc="-1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B,H,I,</a:t>
            </a:r>
            <a:r>
              <a:rPr sz="1800" b="1" spc="-10" dirty="0">
                <a:solidFill>
                  <a:srgbClr val="FF0000"/>
                </a:solidFill>
                <a:latin typeface="Constantia"/>
                <a:cs typeface="Constantia"/>
              </a:rPr>
              <a:t>L</a:t>
            </a:r>
            <a:r>
              <a:rPr sz="1800" spc="-10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291463" y="1500377"/>
            <a:ext cx="1156970" cy="1446530"/>
          </a:xfrm>
          <a:custGeom>
            <a:avLst/>
            <a:gdLst/>
            <a:ahLst/>
            <a:cxnLst/>
            <a:rect l="l" t="t" r="r" b="b"/>
            <a:pathLst>
              <a:path w="1156970" h="1446530">
                <a:moveTo>
                  <a:pt x="1132298" y="30672"/>
                </a:moveTo>
                <a:lnTo>
                  <a:pt x="1114100" y="37721"/>
                </a:lnTo>
                <a:lnTo>
                  <a:pt x="0" y="1433957"/>
                </a:lnTo>
                <a:lnTo>
                  <a:pt x="15493" y="1446276"/>
                </a:lnTo>
                <a:lnTo>
                  <a:pt x="1129458" y="50211"/>
                </a:lnTo>
                <a:lnTo>
                  <a:pt x="1132298" y="30672"/>
                </a:lnTo>
                <a:close/>
              </a:path>
              <a:path w="1156970" h="1446530">
                <a:moveTo>
                  <a:pt x="1155503" y="9144"/>
                </a:moveTo>
                <a:lnTo>
                  <a:pt x="1136904" y="9144"/>
                </a:lnTo>
                <a:lnTo>
                  <a:pt x="1152398" y="21462"/>
                </a:lnTo>
                <a:lnTo>
                  <a:pt x="1129458" y="50211"/>
                </a:lnTo>
                <a:lnTo>
                  <a:pt x="1122045" y="101219"/>
                </a:lnTo>
                <a:lnTo>
                  <a:pt x="1121156" y="106552"/>
                </a:lnTo>
                <a:lnTo>
                  <a:pt x="1124966" y="111633"/>
                </a:lnTo>
                <a:lnTo>
                  <a:pt x="1135761" y="113157"/>
                </a:lnTo>
                <a:lnTo>
                  <a:pt x="1140841" y="109474"/>
                </a:lnTo>
                <a:lnTo>
                  <a:pt x="1141603" y="104012"/>
                </a:lnTo>
                <a:lnTo>
                  <a:pt x="1155503" y="9144"/>
                </a:lnTo>
                <a:close/>
              </a:path>
              <a:path w="1156970" h="1446530">
                <a:moveTo>
                  <a:pt x="1156843" y="0"/>
                </a:moveTo>
                <a:lnTo>
                  <a:pt x="1058799" y="37973"/>
                </a:lnTo>
                <a:lnTo>
                  <a:pt x="1053592" y="39877"/>
                </a:lnTo>
                <a:lnTo>
                  <a:pt x="1051052" y="45593"/>
                </a:lnTo>
                <a:lnTo>
                  <a:pt x="1053084" y="50800"/>
                </a:lnTo>
                <a:lnTo>
                  <a:pt x="1055116" y="55880"/>
                </a:lnTo>
                <a:lnTo>
                  <a:pt x="1060831" y="58420"/>
                </a:lnTo>
                <a:lnTo>
                  <a:pt x="1065911" y="56387"/>
                </a:lnTo>
                <a:lnTo>
                  <a:pt x="1114100" y="37721"/>
                </a:lnTo>
                <a:lnTo>
                  <a:pt x="1136904" y="9144"/>
                </a:lnTo>
                <a:lnTo>
                  <a:pt x="1155503" y="9144"/>
                </a:lnTo>
                <a:lnTo>
                  <a:pt x="1156843" y="0"/>
                </a:lnTo>
                <a:close/>
              </a:path>
              <a:path w="1156970" h="1446530">
                <a:moveTo>
                  <a:pt x="1142814" y="13843"/>
                </a:moveTo>
                <a:lnTo>
                  <a:pt x="1134745" y="13843"/>
                </a:lnTo>
                <a:lnTo>
                  <a:pt x="1148207" y="24511"/>
                </a:lnTo>
                <a:lnTo>
                  <a:pt x="1132298" y="30672"/>
                </a:lnTo>
                <a:lnTo>
                  <a:pt x="1129458" y="50211"/>
                </a:lnTo>
                <a:lnTo>
                  <a:pt x="1152398" y="21462"/>
                </a:lnTo>
                <a:lnTo>
                  <a:pt x="1142814" y="13843"/>
                </a:lnTo>
                <a:close/>
              </a:path>
              <a:path w="1156970" h="1446530">
                <a:moveTo>
                  <a:pt x="1136904" y="9144"/>
                </a:moveTo>
                <a:lnTo>
                  <a:pt x="1114100" y="37721"/>
                </a:lnTo>
                <a:lnTo>
                  <a:pt x="1132298" y="30672"/>
                </a:lnTo>
                <a:lnTo>
                  <a:pt x="1134745" y="13843"/>
                </a:lnTo>
                <a:lnTo>
                  <a:pt x="1142814" y="13843"/>
                </a:lnTo>
                <a:lnTo>
                  <a:pt x="1136904" y="9144"/>
                </a:lnTo>
                <a:close/>
              </a:path>
              <a:path w="1156970" h="1446530">
                <a:moveTo>
                  <a:pt x="1134745" y="13843"/>
                </a:moveTo>
                <a:lnTo>
                  <a:pt x="1132298" y="30672"/>
                </a:lnTo>
                <a:lnTo>
                  <a:pt x="1148207" y="24511"/>
                </a:lnTo>
                <a:lnTo>
                  <a:pt x="1134745" y="13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22" y="135636"/>
            <a:ext cx="6326885" cy="57774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632" y="304139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657" y="2539110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263" y="10915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7586" y="5450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865" y="224917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13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3942" y="3648202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04538" y="144360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2605" y="4195064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64404" y="1089786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33340" y="3288284"/>
            <a:ext cx="21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90186" y="0"/>
            <a:ext cx="735330" cy="6731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latin typeface="Constantia"/>
                <a:cs typeface="Constantia"/>
              </a:rPr>
              <a:t>10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66161" y="19926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09109" y="25433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90821" y="3650107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85615" y="4704969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96736" y="4027373"/>
            <a:ext cx="10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57340" y="53761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J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16773" y="263423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000238" y="2828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745730" y="4149090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4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4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990078" y="4345051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40345" y="137541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5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612760" y="1569846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78495" y="969263"/>
            <a:ext cx="256540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194678" y="1735073"/>
            <a:ext cx="1152525" cy="2207895"/>
          </a:xfrm>
          <a:custGeom>
            <a:avLst/>
            <a:gdLst/>
            <a:ahLst/>
            <a:cxnLst/>
            <a:rect l="l" t="t" r="r" b="b"/>
            <a:pathLst>
              <a:path w="1152525" h="2207895">
                <a:moveTo>
                  <a:pt x="1128487" y="34858"/>
                </a:moveTo>
                <a:lnTo>
                  <a:pt x="1111780" y="45495"/>
                </a:lnTo>
                <a:lnTo>
                  <a:pt x="0" y="2198624"/>
                </a:lnTo>
                <a:lnTo>
                  <a:pt x="17525" y="2207641"/>
                </a:lnTo>
                <a:lnTo>
                  <a:pt x="1129480" y="54542"/>
                </a:lnTo>
                <a:lnTo>
                  <a:pt x="1128487" y="34858"/>
                </a:lnTo>
                <a:close/>
              </a:path>
              <a:path w="1152525" h="2207895">
                <a:moveTo>
                  <a:pt x="1147207" y="12826"/>
                </a:moveTo>
                <a:lnTo>
                  <a:pt x="1128649" y="12826"/>
                </a:lnTo>
                <a:lnTo>
                  <a:pt x="1146302" y="21971"/>
                </a:lnTo>
                <a:lnTo>
                  <a:pt x="1129480" y="54542"/>
                </a:lnTo>
                <a:lnTo>
                  <a:pt x="1132077" y="106045"/>
                </a:lnTo>
                <a:lnTo>
                  <a:pt x="1132459" y="111505"/>
                </a:lnTo>
                <a:lnTo>
                  <a:pt x="1137030" y="115697"/>
                </a:lnTo>
                <a:lnTo>
                  <a:pt x="1147952" y="115188"/>
                </a:lnTo>
                <a:lnTo>
                  <a:pt x="1152144" y="110489"/>
                </a:lnTo>
                <a:lnTo>
                  <a:pt x="1151890" y="105028"/>
                </a:lnTo>
                <a:lnTo>
                  <a:pt x="1147207" y="12826"/>
                </a:lnTo>
                <a:close/>
              </a:path>
              <a:path w="1152525" h="2207895">
                <a:moveTo>
                  <a:pt x="1146555" y="0"/>
                </a:moveTo>
                <a:lnTo>
                  <a:pt x="1057782" y="56387"/>
                </a:lnTo>
                <a:lnTo>
                  <a:pt x="1053084" y="59309"/>
                </a:lnTo>
                <a:lnTo>
                  <a:pt x="1051687" y="65404"/>
                </a:lnTo>
                <a:lnTo>
                  <a:pt x="1054735" y="70103"/>
                </a:lnTo>
                <a:lnTo>
                  <a:pt x="1057655" y="74675"/>
                </a:lnTo>
                <a:lnTo>
                  <a:pt x="1063752" y="76073"/>
                </a:lnTo>
                <a:lnTo>
                  <a:pt x="1111780" y="45495"/>
                </a:lnTo>
                <a:lnTo>
                  <a:pt x="1128649" y="12826"/>
                </a:lnTo>
                <a:lnTo>
                  <a:pt x="1147207" y="12826"/>
                </a:lnTo>
                <a:lnTo>
                  <a:pt x="1146555" y="0"/>
                </a:lnTo>
                <a:close/>
              </a:path>
              <a:path w="1152525" h="2207895">
                <a:moveTo>
                  <a:pt x="1138456" y="17906"/>
                </a:moveTo>
                <a:lnTo>
                  <a:pt x="1127632" y="17906"/>
                </a:lnTo>
                <a:lnTo>
                  <a:pt x="1142746" y="25780"/>
                </a:lnTo>
                <a:lnTo>
                  <a:pt x="1128487" y="34858"/>
                </a:lnTo>
                <a:lnTo>
                  <a:pt x="1129480" y="54542"/>
                </a:lnTo>
                <a:lnTo>
                  <a:pt x="1146302" y="21971"/>
                </a:lnTo>
                <a:lnTo>
                  <a:pt x="1138456" y="17906"/>
                </a:lnTo>
                <a:close/>
              </a:path>
              <a:path w="1152525" h="2207895">
                <a:moveTo>
                  <a:pt x="1128649" y="12826"/>
                </a:moveTo>
                <a:lnTo>
                  <a:pt x="1111780" y="45495"/>
                </a:lnTo>
                <a:lnTo>
                  <a:pt x="1128487" y="34858"/>
                </a:lnTo>
                <a:lnTo>
                  <a:pt x="1127632" y="17906"/>
                </a:lnTo>
                <a:lnTo>
                  <a:pt x="1138456" y="17906"/>
                </a:lnTo>
                <a:lnTo>
                  <a:pt x="1128649" y="12826"/>
                </a:lnTo>
                <a:close/>
              </a:path>
              <a:path w="1152525" h="2207895">
                <a:moveTo>
                  <a:pt x="1127632" y="17906"/>
                </a:moveTo>
                <a:lnTo>
                  <a:pt x="1128487" y="34858"/>
                </a:lnTo>
                <a:lnTo>
                  <a:pt x="1142746" y="25780"/>
                </a:lnTo>
                <a:lnTo>
                  <a:pt x="1127632" y="179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00342" y="2993898"/>
            <a:ext cx="1416050" cy="1174115"/>
          </a:xfrm>
          <a:custGeom>
            <a:avLst/>
            <a:gdLst/>
            <a:ahLst/>
            <a:cxnLst/>
            <a:rect l="l" t="t" r="r" b="b"/>
            <a:pathLst>
              <a:path w="1416050" h="1174114">
                <a:moveTo>
                  <a:pt x="1376183" y="32673"/>
                </a:moveTo>
                <a:lnTo>
                  <a:pt x="1350850" y="36839"/>
                </a:lnTo>
                <a:lnTo>
                  <a:pt x="0" y="1153668"/>
                </a:lnTo>
                <a:lnTo>
                  <a:pt x="16510" y="1173607"/>
                </a:lnTo>
                <a:lnTo>
                  <a:pt x="1367329" y="56803"/>
                </a:lnTo>
                <a:lnTo>
                  <a:pt x="1376183" y="32673"/>
                </a:lnTo>
                <a:close/>
              </a:path>
              <a:path w="1416050" h="1174114">
                <a:moveTo>
                  <a:pt x="1413459" y="6350"/>
                </a:moveTo>
                <a:lnTo>
                  <a:pt x="1387729" y="6350"/>
                </a:lnTo>
                <a:lnTo>
                  <a:pt x="1404239" y="26288"/>
                </a:lnTo>
                <a:lnTo>
                  <a:pt x="1367329" y="56803"/>
                </a:lnTo>
                <a:lnTo>
                  <a:pt x="1352804" y="96392"/>
                </a:lnTo>
                <a:lnTo>
                  <a:pt x="1350264" y="103124"/>
                </a:lnTo>
                <a:lnTo>
                  <a:pt x="1353820" y="110489"/>
                </a:lnTo>
                <a:lnTo>
                  <a:pt x="1360551" y="113029"/>
                </a:lnTo>
                <a:lnTo>
                  <a:pt x="1367155" y="115442"/>
                </a:lnTo>
                <a:lnTo>
                  <a:pt x="1374648" y="112013"/>
                </a:lnTo>
                <a:lnTo>
                  <a:pt x="1377061" y="105282"/>
                </a:lnTo>
                <a:lnTo>
                  <a:pt x="1413459" y="6350"/>
                </a:lnTo>
                <a:close/>
              </a:path>
              <a:path w="1416050" h="1174114">
                <a:moveTo>
                  <a:pt x="1392356" y="11937"/>
                </a:moveTo>
                <a:lnTo>
                  <a:pt x="1383791" y="11937"/>
                </a:lnTo>
                <a:lnTo>
                  <a:pt x="1398015" y="29082"/>
                </a:lnTo>
                <a:lnTo>
                  <a:pt x="1376183" y="32673"/>
                </a:lnTo>
                <a:lnTo>
                  <a:pt x="1367329" y="56803"/>
                </a:lnTo>
                <a:lnTo>
                  <a:pt x="1404239" y="26288"/>
                </a:lnTo>
                <a:lnTo>
                  <a:pt x="1392356" y="11937"/>
                </a:lnTo>
                <a:close/>
              </a:path>
              <a:path w="1416050" h="1174114">
                <a:moveTo>
                  <a:pt x="1415796" y="0"/>
                </a:moveTo>
                <a:lnTo>
                  <a:pt x="1298066" y="19303"/>
                </a:lnTo>
                <a:lnTo>
                  <a:pt x="1293240" y="25907"/>
                </a:lnTo>
                <a:lnTo>
                  <a:pt x="1295527" y="40131"/>
                </a:lnTo>
                <a:lnTo>
                  <a:pt x="1302258" y="44830"/>
                </a:lnTo>
                <a:lnTo>
                  <a:pt x="1350850" y="36839"/>
                </a:lnTo>
                <a:lnTo>
                  <a:pt x="1387729" y="6350"/>
                </a:lnTo>
                <a:lnTo>
                  <a:pt x="1413459" y="6350"/>
                </a:lnTo>
                <a:lnTo>
                  <a:pt x="1415796" y="0"/>
                </a:lnTo>
                <a:close/>
              </a:path>
              <a:path w="1416050" h="1174114">
                <a:moveTo>
                  <a:pt x="1387729" y="6350"/>
                </a:moveTo>
                <a:lnTo>
                  <a:pt x="1350850" y="36839"/>
                </a:lnTo>
                <a:lnTo>
                  <a:pt x="1376183" y="32673"/>
                </a:lnTo>
                <a:lnTo>
                  <a:pt x="1383791" y="11937"/>
                </a:lnTo>
                <a:lnTo>
                  <a:pt x="1392356" y="11937"/>
                </a:lnTo>
                <a:lnTo>
                  <a:pt x="1387729" y="6350"/>
                </a:lnTo>
                <a:close/>
              </a:path>
              <a:path w="1416050" h="1174114">
                <a:moveTo>
                  <a:pt x="1383791" y="11937"/>
                </a:moveTo>
                <a:lnTo>
                  <a:pt x="1376183" y="32673"/>
                </a:lnTo>
                <a:lnTo>
                  <a:pt x="1398015" y="29082"/>
                </a:lnTo>
                <a:lnTo>
                  <a:pt x="1383791" y="1193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52717" y="4337303"/>
            <a:ext cx="1492250" cy="218440"/>
          </a:xfrm>
          <a:custGeom>
            <a:avLst/>
            <a:gdLst/>
            <a:ahLst/>
            <a:cxnLst/>
            <a:rect l="l" t="t" r="r" b="b"/>
            <a:pathLst>
              <a:path w="1492250" h="218439">
                <a:moveTo>
                  <a:pt x="1435229" y="176612"/>
                </a:moveTo>
                <a:lnTo>
                  <a:pt x="1388110" y="197612"/>
                </a:lnTo>
                <a:lnTo>
                  <a:pt x="1383157" y="199898"/>
                </a:lnTo>
                <a:lnTo>
                  <a:pt x="1380871" y="205740"/>
                </a:lnTo>
                <a:lnTo>
                  <a:pt x="1383157" y="210693"/>
                </a:lnTo>
                <a:lnTo>
                  <a:pt x="1385315" y="215646"/>
                </a:lnTo>
                <a:lnTo>
                  <a:pt x="1391158" y="217932"/>
                </a:lnTo>
                <a:lnTo>
                  <a:pt x="1396238" y="215773"/>
                </a:lnTo>
                <a:lnTo>
                  <a:pt x="1474922" y="180594"/>
                </a:lnTo>
                <a:lnTo>
                  <a:pt x="1471676" y="180594"/>
                </a:lnTo>
                <a:lnTo>
                  <a:pt x="1435229" y="176612"/>
                </a:lnTo>
                <a:close/>
              </a:path>
              <a:path w="1492250" h="218439">
                <a:moveTo>
                  <a:pt x="1453214" y="168596"/>
                </a:moveTo>
                <a:lnTo>
                  <a:pt x="1435229" y="176612"/>
                </a:lnTo>
                <a:lnTo>
                  <a:pt x="1471676" y="180594"/>
                </a:lnTo>
                <a:lnTo>
                  <a:pt x="1471884" y="178689"/>
                </a:lnTo>
                <a:lnTo>
                  <a:pt x="1466850" y="178689"/>
                </a:lnTo>
                <a:lnTo>
                  <a:pt x="1453214" y="168596"/>
                </a:lnTo>
                <a:close/>
              </a:path>
              <a:path w="1492250" h="218439">
                <a:moveTo>
                  <a:pt x="1403350" y="107061"/>
                </a:moveTo>
                <a:lnTo>
                  <a:pt x="1397127" y="108077"/>
                </a:lnTo>
                <a:lnTo>
                  <a:pt x="1393825" y="112395"/>
                </a:lnTo>
                <a:lnTo>
                  <a:pt x="1390650" y="116840"/>
                </a:lnTo>
                <a:lnTo>
                  <a:pt x="1391539" y="123063"/>
                </a:lnTo>
                <a:lnTo>
                  <a:pt x="1395984" y="126238"/>
                </a:lnTo>
                <a:lnTo>
                  <a:pt x="1437453" y="156931"/>
                </a:lnTo>
                <a:lnTo>
                  <a:pt x="1473835" y="160909"/>
                </a:lnTo>
                <a:lnTo>
                  <a:pt x="1471676" y="180594"/>
                </a:lnTo>
                <a:lnTo>
                  <a:pt x="1474922" y="180594"/>
                </a:lnTo>
                <a:lnTo>
                  <a:pt x="1492250" y="172847"/>
                </a:lnTo>
                <a:lnTo>
                  <a:pt x="1407667" y="110363"/>
                </a:lnTo>
                <a:lnTo>
                  <a:pt x="1403350" y="107061"/>
                </a:lnTo>
                <a:close/>
              </a:path>
              <a:path w="1492250" h="218439">
                <a:moveTo>
                  <a:pt x="1468755" y="161671"/>
                </a:moveTo>
                <a:lnTo>
                  <a:pt x="1453214" y="168596"/>
                </a:lnTo>
                <a:lnTo>
                  <a:pt x="1466850" y="178689"/>
                </a:lnTo>
                <a:lnTo>
                  <a:pt x="1468755" y="161671"/>
                </a:lnTo>
                <a:close/>
              </a:path>
              <a:path w="1492250" h="218439">
                <a:moveTo>
                  <a:pt x="1473751" y="161671"/>
                </a:moveTo>
                <a:lnTo>
                  <a:pt x="1468755" y="161671"/>
                </a:lnTo>
                <a:lnTo>
                  <a:pt x="1466850" y="178689"/>
                </a:lnTo>
                <a:lnTo>
                  <a:pt x="1471884" y="178689"/>
                </a:lnTo>
                <a:lnTo>
                  <a:pt x="1473751" y="161671"/>
                </a:lnTo>
                <a:close/>
              </a:path>
              <a:path w="1492250" h="218439">
                <a:moveTo>
                  <a:pt x="2032" y="0"/>
                </a:moveTo>
                <a:lnTo>
                  <a:pt x="0" y="19812"/>
                </a:lnTo>
                <a:lnTo>
                  <a:pt x="1435229" y="176612"/>
                </a:lnTo>
                <a:lnTo>
                  <a:pt x="1453214" y="168596"/>
                </a:lnTo>
                <a:lnTo>
                  <a:pt x="1437453" y="156931"/>
                </a:lnTo>
                <a:lnTo>
                  <a:pt x="2032" y="0"/>
                </a:lnTo>
                <a:close/>
              </a:path>
              <a:path w="1492250" h="218439">
                <a:moveTo>
                  <a:pt x="1437453" y="156931"/>
                </a:moveTo>
                <a:lnTo>
                  <a:pt x="1453214" y="168596"/>
                </a:lnTo>
                <a:lnTo>
                  <a:pt x="1468755" y="161671"/>
                </a:lnTo>
                <a:lnTo>
                  <a:pt x="1473751" y="161671"/>
                </a:lnTo>
                <a:lnTo>
                  <a:pt x="1473835" y="160909"/>
                </a:lnTo>
                <a:lnTo>
                  <a:pt x="1437453" y="1569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757671" y="3398520"/>
            <a:ext cx="292735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316468" y="2334767"/>
            <a:ext cx="30988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59579" y="5237988"/>
            <a:ext cx="29718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316468" y="3939540"/>
            <a:ext cx="25781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0" y="5114544"/>
            <a:ext cx="9144000" cy="17434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77824" y="5922264"/>
            <a:ext cx="1341120" cy="513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12492" y="6196584"/>
            <a:ext cx="440436" cy="513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86334" y="5972657"/>
            <a:ext cx="60966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59475" algn="l"/>
              </a:tabLst>
            </a:pPr>
            <a:r>
              <a:rPr sz="1800" spc="-5" dirty="0">
                <a:latin typeface="Constantia"/>
                <a:cs typeface="Constantia"/>
              </a:rPr>
              <a:t>O</a:t>
            </a:r>
            <a:r>
              <a:rPr sz="1800" spc="-35" dirty="0">
                <a:latin typeface="Constantia"/>
                <a:cs typeface="Constantia"/>
              </a:rPr>
              <a:t>P</a:t>
            </a:r>
            <a:r>
              <a:rPr sz="1800" dirty="0">
                <a:latin typeface="Constantia"/>
                <a:cs typeface="Constantia"/>
              </a:rPr>
              <a:t>E</a:t>
            </a:r>
            <a:r>
              <a:rPr sz="1800" spc="-5" dirty="0">
                <a:latin typeface="Constantia"/>
                <a:cs typeface="Constantia"/>
              </a:rPr>
              <a:t>N</a:t>
            </a:r>
            <a:r>
              <a:rPr sz="1800" dirty="0">
                <a:latin typeface="Constantia"/>
                <a:cs typeface="Constantia"/>
              </a:rPr>
              <a:t>={</a:t>
            </a:r>
            <a:r>
              <a:rPr sz="1800" b="1" dirty="0">
                <a:solidFill>
                  <a:srgbClr val="00AFEF"/>
                </a:solidFill>
                <a:latin typeface="Constantia"/>
                <a:cs typeface="Constantia"/>
              </a:rPr>
              <a:t>K(</a:t>
            </a:r>
            <a:r>
              <a:rPr sz="1800" b="1" spc="-5" dirty="0">
                <a:solidFill>
                  <a:srgbClr val="00AFEF"/>
                </a:solidFill>
                <a:latin typeface="Constantia"/>
                <a:cs typeface="Constantia"/>
              </a:rPr>
              <a:t>1),M(</a:t>
            </a:r>
            <a:r>
              <a:rPr sz="1800" b="1" spc="5" dirty="0">
                <a:solidFill>
                  <a:srgbClr val="00AFEF"/>
                </a:solidFill>
                <a:latin typeface="Constantia"/>
                <a:cs typeface="Constantia"/>
              </a:rPr>
              <a:t>1</a:t>
            </a:r>
            <a:r>
              <a:rPr sz="1800" b="1" dirty="0">
                <a:solidFill>
                  <a:srgbClr val="00AFEF"/>
                </a:solidFill>
                <a:latin typeface="Constantia"/>
                <a:cs typeface="Constantia"/>
              </a:rPr>
              <a:t>)</a:t>
            </a:r>
            <a:r>
              <a:rPr sz="1800" b="1" spc="10" dirty="0">
                <a:solidFill>
                  <a:srgbClr val="00AFEF"/>
                </a:solidFill>
                <a:latin typeface="Constantia"/>
                <a:cs typeface="Constantia"/>
              </a:rPr>
              <a:t>,</a:t>
            </a:r>
            <a:r>
              <a:rPr sz="1800" dirty="0">
                <a:latin typeface="Constantia"/>
                <a:cs typeface="Constantia"/>
              </a:rPr>
              <a:t>I(</a:t>
            </a:r>
            <a:r>
              <a:rPr sz="1800" spc="-10" dirty="0">
                <a:latin typeface="Constantia"/>
                <a:cs typeface="Constantia"/>
              </a:rPr>
              <a:t>5</a:t>
            </a:r>
            <a:r>
              <a:rPr sz="1800" dirty="0">
                <a:latin typeface="Constantia"/>
                <a:cs typeface="Constantia"/>
              </a:rPr>
              <a:t>),</a:t>
            </a:r>
            <a:r>
              <a:rPr sz="1800" spc="1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J(</a:t>
            </a:r>
            <a:r>
              <a:rPr sz="1800" spc="-5" dirty="0">
                <a:latin typeface="Constantia"/>
                <a:cs typeface="Constantia"/>
              </a:rPr>
              <a:t>6</a:t>
            </a:r>
            <a:r>
              <a:rPr sz="1800" dirty="0">
                <a:latin typeface="Constantia"/>
                <a:cs typeface="Constantia"/>
              </a:rPr>
              <a:t>)</a:t>
            </a:r>
            <a:r>
              <a:rPr sz="1800" spc="-10" dirty="0">
                <a:latin typeface="Constantia"/>
                <a:cs typeface="Constantia"/>
              </a:rPr>
              <a:t>,</a:t>
            </a:r>
            <a:r>
              <a:rPr sz="1800" dirty="0">
                <a:latin typeface="Constantia"/>
                <a:cs typeface="Constantia"/>
              </a:rPr>
              <a:t>H(</a:t>
            </a:r>
            <a:r>
              <a:rPr sz="1800" spc="5" dirty="0">
                <a:latin typeface="Constantia"/>
                <a:cs typeface="Constantia"/>
              </a:rPr>
              <a:t>7</a:t>
            </a:r>
            <a:r>
              <a:rPr sz="1800" dirty="0">
                <a:latin typeface="Constantia"/>
                <a:cs typeface="Constantia"/>
              </a:rPr>
              <a:t>)</a:t>
            </a:r>
            <a:r>
              <a:rPr sz="1800" spc="-10" dirty="0">
                <a:latin typeface="Constantia"/>
                <a:cs typeface="Constantia"/>
              </a:rPr>
              <a:t>,</a:t>
            </a:r>
            <a:r>
              <a:rPr sz="1800" dirty="0">
                <a:latin typeface="Constantia"/>
                <a:cs typeface="Constantia"/>
              </a:rPr>
              <a:t>E</a:t>
            </a:r>
            <a:r>
              <a:rPr sz="1800" spc="-5" dirty="0">
                <a:latin typeface="Constantia"/>
                <a:cs typeface="Constantia"/>
              </a:rPr>
              <a:t>(</a:t>
            </a:r>
            <a:r>
              <a:rPr sz="1800" dirty="0">
                <a:latin typeface="Constantia"/>
                <a:cs typeface="Constantia"/>
              </a:rPr>
              <a:t>8),</a:t>
            </a:r>
            <a:r>
              <a:rPr sz="1800" spc="2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D(10),</a:t>
            </a:r>
            <a:r>
              <a:rPr sz="1800" spc="-1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F(</a:t>
            </a:r>
            <a:r>
              <a:rPr sz="1800" spc="-20" dirty="0">
                <a:latin typeface="Constantia"/>
                <a:cs typeface="Constantia"/>
              </a:rPr>
              <a:t>1</a:t>
            </a:r>
            <a:r>
              <a:rPr sz="1800" spc="-10" dirty="0">
                <a:latin typeface="Constantia"/>
                <a:cs typeface="Constantia"/>
              </a:rPr>
              <a:t>3</a:t>
            </a:r>
            <a:r>
              <a:rPr sz="1800" dirty="0">
                <a:latin typeface="Constantia"/>
                <a:cs typeface="Constantia"/>
              </a:rPr>
              <a:t>)</a:t>
            </a:r>
            <a:r>
              <a:rPr sz="1800" spc="-10" dirty="0">
                <a:latin typeface="Constantia"/>
                <a:cs typeface="Constantia"/>
              </a:rPr>
              <a:t>,</a:t>
            </a:r>
            <a:r>
              <a:rPr sz="1800" dirty="0">
                <a:latin typeface="Constantia"/>
                <a:cs typeface="Constantia"/>
              </a:rPr>
              <a:t>G</a:t>
            </a:r>
            <a:r>
              <a:rPr sz="1800" spc="-5" dirty="0">
                <a:latin typeface="Constantia"/>
                <a:cs typeface="Constantia"/>
              </a:rPr>
              <a:t>(</a:t>
            </a:r>
            <a:r>
              <a:rPr sz="1800" dirty="0">
                <a:latin typeface="Constantia"/>
                <a:cs typeface="Constantia"/>
              </a:rPr>
              <a:t>14)}	6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onstantia"/>
                <a:cs typeface="Constantia"/>
              </a:rPr>
              <a:t>CLOSED={S,A, </a:t>
            </a:r>
            <a:r>
              <a:rPr sz="1800" dirty="0">
                <a:latin typeface="Constantia"/>
                <a:cs typeface="Constantia"/>
              </a:rPr>
              <a:t>C,</a:t>
            </a:r>
            <a:r>
              <a:rPr sz="1800" spc="-1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B,H,I,</a:t>
            </a:r>
            <a:r>
              <a:rPr sz="1800" b="1" spc="-10" dirty="0">
                <a:solidFill>
                  <a:srgbClr val="FF0000"/>
                </a:solidFill>
                <a:latin typeface="Constantia"/>
                <a:cs typeface="Constantia"/>
              </a:rPr>
              <a:t>L</a:t>
            </a:r>
            <a:r>
              <a:rPr sz="1800" spc="-10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475910" y="6246672"/>
            <a:ext cx="23558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GOAL </a:t>
            </a:r>
            <a:r>
              <a:rPr sz="1800" spc="-5" dirty="0">
                <a:latin typeface="Constantia"/>
                <a:cs typeface="Constantia"/>
              </a:rPr>
              <a:t>NODE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FOUND!!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291463" y="1500377"/>
            <a:ext cx="1156970" cy="1446530"/>
          </a:xfrm>
          <a:custGeom>
            <a:avLst/>
            <a:gdLst/>
            <a:ahLst/>
            <a:cxnLst/>
            <a:rect l="l" t="t" r="r" b="b"/>
            <a:pathLst>
              <a:path w="1156970" h="1446530">
                <a:moveTo>
                  <a:pt x="1132298" y="30672"/>
                </a:moveTo>
                <a:lnTo>
                  <a:pt x="1114100" y="37721"/>
                </a:lnTo>
                <a:lnTo>
                  <a:pt x="0" y="1433957"/>
                </a:lnTo>
                <a:lnTo>
                  <a:pt x="15493" y="1446276"/>
                </a:lnTo>
                <a:lnTo>
                  <a:pt x="1129458" y="50211"/>
                </a:lnTo>
                <a:lnTo>
                  <a:pt x="1132298" y="30672"/>
                </a:lnTo>
                <a:close/>
              </a:path>
              <a:path w="1156970" h="1446530">
                <a:moveTo>
                  <a:pt x="1155503" y="9144"/>
                </a:moveTo>
                <a:lnTo>
                  <a:pt x="1136904" y="9144"/>
                </a:lnTo>
                <a:lnTo>
                  <a:pt x="1152398" y="21462"/>
                </a:lnTo>
                <a:lnTo>
                  <a:pt x="1129458" y="50211"/>
                </a:lnTo>
                <a:lnTo>
                  <a:pt x="1122045" y="101219"/>
                </a:lnTo>
                <a:lnTo>
                  <a:pt x="1121156" y="106552"/>
                </a:lnTo>
                <a:lnTo>
                  <a:pt x="1124966" y="111633"/>
                </a:lnTo>
                <a:lnTo>
                  <a:pt x="1135761" y="113157"/>
                </a:lnTo>
                <a:lnTo>
                  <a:pt x="1140841" y="109474"/>
                </a:lnTo>
                <a:lnTo>
                  <a:pt x="1141603" y="104012"/>
                </a:lnTo>
                <a:lnTo>
                  <a:pt x="1155503" y="9144"/>
                </a:lnTo>
                <a:close/>
              </a:path>
              <a:path w="1156970" h="1446530">
                <a:moveTo>
                  <a:pt x="1156843" y="0"/>
                </a:moveTo>
                <a:lnTo>
                  <a:pt x="1058799" y="37973"/>
                </a:lnTo>
                <a:lnTo>
                  <a:pt x="1053592" y="39877"/>
                </a:lnTo>
                <a:lnTo>
                  <a:pt x="1051052" y="45593"/>
                </a:lnTo>
                <a:lnTo>
                  <a:pt x="1053084" y="50800"/>
                </a:lnTo>
                <a:lnTo>
                  <a:pt x="1055116" y="55880"/>
                </a:lnTo>
                <a:lnTo>
                  <a:pt x="1060831" y="58420"/>
                </a:lnTo>
                <a:lnTo>
                  <a:pt x="1065911" y="56387"/>
                </a:lnTo>
                <a:lnTo>
                  <a:pt x="1114100" y="37721"/>
                </a:lnTo>
                <a:lnTo>
                  <a:pt x="1136904" y="9144"/>
                </a:lnTo>
                <a:lnTo>
                  <a:pt x="1155503" y="9144"/>
                </a:lnTo>
                <a:lnTo>
                  <a:pt x="1156843" y="0"/>
                </a:lnTo>
                <a:close/>
              </a:path>
              <a:path w="1156970" h="1446530">
                <a:moveTo>
                  <a:pt x="1142814" y="13843"/>
                </a:moveTo>
                <a:lnTo>
                  <a:pt x="1134745" y="13843"/>
                </a:lnTo>
                <a:lnTo>
                  <a:pt x="1148207" y="24511"/>
                </a:lnTo>
                <a:lnTo>
                  <a:pt x="1132298" y="30672"/>
                </a:lnTo>
                <a:lnTo>
                  <a:pt x="1129458" y="50211"/>
                </a:lnTo>
                <a:lnTo>
                  <a:pt x="1152398" y="21462"/>
                </a:lnTo>
                <a:lnTo>
                  <a:pt x="1142814" y="13843"/>
                </a:lnTo>
                <a:close/>
              </a:path>
              <a:path w="1156970" h="1446530">
                <a:moveTo>
                  <a:pt x="1136904" y="9144"/>
                </a:moveTo>
                <a:lnTo>
                  <a:pt x="1114100" y="37721"/>
                </a:lnTo>
                <a:lnTo>
                  <a:pt x="1132298" y="30672"/>
                </a:lnTo>
                <a:lnTo>
                  <a:pt x="1134745" y="13843"/>
                </a:lnTo>
                <a:lnTo>
                  <a:pt x="1142814" y="13843"/>
                </a:lnTo>
                <a:lnTo>
                  <a:pt x="1136904" y="9144"/>
                </a:lnTo>
                <a:close/>
              </a:path>
              <a:path w="1156970" h="1446530">
                <a:moveTo>
                  <a:pt x="1134745" y="13843"/>
                </a:moveTo>
                <a:lnTo>
                  <a:pt x="1132298" y="30672"/>
                </a:lnTo>
                <a:lnTo>
                  <a:pt x="1148207" y="24511"/>
                </a:lnTo>
                <a:lnTo>
                  <a:pt x="1134745" y="13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39" y="121513"/>
            <a:ext cx="8507095" cy="594042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527685" algn="l"/>
              </a:tabLst>
            </a:pPr>
            <a:r>
              <a:rPr sz="2450" spc="5" dirty="0">
                <a:solidFill>
                  <a:srgbClr val="0AD0D9"/>
                </a:solidFill>
                <a:latin typeface="Constantia"/>
                <a:cs typeface="Constantia"/>
              </a:rPr>
              <a:t>2.	</a:t>
            </a:r>
            <a:r>
              <a:rPr sz="2600" spc="-10" dirty="0">
                <a:solidFill>
                  <a:srgbClr val="FF0000"/>
                </a:solidFill>
                <a:latin typeface="Constantia"/>
                <a:cs typeface="Constantia"/>
              </a:rPr>
              <a:t>Informed/Directed Search </a:t>
            </a:r>
            <a:r>
              <a:rPr sz="2600" spc="-15" dirty="0">
                <a:solidFill>
                  <a:srgbClr val="FF0000"/>
                </a:solidFill>
                <a:latin typeface="Constantia"/>
                <a:cs typeface="Constantia"/>
              </a:rPr>
              <a:t>Control</a:t>
            </a:r>
            <a:r>
              <a:rPr sz="2600" spc="-5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Constantia"/>
                <a:cs typeface="Constantia"/>
              </a:rPr>
              <a:t>Strategy</a:t>
            </a:r>
            <a:endParaRPr sz="2600">
              <a:latin typeface="Constantia"/>
              <a:cs typeface="Constantia"/>
            </a:endParaRPr>
          </a:p>
          <a:p>
            <a:pPr marL="287020" marR="365125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"/>
              <a:buChar char="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Some </a:t>
            </a:r>
            <a:r>
              <a:rPr sz="2600" spc="-10" dirty="0">
                <a:latin typeface="Constantia"/>
                <a:cs typeface="Constantia"/>
              </a:rPr>
              <a:t>info </a:t>
            </a:r>
            <a:r>
              <a:rPr sz="2600" dirty="0">
                <a:latin typeface="Constantia"/>
                <a:cs typeface="Constantia"/>
              </a:rPr>
              <a:t>about </a:t>
            </a:r>
            <a:r>
              <a:rPr sz="2600" spc="-5" dirty="0">
                <a:latin typeface="Constantia"/>
                <a:cs typeface="Constantia"/>
              </a:rPr>
              <a:t>problem space(heuristic) is used </a:t>
            </a:r>
            <a:r>
              <a:rPr sz="2600" spc="-20" dirty="0">
                <a:latin typeface="Constantia"/>
                <a:cs typeface="Constantia"/>
              </a:rPr>
              <a:t>to  </a:t>
            </a:r>
            <a:r>
              <a:rPr sz="2600" spc="-15" dirty="0">
                <a:latin typeface="Constantia"/>
                <a:cs typeface="Constantia"/>
              </a:rPr>
              <a:t>compute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preference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among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children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for</a:t>
            </a:r>
            <a:r>
              <a:rPr sz="2600" spc="-1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exploration 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expansion.</a:t>
            </a:r>
            <a:endParaRPr sz="26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"/>
              <a:buChar char="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Examples: </a:t>
            </a:r>
            <a:r>
              <a:rPr sz="2600" dirty="0">
                <a:latin typeface="Constantia"/>
                <a:cs typeface="Constantia"/>
              </a:rPr>
              <a:t>1. </a:t>
            </a:r>
            <a:r>
              <a:rPr sz="2600" spc="-5" dirty="0">
                <a:latin typeface="Constantia"/>
                <a:cs typeface="Constantia"/>
              </a:rPr>
              <a:t>Best </a:t>
            </a:r>
            <a:r>
              <a:rPr sz="2600" spc="-10" dirty="0">
                <a:latin typeface="Constantia"/>
                <a:cs typeface="Constantia"/>
              </a:rPr>
              <a:t>First </a:t>
            </a:r>
            <a:r>
              <a:rPr sz="2600" spc="-5" dirty="0">
                <a:latin typeface="Constantia"/>
                <a:cs typeface="Constantia"/>
              </a:rPr>
              <a:t>Search, 2. Problem</a:t>
            </a:r>
            <a:r>
              <a:rPr sz="2600" spc="-2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Decomposition,  </a:t>
            </a:r>
            <a:r>
              <a:rPr sz="2600" spc="-80" dirty="0">
                <a:latin typeface="Constantia"/>
                <a:cs typeface="Constantia"/>
              </a:rPr>
              <a:t>A*, </a:t>
            </a:r>
            <a:r>
              <a:rPr sz="2600" spc="-15" dirty="0">
                <a:latin typeface="Constantia"/>
                <a:cs typeface="Constantia"/>
              </a:rPr>
              <a:t>Mean </a:t>
            </a:r>
            <a:r>
              <a:rPr sz="2600" dirty="0">
                <a:latin typeface="Constantia"/>
                <a:cs typeface="Constantia"/>
              </a:rPr>
              <a:t>end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Analysis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1010"/>
              </a:spcBef>
              <a:buClr>
                <a:srgbClr val="0AD0D9"/>
              </a:buClr>
              <a:buSzPct val="94230"/>
              <a:buFont typeface="Wingdings"/>
              <a:buChar char="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Heuristic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function:</a:t>
            </a:r>
            <a:endParaRPr sz="2600">
              <a:latin typeface="Constantia"/>
              <a:cs typeface="Constantia"/>
            </a:endParaRPr>
          </a:p>
          <a:p>
            <a:pPr marL="287020" marR="710565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"/>
              <a:buChar char=""/>
              <a:tabLst>
                <a:tab pos="287020" algn="l"/>
              </a:tabLst>
            </a:pPr>
            <a:r>
              <a:rPr sz="2600" spc="-30" dirty="0">
                <a:latin typeface="Constantia"/>
                <a:cs typeface="Constantia"/>
              </a:rPr>
              <a:t>It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maps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each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state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to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numerical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value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which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depicts  </a:t>
            </a:r>
            <a:r>
              <a:rPr sz="2600" spc="-10" dirty="0">
                <a:latin typeface="Constantia"/>
                <a:cs typeface="Constantia"/>
              </a:rPr>
              <a:t>goodness </a:t>
            </a:r>
            <a:r>
              <a:rPr sz="2600" dirty="0">
                <a:latin typeface="Constantia"/>
                <a:cs typeface="Constantia"/>
              </a:rPr>
              <a:t>of a</a:t>
            </a:r>
            <a:r>
              <a:rPr sz="2600" spc="-2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node.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 marL="297180" algn="ctr">
              <a:lnSpc>
                <a:spcPct val="100000"/>
              </a:lnSpc>
            </a:pPr>
            <a:r>
              <a:rPr sz="2600" spc="-5" dirty="0">
                <a:latin typeface="Constantia"/>
                <a:cs typeface="Constantia"/>
              </a:rPr>
              <a:t>H(n)=value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600" spc="-10" dirty="0">
                <a:latin typeface="Constantia"/>
                <a:cs typeface="Constantia"/>
              </a:rPr>
              <a:t>Where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,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4446270" algn="l"/>
              </a:tabLst>
            </a:pPr>
            <a:r>
              <a:rPr sz="2600" spc="-5" dirty="0">
                <a:latin typeface="Constantia"/>
                <a:cs typeface="Constantia"/>
              </a:rPr>
              <a:t>H() is </a:t>
            </a:r>
            <a:r>
              <a:rPr sz="2600" dirty="0">
                <a:latin typeface="Constantia"/>
                <a:cs typeface="Constantia"/>
              </a:rPr>
              <a:t>a heuristic</a:t>
            </a:r>
            <a:r>
              <a:rPr sz="2600" spc="-2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function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	</a:t>
            </a:r>
            <a:r>
              <a:rPr sz="2600" spc="-40" dirty="0">
                <a:latin typeface="Constantia"/>
                <a:cs typeface="Constantia"/>
              </a:rPr>
              <a:t>‘n’ </a:t>
            </a:r>
            <a:r>
              <a:rPr sz="2600" spc="-5" dirty="0">
                <a:latin typeface="Constantia"/>
                <a:cs typeface="Constantia"/>
              </a:rPr>
              <a:t>is the </a:t>
            </a:r>
            <a:r>
              <a:rPr sz="2600" spc="-10" dirty="0">
                <a:latin typeface="Constantia"/>
                <a:cs typeface="Constantia"/>
              </a:rPr>
              <a:t>current</a:t>
            </a:r>
            <a:r>
              <a:rPr sz="2600" spc="-3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state.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40" y="200406"/>
            <a:ext cx="7720330" cy="2166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In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Best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First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Search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we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jump</a:t>
            </a:r>
            <a:r>
              <a:rPr sz="2600" spc="-1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all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around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search  </a:t>
            </a:r>
            <a:r>
              <a:rPr sz="2600" spc="-15" dirty="0">
                <a:latin typeface="Constantia"/>
                <a:cs typeface="Constantia"/>
              </a:rPr>
              <a:t>graph </a:t>
            </a:r>
            <a:r>
              <a:rPr sz="2600" spc="-20" dirty="0">
                <a:latin typeface="Constantia"/>
                <a:cs typeface="Constantia"/>
              </a:rPr>
              <a:t>to </a:t>
            </a:r>
            <a:r>
              <a:rPr sz="2600" spc="5" dirty="0">
                <a:latin typeface="Constantia"/>
                <a:cs typeface="Constantia"/>
              </a:rPr>
              <a:t>identify </a:t>
            </a:r>
            <a:r>
              <a:rPr sz="2600" spc="-5" dirty="0">
                <a:latin typeface="Constantia"/>
                <a:cs typeface="Constantia"/>
              </a:rPr>
              <a:t>the nodes</a:t>
            </a:r>
            <a:r>
              <a:rPr sz="2600" spc="-484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with </a:t>
            </a:r>
            <a:r>
              <a:rPr sz="2600" spc="-5" dirty="0">
                <a:latin typeface="Constantia"/>
                <a:cs typeface="Constantia"/>
              </a:rPr>
              <a:t>minimal evaluation  </a:t>
            </a:r>
            <a:r>
              <a:rPr sz="2600" dirty="0">
                <a:latin typeface="Constantia"/>
                <a:cs typeface="Constantia"/>
              </a:rPr>
              <a:t>function</a:t>
            </a:r>
            <a:r>
              <a:rPr sz="2600" spc="-1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value.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buClr>
                <a:srgbClr val="0AD0D9"/>
              </a:buClr>
              <a:buFont typeface="Wingdings 2"/>
              <a:buChar char=""/>
            </a:pPr>
            <a:endParaRPr sz="38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20" dirty="0">
                <a:latin typeface="Constantia"/>
                <a:cs typeface="Constantia"/>
              </a:rPr>
              <a:t>Gives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faster</a:t>
            </a:r>
            <a:r>
              <a:rPr sz="2600" spc="-1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solutions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but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still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no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guarantee.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0997" y="0"/>
            <a:ext cx="307530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A*</a:t>
            </a:r>
            <a:r>
              <a:rPr spc="-80" dirty="0"/>
              <a:t> </a:t>
            </a:r>
            <a:r>
              <a:rPr spc="-10" dirty="0"/>
              <a:t>Algorithm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625133"/>
            <a:ext cx="7648575" cy="549592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14" dirty="0">
                <a:latin typeface="Constantia"/>
                <a:cs typeface="Constantia"/>
              </a:rPr>
              <a:t>A* </a:t>
            </a:r>
            <a:r>
              <a:rPr sz="2600" spc="-10" dirty="0">
                <a:latin typeface="Constantia"/>
                <a:cs typeface="Constantia"/>
              </a:rPr>
              <a:t>algorithm </a:t>
            </a:r>
            <a:r>
              <a:rPr sz="2600" spc="-5" dirty="0">
                <a:latin typeface="Constantia"/>
                <a:cs typeface="Constantia"/>
              </a:rPr>
              <a:t>is </a:t>
            </a:r>
            <a:r>
              <a:rPr sz="2600" dirty="0">
                <a:latin typeface="Constantia"/>
                <a:cs typeface="Constantia"/>
              </a:rPr>
              <a:t>similar </a:t>
            </a:r>
            <a:r>
              <a:rPr sz="2600" spc="-15" dirty="0">
                <a:latin typeface="Constantia"/>
                <a:cs typeface="Constantia"/>
              </a:rPr>
              <a:t>to </a:t>
            </a:r>
            <a:r>
              <a:rPr sz="2600" spc="-5" dirty="0">
                <a:latin typeface="Constantia"/>
                <a:cs typeface="Constantia"/>
              </a:rPr>
              <a:t>Best </a:t>
            </a:r>
            <a:r>
              <a:rPr sz="2600" spc="5" dirty="0">
                <a:latin typeface="Constantia"/>
                <a:cs typeface="Constantia"/>
              </a:rPr>
              <a:t>first</a:t>
            </a:r>
            <a:r>
              <a:rPr sz="2600" spc="-47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Search.</a:t>
            </a:r>
            <a:endParaRPr sz="2600">
              <a:latin typeface="Constantia"/>
              <a:cs typeface="Constantia"/>
            </a:endParaRPr>
          </a:p>
          <a:p>
            <a:pPr marL="287020" marR="76454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Only </a:t>
            </a:r>
            <a:r>
              <a:rPr sz="2600" spc="-15" dirty="0">
                <a:latin typeface="Constantia"/>
                <a:cs typeface="Constantia"/>
              </a:rPr>
              <a:t>difference: </a:t>
            </a:r>
            <a:r>
              <a:rPr sz="2600" dirty="0">
                <a:latin typeface="Constantia"/>
                <a:cs typeface="Constantia"/>
              </a:rPr>
              <a:t>Best </a:t>
            </a:r>
            <a:r>
              <a:rPr sz="2600" spc="-10" dirty="0">
                <a:latin typeface="Constantia"/>
                <a:cs typeface="Constantia"/>
              </a:rPr>
              <a:t>First </a:t>
            </a:r>
            <a:r>
              <a:rPr sz="2600" spc="-5" dirty="0">
                <a:latin typeface="Constantia"/>
                <a:cs typeface="Constantia"/>
              </a:rPr>
              <a:t>Search </a:t>
            </a:r>
            <a:r>
              <a:rPr sz="2600" spc="-15" dirty="0">
                <a:latin typeface="Constantia"/>
                <a:cs typeface="Constantia"/>
              </a:rPr>
              <a:t>takes </a:t>
            </a:r>
            <a:r>
              <a:rPr sz="2600" dirty="0">
                <a:latin typeface="Constantia"/>
                <a:cs typeface="Constantia"/>
              </a:rPr>
              <a:t>h(n)</a:t>
            </a:r>
            <a:r>
              <a:rPr sz="2600" spc="-4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as  </a:t>
            </a:r>
            <a:r>
              <a:rPr sz="2600" spc="-5" dirty="0">
                <a:latin typeface="Constantia"/>
                <a:cs typeface="Constantia"/>
              </a:rPr>
              <a:t>evaluation </a:t>
            </a:r>
            <a:r>
              <a:rPr sz="2600" dirty="0">
                <a:latin typeface="Constantia"/>
                <a:cs typeface="Constantia"/>
              </a:rPr>
              <a:t>function/heuristic</a:t>
            </a:r>
            <a:r>
              <a:rPr sz="2600" spc="-2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value.</a:t>
            </a:r>
            <a:endParaRPr sz="2600">
              <a:latin typeface="Constantia"/>
              <a:cs typeface="Constantia"/>
            </a:endParaRPr>
          </a:p>
          <a:p>
            <a:pPr marL="287020" marR="144145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  <a:tab pos="3072765" algn="l"/>
              </a:tabLst>
            </a:pPr>
            <a:r>
              <a:rPr sz="2600" dirty="0">
                <a:latin typeface="Constantia"/>
                <a:cs typeface="Constantia"/>
              </a:rPr>
              <a:t>In </a:t>
            </a:r>
            <a:r>
              <a:rPr sz="2600" spc="-5" dirty="0">
                <a:latin typeface="Constantia"/>
                <a:cs typeface="Constantia"/>
              </a:rPr>
              <a:t>Best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5" dirty="0">
                <a:latin typeface="Constantia"/>
                <a:cs typeface="Constantia"/>
              </a:rPr>
              <a:t>first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search	</a:t>
            </a:r>
            <a:r>
              <a:rPr sz="2600" dirty="0">
                <a:latin typeface="Constantia"/>
                <a:cs typeface="Constantia"/>
              </a:rPr>
              <a:t>h(n)= </a:t>
            </a:r>
            <a:r>
              <a:rPr sz="2600" spc="-5" dirty="0">
                <a:latin typeface="Constantia"/>
                <a:cs typeface="Constantia"/>
              </a:rPr>
              <a:t>estimated </a:t>
            </a:r>
            <a:r>
              <a:rPr sz="2600" spc="-15" dirty="0">
                <a:latin typeface="Constantia"/>
                <a:cs typeface="Constantia"/>
              </a:rPr>
              <a:t>cost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-3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current  </a:t>
            </a:r>
            <a:r>
              <a:rPr sz="2600" spc="-5" dirty="0">
                <a:latin typeface="Constantia"/>
                <a:cs typeface="Constantia"/>
              </a:rPr>
              <a:t>node </a:t>
            </a:r>
            <a:r>
              <a:rPr sz="2600" spc="-60" dirty="0">
                <a:latin typeface="Constantia"/>
                <a:cs typeface="Constantia"/>
              </a:rPr>
              <a:t>’n’ </a:t>
            </a:r>
            <a:r>
              <a:rPr sz="2600" spc="-10" dirty="0">
                <a:latin typeface="Constantia"/>
                <a:cs typeface="Constantia"/>
              </a:rPr>
              <a:t>from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20" dirty="0">
                <a:latin typeface="Constantia"/>
                <a:cs typeface="Constantia"/>
              </a:rPr>
              <a:t>goal</a:t>
            </a:r>
            <a:r>
              <a:rPr sz="2600" spc="-2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node.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buClr>
                <a:srgbClr val="0AD0D9"/>
              </a:buClr>
              <a:buFont typeface="Wingdings 2"/>
              <a:buChar char=""/>
            </a:pPr>
            <a:endParaRPr sz="38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14" dirty="0">
                <a:latin typeface="Constantia"/>
                <a:cs typeface="Constantia"/>
              </a:rPr>
              <a:t>A* </a:t>
            </a:r>
            <a:r>
              <a:rPr sz="2600" spc="-15" dirty="0">
                <a:latin typeface="Constantia"/>
                <a:cs typeface="Constantia"/>
              </a:rPr>
              <a:t>takes </a:t>
            </a:r>
            <a:r>
              <a:rPr sz="2600" spc="-5" dirty="0">
                <a:latin typeface="Constantia"/>
                <a:cs typeface="Constantia"/>
              </a:rPr>
              <a:t>the evaluation </a:t>
            </a:r>
            <a:r>
              <a:rPr sz="2600" dirty="0">
                <a:latin typeface="Constantia"/>
                <a:cs typeface="Constantia"/>
              </a:rPr>
              <a:t>function</a:t>
            </a:r>
            <a:r>
              <a:rPr sz="2600" spc="-3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as: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F(n)=g(n)+h(n)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where,</a:t>
            </a:r>
            <a:endParaRPr sz="2600">
              <a:latin typeface="Constantia"/>
              <a:cs typeface="Constantia"/>
            </a:endParaRPr>
          </a:p>
          <a:p>
            <a:pPr marL="12700" marR="5080">
              <a:lnSpc>
                <a:spcPct val="100000"/>
              </a:lnSpc>
              <a:spcBef>
                <a:spcPts val="625"/>
              </a:spcBef>
            </a:pPr>
            <a:r>
              <a:rPr sz="2600" spc="-5" dirty="0">
                <a:latin typeface="Constantia"/>
                <a:cs typeface="Constantia"/>
              </a:rPr>
              <a:t>g(n)=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cost(or</a:t>
            </a:r>
            <a:r>
              <a:rPr sz="2600" spc="-1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distance)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current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node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from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b="1" dirty="0">
                <a:solidFill>
                  <a:srgbClr val="FF0000"/>
                </a:solidFill>
                <a:latin typeface="Constantia"/>
                <a:cs typeface="Constantia"/>
              </a:rPr>
              <a:t>start  </a:t>
            </a:r>
            <a:r>
              <a:rPr sz="2600" b="1" spc="-5" dirty="0">
                <a:solidFill>
                  <a:srgbClr val="FF0000"/>
                </a:solidFill>
                <a:latin typeface="Constantia"/>
                <a:cs typeface="Constantia"/>
              </a:rPr>
              <a:t>state.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600" dirty="0">
                <a:latin typeface="Constantia"/>
                <a:cs typeface="Constantia"/>
              </a:rPr>
              <a:t>h(n)=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estimated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cost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Constantia"/>
                <a:cs typeface="Constantia"/>
              </a:rPr>
              <a:t>current</a:t>
            </a:r>
            <a:r>
              <a:rPr sz="2600" spc="-8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Constantia"/>
                <a:cs typeface="Constantia"/>
              </a:rPr>
              <a:t>node</a:t>
            </a:r>
            <a:r>
              <a:rPr sz="2600" spc="-7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from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goal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node.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22" y="0"/>
            <a:ext cx="8378190" cy="59176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632" y="304139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657" y="2539110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263" y="10915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7586" y="5450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865" y="224917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13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3942" y="3648202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90186" y="341503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04538" y="144360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62605" y="4195064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64404" y="1089786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33340" y="3288284"/>
            <a:ext cx="21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4917" y="17780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66161" y="19926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09109" y="25433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90821" y="3650107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5615" y="4704969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96736" y="4027373"/>
            <a:ext cx="10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57340" y="53761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J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00238" y="2828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90078" y="4345051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08090" y="1998726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85103" y="2146808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33591" y="5972657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36665" y="3417823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96478" y="2352802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39590" y="5256403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96478" y="395795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42110" y="1996821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74238" y="403986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50517" y="291884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37842" y="3841495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40989" y="1234821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05632" y="2352802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52621" y="4363592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99205" y="32882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65165" y="2973070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78044" y="4485513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743830" y="529208"/>
            <a:ext cx="3077845" cy="2210435"/>
          </a:xfrm>
          <a:custGeom>
            <a:avLst/>
            <a:gdLst/>
            <a:ahLst/>
            <a:cxnLst/>
            <a:rect l="l" t="t" r="r" b="b"/>
            <a:pathLst>
              <a:path w="3077845" h="2210435">
                <a:moveTo>
                  <a:pt x="2969514" y="2180336"/>
                </a:moveTo>
                <a:lnTo>
                  <a:pt x="2964688" y="2184400"/>
                </a:lnTo>
                <a:lnTo>
                  <a:pt x="2963672" y="2195321"/>
                </a:lnTo>
                <a:lnTo>
                  <a:pt x="2967609" y="2200148"/>
                </a:lnTo>
                <a:lnTo>
                  <a:pt x="3077845" y="2210435"/>
                </a:lnTo>
                <a:lnTo>
                  <a:pt x="3076368" y="2207132"/>
                </a:lnTo>
                <a:lnTo>
                  <a:pt x="3056128" y="2207132"/>
                </a:lnTo>
                <a:lnTo>
                  <a:pt x="3026182" y="2185663"/>
                </a:lnTo>
                <a:lnTo>
                  <a:pt x="2969514" y="2180336"/>
                </a:lnTo>
                <a:close/>
              </a:path>
              <a:path w="3077845" h="2210435">
                <a:moveTo>
                  <a:pt x="3026182" y="2185663"/>
                </a:moveTo>
                <a:lnTo>
                  <a:pt x="3056128" y="2207132"/>
                </a:lnTo>
                <a:lnTo>
                  <a:pt x="3059040" y="2203068"/>
                </a:lnTo>
                <a:lnTo>
                  <a:pt x="3052826" y="2203068"/>
                </a:lnTo>
                <a:lnTo>
                  <a:pt x="3045857" y="2187512"/>
                </a:lnTo>
                <a:lnTo>
                  <a:pt x="3026182" y="2185663"/>
                </a:lnTo>
                <a:close/>
              </a:path>
              <a:path w="3077845" h="2210435">
                <a:moveTo>
                  <a:pt x="3026791" y="2107183"/>
                </a:moveTo>
                <a:lnTo>
                  <a:pt x="3021711" y="2109469"/>
                </a:lnTo>
                <a:lnTo>
                  <a:pt x="3016758" y="2111629"/>
                </a:lnTo>
                <a:lnTo>
                  <a:pt x="3014599" y="2117598"/>
                </a:lnTo>
                <a:lnTo>
                  <a:pt x="3016758" y="2122551"/>
                </a:lnTo>
                <a:lnTo>
                  <a:pt x="3037836" y="2169605"/>
                </a:lnTo>
                <a:lnTo>
                  <a:pt x="3067685" y="2191004"/>
                </a:lnTo>
                <a:lnTo>
                  <a:pt x="3056128" y="2207132"/>
                </a:lnTo>
                <a:lnTo>
                  <a:pt x="3076368" y="2207132"/>
                </a:lnTo>
                <a:lnTo>
                  <a:pt x="3034919" y="2114423"/>
                </a:lnTo>
                <a:lnTo>
                  <a:pt x="3032633" y="2109469"/>
                </a:lnTo>
                <a:lnTo>
                  <a:pt x="3026791" y="2107183"/>
                </a:lnTo>
                <a:close/>
              </a:path>
              <a:path w="3077845" h="2210435">
                <a:moveTo>
                  <a:pt x="3045857" y="2187512"/>
                </a:moveTo>
                <a:lnTo>
                  <a:pt x="3052826" y="2203068"/>
                </a:lnTo>
                <a:lnTo>
                  <a:pt x="3062732" y="2189099"/>
                </a:lnTo>
                <a:lnTo>
                  <a:pt x="3045857" y="2187512"/>
                </a:lnTo>
                <a:close/>
              </a:path>
              <a:path w="3077845" h="2210435">
                <a:moveTo>
                  <a:pt x="3037836" y="2169605"/>
                </a:moveTo>
                <a:lnTo>
                  <a:pt x="3045857" y="2187512"/>
                </a:lnTo>
                <a:lnTo>
                  <a:pt x="3062732" y="2189099"/>
                </a:lnTo>
                <a:lnTo>
                  <a:pt x="3052826" y="2203068"/>
                </a:lnTo>
                <a:lnTo>
                  <a:pt x="3059040" y="2203068"/>
                </a:lnTo>
                <a:lnTo>
                  <a:pt x="3067685" y="2191004"/>
                </a:lnTo>
                <a:lnTo>
                  <a:pt x="3037836" y="2169605"/>
                </a:lnTo>
                <a:close/>
              </a:path>
              <a:path w="3077845" h="2210435">
                <a:moveTo>
                  <a:pt x="11430" y="0"/>
                </a:moveTo>
                <a:lnTo>
                  <a:pt x="0" y="16001"/>
                </a:lnTo>
                <a:lnTo>
                  <a:pt x="3026182" y="2185663"/>
                </a:lnTo>
                <a:lnTo>
                  <a:pt x="3045857" y="2187512"/>
                </a:lnTo>
                <a:lnTo>
                  <a:pt x="3037836" y="2169605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>
              <a:alpha val="909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138165" y="5333746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133591" y="2863977"/>
            <a:ext cx="2082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37989" y="1600327"/>
            <a:ext cx="850265" cy="563245"/>
          </a:xfrm>
          <a:custGeom>
            <a:avLst/>
            <a:gdLst/>
            <a:ahLst/>
            <a:cxnLst/>
            <a:rect l="l" t="t" r="r" b="b"/>
            <a:pathLst>
              <a:path w="850264" h="563244">
                <a:moveTo>
                  <a:pt x="740537" y="537463"/>
                </a:moveTo>
                <a:lnTo>
                  <a:pt x="735838" y="541655"/>
                </a:lnTo>
                <a:lnTo>
                  <a:pt x="735330" y="552576"/>
                </a:lnTo>
                <a:lnTo>
                  <a:pt x="739521" y="557276"/>
                </a:lnTo>
                <a:lnTo>
                  <a:pt x="850011" y="563118"/>
                </a:lnTo>
                <a:lnTo>
                  <a:pt x="848747" y="560577"/>
                </a:lnTo>
                <a:lnTo>
                  <a:pt x="828166" y="560577"/>
                </a:lnTo>
                <a:lnTo>
                  <a:pt x="797554" y="540466"/>
                </a:lnTo>
                <a:lnTo>
                  <a:pt x="740537" y="537463"/>
                </a:lnTo>
                <a:close/>
              </a:path>
              <a:path w="850264" h="563244">
                <a:moveTo>
                  <a:pt x="797554" y="540466"/>
                </a:moveTo>
                <a:lnTo>
                  <a:pt x="828166" y="560577"/>
                </a:lnTo>
                <a:lnTo>
                  <a:pt x="830687" y="556768"/>
                </a:lnTo>
                <a:lnTo>
                  <a:pt x="824738" y="556768"/>
                </a:lnTo>
                <a:lnTo>
                  <a:pt x="817158" y="541511"/>
                </a:lnTo>
                <a:lnTo>
                  <a:pt x="797554" y="540466"/>
                </a:lnTo>
                <a:close/>
              </a:path>
              <a:path w="850264" h="563244">
                <a:moveTo>
                  <a:pt x="794765" y="462025"/>
                </a:moveTo>
                <a:lnTo>
                  <a:pt x="789939" y="464438"/>
                </a:lnTo>
                <a:lnTo>
                  <a:pt x="784987" y="466851"/>
                </a:lnTo>
                <a:lnTo>
                  <a:pt x="782955" y="472821"/>
                </a:lnTo>
                <a:lnTo>
                  <a:pt x="785495" y="477774"/>
                </a:lnTo>
                <a:lnTo>
                  <a:pt x="808419" y="523919"/>
                </a:lnTo>
                <a:lnTo>
                  <a:pt x="839088" y="544068"/>
                </a:lnTo>
                <a:lnTo>
                  <a:pt x="828166" y="560577"/>
                </a:lnTo>
                <a:lnTo>
                  <a:pt x="848747" y="560577"/>
                </a:lnTo>
                <a:lnTo>
                  <a:pt x="800735" y="464058"/>
                </a:lnTo>
                <a:lnTo>
                  <a:pt x="794765" y="462025"/>
                </a:lnTo>
                <a:close/>
              </a:path>
              <a:path w="850264" h="563244">
                <a:moveTo>
                  <a:pt x="817158" y="541511"/>
                </a:moveTo>
                <a:lnTo>
                  <a:pt x="824738" y="556768"/>
                </a:lnTo>
                <a:lnTo>
                  <a:pt x="834136" y="542417"/>
                </a:lnTo>
                <a:lnTo>
                  <a:pt x="817158" y="541511"/>
                </a:lnTo>
                <a:close/>
              </a:path>
              <a:path w="850264" h="563244">
                <a:moveTo>
                  <a:pt x="808419" y="523919"/>
                </a:moveTo>
                <a:lnTo>
                  <a:pt x="817158" y="541511"/>
                </a:lnTo>
                <a:lnTo>
                  <a:pt x="834136" y="542417"/>
                </a:lnTo>
                <a:lnTo>
                  <a:pt x="824738" y="556768"/>
                </a:lnTo>
                <a:lnTo>
                  <a:pt x="830687" y="556768"/>
                </a:lnTo>
                <a:lnTo>
                  <a:pt x="839088" y="544068"/>
                </a:lnTo>
                <a:lnTo>
                  <a:pt x="808419" y="523919"/>
                </a:lnTo>
                <a:close/>
              </a:path>
              <a:path w="850264" h="563244">
                <a:moveTo>
                  <a:pt x="10922" y="0"/>
                </a:moveTo>
                <a:lnTo>
                  <a:pt x="0" y="16510"/>
                </a:lnTo>
                <a:lnTo>
                  <a:pt x="797554" y="540466"/>
                </a:lnTo>
                <a:lnTo>
                  <a:pt x="817158" y="541511"/>
                </a:lnTo>
                <a:lnTo>
                  <a:pt x="808419" y="523919"/>
                </a:lnTo>
                <a:lnTo>
                  <a:pt x="1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28033" y="3068573"/>
            <a:ext cx="111760" cy="386715"/>
          </a:xfrm>
          <a:custGeom>
            <a:avLst/>
            <a:gdLst/>
            <a:ahLst/>
            <a:cxnLst/>
            <a:rect l="l" t="t" r="r" b="b"/>
            <a:pathLst>
              <a:path w="111760" h="386714">
                <a:moveTo>
                  <a:pt x="55752" y="39224"/>
                </a:moveTo>
                <a:lnTo>
                  <a:pt x="45846" y="56206"/>
                </a:lnTo>
                <a:lnTo>
                  <a:pt x="45846" y="386334"/>
                </a:lnTo>
                <a:lnTo>
                  <a:pt x="65658" y="38633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386714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38671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8"/>
                </a:lnTo>
                <a:close/>
              </a:path>
              <a:path w="111760" h="38671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8"/>
                </a:lnTo>
                <a:close/>
              </a:path>
              <a:path w="111760" h="386714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386714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205732" y="3144773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91298" y="4485513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962902" y="3121278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04915" y="1343990"/>
            <a:ext cx="220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18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24241" y="3353561"/>
            <a:ext cx="111760" cy="796925"/>
          </a:xfrm>
          <a:custGeom>
            <a:avLst/>
            <a:gdLst/>
            <a:ahLst/>
            <a:cxnLst/>
            <a:rect l="l" t="t" r="r" b="b"/>
            <a:pathLst>
              <a:path w="111759" h="796925">
                <a:moveTo>
                  <a:pt x="53688" y="39270"/>
                </a:moveTo>
                <a:lnTo>
                  <a:pt x="44414" y="56603"/>
                </a:lnTo>
                <a:lnTo>
                  <a:pt x="71881" y="796417"/>
                </a:lnTo>
                <a:lnTo>
                  <a:pt x="91693" y="795782"/>
                </a:lnTo>
                <a:lnTo>
                  <a:pt x="64228" y="55900"/>
                </a:lnTo>
                <a:lnTo>
                  <a:pt x="53688" y="39270"/>
                </a:lnTo>
                <a:close/>
              </a:path>
              <a:path w="111759" h="796925">
                <a:moveTo>
                  <a:pt x="52197" y="0"/>
                </a:moveTo>
                <a:lnTo>
                  <a:pt x="2539" y="92710"/>
                </a:lnTo>
                <a:lnTo>
                  <a:pt x="0" y="97536"/>
                </a:lnTo>
                <a:lnTo>
                  <a:pt x="1904" y="103504"/>
                </a:lnTo>
                <a:lnTo>
                  <a:pt x="6730" y="106172"/>
                </a:lnTo>
                <a:lnTo>
                  <a:pt x="11429" y="108712"/>
                </a:lnTo>
                <a:lnTo>
                  <a:pt x="17525" y="106934"/>
                </a:lnTo>
                <a:lnTo>
                  <a:pt x="20065" y="102108"/>
                </a:lnTo>
                <a:lnTo>
                  <a:pt x="44414" y="56603"/>
                </a:lnTo>
                <a:lnTo>
                  <a:pt x="43052" y="19938"/>
                </a:lnTo>
                <a:lnTo>
                  <a:pt x="62864" y="19176"/>
                </a:lnTo>
                <a:lnTo>
                  <a:pt x="64378" y="19176"/>
                </a:lnTo>
                <a:lnTo>
                  <a:pt x="52197" y="0"/>
                </a:lnTo>
                <a:close/>
              </a:path>
              <a:path w="111759" h="796925">
                <a:moveTo>
                  <a:pt x="64378" y="19176"/>
                </a:moveTo>
                <a:lnTo>
                  <a:pt x="62864" y="19176"/>
                </a:lnTo>
                <a:lnTo>
                  <a:pt x="64228" y="55900"/>
                </a:lnTo>
                <a:lnTo>
                  <a:pt x="91902" y="99567"/>
                </a:lnTo>
                <a:lnTo>
                  <a:pt x="94741" y="104012"/>
                </a:lnTo>
                <a:lnTo>
                  <a:pt x="100837" y="105410"/>
                </a:lnTo>
                <a:lnTo>
                  <a:pt x="105536" y="102488"/>
                </a:lnTo>
                <a:lnTo>
                  <a:pt x="110108" y="99567"/>
                </a:lnTo>
                <a:lnTo>
                  <a:pt x="111505" y="93472"/>
                </a:lnTo>
                <a:lnTo>
                  <a:pt x="108584" y="88773"/>
                </a:lnTo>
                <a:lnTo>
                  <a:pt x="64378" y="19176"/>
                </a:lnTo>
                <a:close/>
              </a:path>
              <a:path w="111759" h="796925">
                <a:moveTo>
                  <a:pt x="62864" y="19176"/>
                </a:moveTo>
                <a:lnTo>
                  <a:pt x="43052" y="19938"/>
                </a:lnTo>
                <a:lnTo>
                  <a:pt x="44414" y="56603"/>
                </a:lnTo>
                <a:lnTo>
                  <a:pt x="53688" y="39270"/>
                </a:lnTo>
                <a:lnTo>
                  <a:pt x="44576" y="24891"/>
                </a:lnTo>
                <a:lnTo>
                  <a:pt x="61722" y="24257"/>
                </a:lnTo>
                <a:lnTo>
                  <a:pt x="63053" y="24257"/>
                </a:lnTo>
                <a:lnTo>
                  <a:pt x="62864" y="19176"/>
                </a:lnTo>
                <a:close/>
              </a:path>
              <a:path w="111759" h="796925">
                <a:moveTo>
                  <a:pt x="63053" y="24257"/>
                </a:moveTo>
                <a:lnTo>
                  <a:pt x="61722" y="24257"/>
                </a:lnTo>
                <a:lnTo>
                  <a:pt x="53688" y="39270"/>
                </a:lnTo>
                <a:lnTo>
                  <a:pt x="64228" y="55900"/>
                </a:lnTo>
                <a:lnTo>
                  <a:pt x="63053" y="24257"/>
                </a:lnTo>
                <a:close/>
              </a:path>
              <a:path w="111759" h="796925">
                <a:moveTo>
                  <a:pt x="61722" y="24257"/>
                </a:moveTo>
                <a:lnTo>
                  <a:pt x="44576" y="24891"/>
                </a:lnTo>
                <a:lnTo>
                  <a:pt x="53688" y="39270"/>
                </a:lnTo>
                <a:lnTo>
                  <a:pt x="61722" y="242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927975" y="3549777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22" y="0"/>
            <a:ext cx="8378190" cy="59176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632" y="304139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657" y="2539110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263" y="10915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7586" y="5450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865" y="224917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13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3942" y="3648202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90186" y="341503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04538" y="144360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62605" y="4195064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64404" y="1089786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33340" y="3288284"/>
            <a:ext cx="21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4917" y="17780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66161" y="19926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09109" y="25433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90821" y="3650107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5615" y="4704969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96736" y="4027373"/>
            <a:ext cx="10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57340" y="53761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J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00238" y="2828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90078" y="4345051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08090" y="1998726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85103" y="2146808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53328" y="5954267"/>
            <a:ext cx="31115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36665" y="3417823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96478" y="2352802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39590" y="5256403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96478" y="395795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42110" y="1996821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74238" y="403986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50517" y="291884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37842" y="3841495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40989" y="1234821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05632" y="2352802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52621" y="4363592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99205" y="32882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65165" y="2973070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78044" y="4485513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743830" y="529208"/>
            <a:ext cx="3077845" cy="2210435"/>
          </a:xfrm>
          <a:custGeom>
            <a:avLst/>
            <a:gdLst/>
            <a:ahLst/>
            <a:cxnLst/>
            <a:rect l="l" t="t" r="r" b="b"/>
            <a:pathLst>
              <a:path w="3077845" h="2210435">
                <a:moveTo>
                  <a:pt x="2969514" y="2180336"/>
                </a:moveTo>
                <a:lnTo>
                  <a:pt x="2964688" y="2184400"/>
                </a:lnTo>
                <a:lnTo>
                  <a:pt x="2963672" y="2195321"/>
                </a:lnTo>
                <a:lnTo>
                  <a:pt x="2967609" y="2200148"/>
                </a:lnTo>
                <a:lnTo>
                  <a:pt x="3077845" y="2210435"/>
                </a:lnTo>
                <a:lnTo>
                  <a:pt x="3076368" y="2207132"/>
                </a:lnTo>
                <a:lnTo>
                  <a:pt x="3056128" y="2207132"/>
                </a:lnTo>
                <a:lnTo>
                  <a:pt x="3026182" y="2185663"/>
                </a:lnTo>
                <a:lnTo>
                  <a:pt x="2969514" y="2180336"/>
                </a:lnTo>
                <a:close/>
              </a:path>
              <a:path w="3077845" h="2210435">
                <a:moveTo>
                  <a:pt x="3026182" y="2185663"/>
                </a:moveTo>
                <a:lnTo>
                  <a:pt x="3056128" y="2207132"/>
                </a:lnTo>
                <a:lnTo>
                  <a:pt x="3059040" y="2203068"/>
                </a:lnTo>
                <a:lnTo>
                  <a:pt x="3052826" y="2203068"/>
                </a:lnTo>
                <a:lnTo>
                  <a:pt x="3045857" y="2187512"/>
                </a:lnTo>
                <a:lnTo>
                  <a:pt x="3026182" y="2185663"/>
                </a:lnTo>
                <a:close/>
              </a:path>
              <a:path w="3077845" h="2210435">
                <a:moveTo>
                  <a:pt x="3026791" y="2107183"/>
                </a:moveTo>
                <a:lnTo>
                  <a:pt x="3021711" y="2109469"/>
                </a:lnTo>
                <a:lnTo>
                  <a:pt x="3016758" y="2111629"/>
                </a:lnTo>
                <a:lnTo>
                  <a:pt x="3014599" y="2117598"/>
                </a:lnTo>
                <a:lnTo>
                  <a:pt x="3016758" y="2122551"/>
                </a:lnTo>
                <a:lnTo>
                  <a:pt x="3037836" y="2169605"/>
                </a:lnTo>
                <a:lnTo>
                  <a:pt x="3067685" y="2191004"/>
                </a:lnTo>
                <a:lnTo>
                  <a:pt x="3056128" y="2207132"/>
                </a:lnTo>
                <a:lnTo>
                  <a:pt x="3076368" y="2207132"/>
                </a:lnTo>
                <a:lnTo>
                  <a:pt x="3034919" y="2114423"/>
                </a:lnTo>
                <a:lnTo>
                  <a:pt x="3032633" y="2109469"/>
                </a:lnTo>
                <a:lnTo>
                  <a:pt x="3026791" y="2107183"/>
                </a:lnTo>
                <a:close/>
              </a:path>
              <a:path w="3077845" h="2210435">
                <a:moveTo>
                  <a:pt x="3045857" y="2187512"/>
                </a:moveTo>
                <a:lnTo>
                  <a:pt x="3052826" y="2203068"/>
                </a:lnTo>
                <a:lnTo>
                  <a:pt x="3062732" y="2189099"/>
                </a:lnTo>
                <a:lnTo>
                  <a:pt x="3045857" y="2187512"/>
                </a:lnTo>
                <a:close/>
              </a:path>
              <a:path w="3077845" h="2210435">
                <a:moveTo>
                  <a:pt x="3037836" y="2169605"/>
                </a:moveTo>
                <a:lnTo>
                  <a:pt x="3045857" y="2187512"/>
                </a:lnTo>
                <a:lnTo>
                  <a:pt x="3062732" y="2189099"/>
                </a:lnTo>
                <a:lnTo>
                  <a:pt x="3052826" y="2203068"/>
                </a:lnTo>
                <a:lnTo>
                  <a:pt x="3059040" y="2203068"/>
                </a:lnTo>
                <a:lnTo>
                  <a:pt x="3067685" y="2191004"/>
                </a:lnTo>
                <a:lnTo>
                  <a:pt x="3037836" y="2169605"/>
                </a:lnTo>
                <a:close/>
              </a:path>
              <a:path w="3077845" h="2210435">
                <a:moveTo>
                  <a:pt x="11430" y="0"/>
                </a:moveTo>
                <a:lnTo>
                  <a:pt x="0" y="16001"/>
                </a:lnTo>
                <a:lnTo>
                  <a:pt x="3026182" y="2185663"/>
                </a:lnTo>
                <a:lnTo>
                  <a:pt x="3045857" y="2187512"/>
                </a:lnTo>
                <a:lnTo>
                  <a:pt x="3037836" y="2169605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138165" y="5333746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133591" y="2863977"/>
            <a:ext cx="2082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37989" y="1600327"/>
            <a:ext cx="850265" cy="563245"/>
          </a:xfrm>
          <a:custGeom>
            <a:avLst/>
            <a:gdLst/>
            <a:ahLst/>
            <a:cxnLst/>
            <a:rect l="l" t="t" r="r" b="b"/>
            <a:pathLst>
              <a:path w="850264" h="563244">
                <a:moveTo>
                  <a:pt x="740537" y="537463"/>
                </a:moveTo>
                <a:lnTo>
                  <a:pt x="735838" y="541655"/>
                </a:lnTo>
                <a:lnTo>
                  <a:pt x="735330" y="552576"/>
                </a:lnTo>
                <a:lnTo>
                  <a:pt x="739521" y="557276"/>
                </a:lnTo>
                <a:lnTo>
                  <a:pt x="850011" y="563118"/>
                </a:lnTo>
                <a:lnTo>
                  <a:pt x="848747" y="560577"/>
                </a:lnTo>
                <a:lnTo>
                  <a:pt x="828166" y="560577"/>
                </a:lnTo>
                <a:lnTo>
                  <a:pt x="797554" y="540466"/>
                </a:lnTo>
                <a:lnTo>
                  <a:pt x="740537" y="537463"/>
                </a:lnTo>
                <a:close/>
              </a:path>
              <a:path w="850264" h="563244">
                <a:moveTo>
                  <a:pt x="797554" y="540466"/>
                </a:moveTo>
                <a:lnTo>
                  <a:pt x="828166" y="560577"/>
                </a:lnTo>
                <a:lnTo>
                  <a:pt x="830687" y="556768"/>
                </a:lnTo>
                <a:lnTo>
                  <a:pt x="824738" y="556768"/>
                </a:lnTo>
                <a:lnTo>
                  <a:pt x="817158" y="541511"/>
                </a:lnTo>
                <a:lnTo>
                  <a:pt x="797554" y="540466"/>
                </a:lnTo>
                <a:close/>
              </a:path>
              <a:path w="850264" h="563244">
                <a:moveTo>
                  <a:pt x="794765" y="462025"/>
                </a:moveTo>
                <a:lnTo>
                  <a:pt x="789939" y="464438"/>
                </a:lnTo>
                <a:lnTo>
                  <a:pt x="784987" y="466851"/>
                </a:lnTo>
                <a:lnTo>
                  <a:pt x="782955" y="472821"/>
                </a:lnTo>
                <a:lnTo>
                  <a:pt x="785495" y="477774"/>
                </a:lnTo>
                <a:lnTo>
                  <a:pt x="808419" y="523919"/>
                </a:lnTo>
                <a:lnTo>
                  <a:pt x="839088" y="544068"/>
                </a:lnTo>
                <a:lnTo>
                  <a:pt x="828166" y="560577"/>
                </a:lnTo>
                <a:lnTo>
                  <a:pt x="848747" y="560577"/>
                </a:lnTo>
                <a:lnTo>
                  <a:pt x="800735" y="464058"/>
                </a:lnTo>
                <a:lnTo>
                  <a:pt x="794765" y="462025"/>
                </a:lnTo>
                <a:close/>
              </a:path>
              <a:path w="850264" h="563244">
                <a:moveTo>
                  <a:pt x="817158" y="541511"/>
                </a:moveTo>
                <a:lnTo>
                  <a:pt x="824738" y="556768"/>
                </a:lnTo>
                <a:lnTo>
                  <a:pt x="834136" y="542417"/>
                </a:lnTo>
                <a:lnTo>
                  <a:pt x="817158" y="541511"/>
                </a:lnTo>
                <a:close/>
              </a:path>
              <a:path w="850264" h="563244">
                <a:moveTo>
                  <a:pt x="808419" y="523919"/>
                </a:moveTo>
                <a:lnTo>
                  <a:pt x="817158" y="541511"/>
                </a:lnTo>
                <a:lnTo>
                  <a:pt x="834136" y="542417"/>
                </a:lnTo>
                <a:lnTo>
                  <a:pt x="824738" y="556768"/>
                </a:lnTo>
                <a:lnTo>
                  <a:pt x="830687" y="556768"/>
                </a:lnTo>
                <a:lnTo>
                  <a:pt x="839088" y="544068"/>
                </a:lnTo>
                <a:lnTo>
                  <a:pt x="808419" y="523919"/>
                </a:lnTo>
                <a:close/>
              </a:path>
              <a:path w="850264" h="563244">
                <a:moveTo>
                  <a:pt x="10922" y="0"/>
                </a:moveTo>
                <a:lnTo>
                  <a:pt x="0" y="16510"/>
                </a:lnTo>
                <a:lnTo>
                  <a:pt x="797554" y="540466"/>
                </a:lnTo>
                <a:lnTo>
                  <a:pt x="817158" y="541511"/>
                </a:lnTo>
                <a:lnTo>
                  <a:pt x="808419" y="523919"/>
                </a:lnTo>
                <a:lnTo>
                  <a:pt x="10922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28033" y="3068573"/>
            <a:ext cx="111760" cy="386715"/>
          </a:xfrm>
          <a:custGeom>
            <a:avLst/>
            <a:gdLst/>
            <a:ahLst/>
            <a:cxnLst/>
            <a:rect l="l" t="t" r="r" b="b"/>
            <a:pathLst>
              <a:path w="111760" h="386714">
                <a:moveTo>
                  <a:pt x="55752" y="39224"/>
                </a:moveTo>
                <a:lnTo>
                  <a:pt x="45846" y="56206"/>
                </a:lnTo>
                <a:lnTo>
                  <a:pt x="45846" y="386334"/>
                </a:lnTo>
                <a:lnTo>
                  <a:pt x="65658" y="38633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386714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38671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8"/>
                </a:lnTo>
                <a:close/>
              </a:path>
              <a:path w="111760" h="38671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8"/>
                </a:lnTo>
                <a:close/>
              </a:path>
              <a:path w="111760" h="386714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386714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126991" y="3125723"/>
            <a:ext cx="256540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91298" y="4485513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962902" y="3121278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04915" y="1343990"/>
            <a:ext cx="220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18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24241" y="3353561"/>
            <a:ext cx="111760" cy="796925"/>
          </a:xfrm>
          <a:custGeom>
            <a:avLst/>
            <a:gdLst/>
            <a:ahLst/>
            <a:cxnLst/>
            <a:rect l="l" t="t" r="r" b="b"/>
            <a:pathLst>
              <a:path w="111759" h="796925">
                <a:moveTo>
                  <a:pt x="53688" y="39270"/>
                </a:moveTo>
                <a:lnTo>
                  <a:pt x="44414" y="56603"/>
                </a:lnTo>
                <a:lnTo>
                  <a:pt x="71881" y="796417"/>
                </a:lnTo>
                <a:lnTo>
                  <a:pt x="91693" y="795782"/>
                </a:lnTo>
                <a:lnTo>
                  <a:pt x="64228" y="55900"/>
                </a:lnTo>
                <a:lnTo>
                  <a:pt x="53688" y="39270"/>
                </a:lnTo>
                <a:close/>
              </a:path>
              <a:path w="111759" h="796925">
                <a:moveTo>
                  <a:pt x="52197" y="0"/>
                </a:moveTo>
                <a:lnTo>
                  <a:pt x="2539" y="92710"/>
                </a:lnTo>
                <a:lnTo>
                  <a:pt x="0" y="97536"/>
                </a:lnTo>
                <a:lnTo>
                  <a:pt x="1904" y="103504"/>
                </a:lnTo>
                <a:lnTo>
                  <a:pt x="6730" y="106172"/>
                </a:lnTo>
                <a:lnTo>
                  <a:pt x="11429" y="108712"/>
                </a:lnTo>
                <a:lnTo>
                  <a:pt x="17525" y="106934"/>
                </a:lnTo>
                <a:lnTo>
                  <a:pt x="20065" y="102108"/>
                </a:lnTo>
                <a:lnTo>
                  <a:pt x="44414" y="56603"/>
                </a:lnTo>
                <a:lnTo>
                  <a:pt x="43052" y="19938"/>
                </a:lnTo>
                <a:lnTo>
                  <a:pt x="62864" y="19176"/>
                </a:lnTo>
                <a:lnTo>
                  <a:pt x="64378" y="19176"/>
                </a:lnTo>
                <a:lnTo>
                  <a:pt x="52197" y="0"/>
                </a:lnTo>
                <a:close/>
              </a:path>
              <a:path w="111759" h="796925">
                <a:moveTo>
                  <a:pt x="64378" y="19176"/>
                </a:moveTo>
                <a:lnTo>
                  <a:pt x="62864" y="19176"/>
                </a:lnTo>
                <a:lnTo>
                  <a:pt x="64228" y="55900"/>
                </a:lnTo>
                <a:lnTo>
                  <a:pt x="91902" y="99567"/>
                </a:lnTo>
                <a:lnTo>
                  <a:pt x="94741" y="104012"/>
                </a:lnTo>
                <a:lnTo>
                  <a:pt x="100837" y="105410"/>
                </a:lnTo>
                <a:lnTo>
                  <a:pt x="105536" y="102488"/>
                </a:lnTo>
                <a:lnTo>
                  <a:pt x="110108" y="99567"/>
                </a:lnTo>
                <a:lnTo>
                  <a:pt x="111505" y="93472"/>
                </a:lnTo>
                <a:lnTo>
                  <a:pt x="108584" y="88773"/>
                </a:lnTo>
                <a:lnTo>
                  <a:pt x="64378" y="19176"/>
                </a:lnTo>
                <a:close/>
              </a:path>
              <a:path w="111759" h="796925">
                <a:moveTo>
                  <a:pt x="62864" y="19176"/>
                </a:moveTo>
                <a:lnTo>
                  <a:pt x="43052" y="19938"/>
                </a:lnTo>
                <a:lnTo>
                  <a:pt x="44414" y="56603"/>
                </a:lnTo>
                <a:lnTo>
                  <a:pt x="53688" y="39270"/>
                </a:lnTo>
                <a:lnTo>
                  <a:pt x="44576" y="24891"/>
                </a:lnTo>
                <a:lnTo>
                  <a:pt x="61722" y="24257"/>
                </a:lnTo>
                <a:lnTo>
                  <a:pt x="63053" y="24257"/>
                </a:lnTo>
                <a:lnTo>
                  <a:pt x="62864" y="19176"/>
                </a:lnTo>
                <a:close/>
              </a:path>
              <a:path w="111759" h="796925">
                <a:moveTo>
                  <a:pt x="63053" y="24257"/>
                </a:moveTo>
                <a:lnTo>
                  <a:pt x="61722" y="24257"/>
                </a:lnTo>
                <a:lnTo>
                  <a:pt x="53688" y="39270"/>
                </a:lnTo>
                <a:lnTo>
                  <a:pt x="64228" y="55900"/>
                </a:lnTo>
                <a:lnTo>
                  <a:pt x="63053" y="24257"/>
                </a:lnTo>
                <a:close/>
              </a:path>
              <a:path w="111759" h="796925">
                <a:moveTo>
                  <a:pt x="61722" y="24257"/>
                </a:moveTo>
                <a:lnTo>
                  <a:pt x="44576" y="24891"/>
                </a:lnTo>
                <a:lnTo>
                  <a:pt x="53688" y="39270"/>
                </a:lnTo>
                <a:lnTo>
                  <a:pt x="61722" y="24257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927975" y="3549777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30200" y="5559044"/>
            <a:ext cx="1189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tantia"/>
                <a:cs typeface="Constantia"/>
              </a:rPr>
              <a:t>OPEN={S}  </a:t>
            </a:r>
            <a:r>
              <a:rPr sz="1800" spc="-5" dirty="0">
                <a:latin typeface="Constantia"/>
                <a:cs typeface="Constantia"/>
              </a:rPr>
              <a:t>C</a:t>
            </a:r>
            <a:r>
              <a:rPr sz="1800" spc="-30" dirty="0">
                <a:latin typeface="Constantia"/>
                <a:cs typeface="Constantia"/>
              </a:rPr>
              <a:t>L</a:t>
            </a:r>
            <a:r>
              <a:rPr sz="1800" spc="-5" dirty="0">
                <a:latin typeface="Constantia"/>
                <a:cs typeface="Constantia"/>
              </a:rPr>
              <a:t>OSED=</a:t>
            </a:r>
            <a:r>
              <a:rPr sz="1800" dirty="0">
                <a:latin typeface="Constantia"/>
                <a:cs typeface="Constantia"/>
              </a:rPr>
              <a:t>{}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149722" y="147955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22" y="0"/>
            <a:ext cx="8378190" cy="59176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632" y="304139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657" y="2539110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263" y="10915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7586" y="5450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865" y="224917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13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3942" y="3648202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90186" y="341503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04538" y="144360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62605" y="4195064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64404" y="1089786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33340" y="3288284"/>
            <a:ext cx="21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4917" y="17780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66161" y="19926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09109" y="25433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90821" y="3650107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5615" y="4704969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96736" y="4027373"/>
            <a:ext cx="10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57340" y="53761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J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00238" y="2828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90078" y="4345051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08090" y="1998726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85103" y="2146808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53328" y="5954267"/>
            <a:ext cx="31115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36665" y="3417823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96478" y="2352802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39590" y="5256403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96478" y="395795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42110" y="1996821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74238" y="403986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50517" y="291884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37842" y="3841495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40989" y="1234821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05632" y="2352802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52621" y="4363592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99205" y="32882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65165" y="2973070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78044" y="4485513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743830" y="529208"/>
            <a:ext cx="3077845" cy="2210435"/>
          </a:xfrm>
          <a:custGeom>
            <a:avLst/>
            <a:gdLst/>
            <a:ahLst/>
            <a:cxnLst/>
            <a:rect l="l" t="t" r="r" b="b"/>
            <a:pathLst>
              <a:path w="3077845" h="2210435">
                <a:moveTo>
                  <a:pt x="2969514" y="2180336"/>
                </a:moveTo>
                <a:lnTo>
                  <a:pt x="2964688" y="2184400"/>
                </a:lnTo>
                <a:lnTo>
                  <a:pt x="2963672" y="2195321"/>
                </a:lnTo>
                <a:lnTo>
                  <a:pt x="2967609" y="2200148"/>
                </a:lnTo>
                <a:lnTo>
                  <a:pt x="3077845" y="2210435"/>
                </a:lnTo>
                <a:lnTo>
                  <a:pt x="3076368" y="2207132"/>
                </a:lnTo>
                <a:lnTo>
                  <a:pt x="3056128" y="2207132"/>
                </a:lnTo>
                <a:lnTo>
                  <a:pt x="3026182" y="2185663"/>
                </a:lnTo>
                <a:lnTo>
                  <a:pt x="2969514" y="2180336"/>
                </a:lnTo>
                <a:close/>
              </a:path>
              <a:path w="3077845" h="2210435">
                <a:moveTo>
                  <a:pt x="3026182" y="2185663"/>
                </a:moveTo>
                <a:lnTo>
                  <a:pt x="3056128" y="2207132"/>
                </a:lnTo>
                <a:lnTo>
                  <a:pt x="3059040" y="2203068"/>
                </a:lnTo>
                <a:lnTo>
                  <a:pt x="3052826" y="2203068"/>
                </a:lnTo>
                <a:lnTo>
                  <a:pt x="3045857" y="2187512"/>
                </a:lnTo>
                <a:lnTo>
                  <a:pt x="3026182" y="2185663"/>
                </a:lnTo>
                <a:close/>
              </a:path>
              <a:path w="3077845" h="2210435">
                <a:moveTo>
                  <a:pt x="3026791" y="2107183"/>
                </a:moveTo>
                <a:lnTo>
                  <a:pt x="3021711" y="2109469"/>
                </a:lnTo>
                <a:lnTo>
                  <a:pt x="3016758" y="2111629"/>
                </a:lnTo>
                <a:lnTo>
                  <a:pt x="3014599" y="2117598"/>
                </a:lnTo>
                <a:lnTo>
                  <a:pt x="3016758" y="2122551"/>
                </a:lnTo>
                <a:lnTo>
                  <a:pt x="3037836" y="2169605"/>
                </a:lnTo>
                <a:lnTo>
                  <a:pt x="3067685" y="2191004"/>
                </a:lnTo>
                <a:lnTo>
                  <a:pt x="3056128" y="2207132"/>
                </a:lnTo>
                <a:lnTo>
                  <a:pt x="3076368" y="2207132"/>
                </a:lnTo>
                <a:lnTo>
                  <a:pt x="3034919" y="2114423"/>
                </a:lnTo>
                <a:lnTo>
                  <a:pt x="3032633" y="2109469"/>
                </a:lnTo>
                <a:lnTo>
                  <a:pt x="3026791" y="2107183"/>
                </a:lnTo>
                <a:close/>
              </a:path>
              <a:path w="3077845" h="2210435">
                <a:moveTo>
                  <a:pt x="3045857" y="2187512"/>
                </a:moveTo>
                <a:lnTo>
                  <a:pt x="3052826" y="2203068"/>
                </a:lnTo>
                <a:lnTo>
                  <a:pt x="3062732" y="2189099"/>
                </a:lnTo>
                <a:lnTo>
                  <a:pt x="3045857" y="2187512"/>
                </a:lnTo>
                <a:close/>
              </a:path>
              <a:path w="3077845" h="2210435">
                <a:moveTo>
                  <a:pt x="3037836" y="2169605"/>
                </a:moveTo>
                <a:lnTo>
                  <a:pt x="3045857" y="2187512"/>
                </a:lnTo>
                <a:lnTo>
                  <a:pt x="3062732" y="2189099"/>
                </a:lnTo>
                <a:lnTo>
                  <a:pt x="3052826" y="2203068"/>
                </a:lnTo>
                <a:lnTo>
                  <a:pt x="3059040" y="2203068"/>
                </a:lnTo>
                <a:lnTo>
                  <a:pt x="3067685" y="2191004"/>
                </a:lnTo>
                <a:lnTo>
                  <a:pt x="3037836" y="2169605"/>
                </a:lnTo>
                <a:close/>
              </a:path>
              <a:path w="3077845" h="2210435">
                <a:moveTo>
                  <a:pt x="11430" y="0"/>
                </a:moveTo>
                <a:lnTo>
                  <a:pt x="0" y="16001"/>
                </a:lnTo>
                <a:lnTo>
                  <a:pt x="3026182" y="2185663"/>
                </a:lnTo>
                <a:lnTo>
                  <a:pt x="3045857" y="2187512"/>
                </a:lnTo>
                <a:lnTo>
                  <a:pt x="3037836" y="2169605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138165" y="5333746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133591" y="2863977"/>
            <a:ext cx="2082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37989" y="1600327"/>
            <a:ext cx="850265" cy="563245"/>
          </a:xfrm>
          <a:custGeom>
            <a:avLst/>
            <a:gdLst/>
            <a:ahLst/>
            <a:cxnLst/>
            <a:rect l="l" t="t" r="r" b="b"/>
            <a:pathLst>
              <a:path w="850264" h="563244">
                <a:moveTo>
                  <a:pt x="740537" y="537463"/>
                </a:moveTo>
                <a:lnTo>
                  <a:pt x="735838" y="541655"/>
                </a:lnTo>
                <a:lnTo>
                  <a:pt x="735330" y="552576"/>
                </a:lnTo>
                <a:lnTo>
                  <a:pt x="739521" y="557276"/>
                </a:lnTo>
                <a:lnTo>
                  <a:pt x="850011" y="563118"/>
                </a:lnTo>
                <a:lnTo>
                  <a:pt x="848747" y="560577"/>
                </a:lnTo>
                <a:lnTo>
                  <a:pt x="828166" y="560577"/>
                </a:lnTo>
                <a:lnTo>
                  <a:pt x="797554" y="540466"/>
                </a:lnTo>
                <a:lnTo>
                  <a:pt x="740537" y="537463"/>
                </a:lnTo>
                <a:close/>
              </a:path>
              <a:path w="850264" h="563244">
                <a:moveTo>
                  <a:pt x="797554" y="540466"/>
                </a:moveTo>
                <a:lnTo>
                  <a:pt x="828166" y="560577"/>
                </a:lnTo>
                <a:lnTo>
                  <a:pt x="830687" y="556768"/>
                </a:lnTo>
                <a:lnTo>
                  <a:pt x="824738" y="556768"/>
                </a:lnTo>
                <a:lnTo>
                  <a:pt x="817158" y="541511"/>
                </a:lnTo>
                <a:lnTo>
                  <a:pt x="797554" y="540466"/>
                </a:lnTo>
                <a:close/>
              </a:path>
              <a:path w="850264" h="563244">
                <a:moveTo>
                  <a:pt x="794765" y="462025"/>
                </a:moveTo>
                <a:lnTo>
                  <a:pt x="789939" y="464438"/>
                </a:lnTo>
                <a:lnTo>
                  <a:pt x="784987" y="466851"/>
                </a:lnTo>
                <a:lnTo>
                  <a:pt x="782955" y="472821"/>
                </a:lnTo>
                <a:lnTo>
                  <a:pt x="785495" y="477774"/>
                </a:lnTo>
                <a:lnTo>
                  <a:pt x="808419" y="523919"/>
                </a:lnTo>
                <a:lnTo>
                  <a:pt x="839088" y="544068"/>
                </a:lnTo>
                <a:lnTo>
                  <a:pt x="828166" y="560577"/>
                </a:lnTo>
                <a:lnTo>
                  <a:pt x="848747" y="560577"/>
                </a:lnTo>
                <a:lnTo>
                  <a:pt x="800735" y="464058"/>
                </a:lnTo>
                <a:lnTo>
                  <a:pt x="794765" y="462025"/>
                </a:lnTo>
                <a:close/>
              </a:path>
              <a:path w="850264" h="563244">
                <a:moveTo>
                  <a:pt x="817158" y="541511"/>
                </a:moveTo>
                <a:lnTo>
                  <a:pt x="824738" y="556768"/>
                </a:lnTo>
                <a:lnTo>
                  <a:pt x="834136" y="542417"/>
                </a:lnTo>
                <a:lnTo>
                  <a:pt x="817158" y="541511"/>
                </a:lnTo>
                <a:close/>
              </a:path>
              <a:path w="850264" h="563244">
                <a:moveTo>
                  <a:pt x="808419" y="523919"/>
                </a:moveTo>
                <a:lnTo>
                  <a:pt x="817158" y="541511"/>
                </a:lnTo>
                <a:lnTo>
                  <a:pt x="834136" y="542417"/>
                </a:lnTo>
                <a:lnTo>
                  <a:pt x="824738" y="556768"/>
                </a:lnTo>
                <a:lnTo>
                  <a:pt x="830687" y="556768"/>
                </a:lnTo>
                <a:lnTo>
                  <a:pt x="839088" y="544068"/>
                </a:lnTo>
                <a:lnTo>
                  <a:pt x="808419" y="523919"/>
                </a:lnTo>
                <a:close/>
              </a:path>
              <a:path w="850264" h="563244">
                <a:moveTo>
                  <a:pt x="10922" y="0"/>
                </a:moveTo>
                <a:lnTo>
                  <a:pt x="0" y="16510"/>
                </a:lnTo>
                <a:lnTo>
                  <a:pt x="797554" y="540466"/>
                </a:lnTo>
                <a:lnTo>
                  <a:pt x="817158" y="541511"/>
                </a:lnTo>
                <a:lnTo>
                  <a:pt x="808419" y="523919"/>
                </a:lnTo>
                <a:lnTo>
                  <a:pt x="10922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28033" y="3068573"/>
            <a:ext cx="111760" cy="386715"/>
          </a:xfrm>
          <a:custGeom>
            <a:avLst/>
            <a:gdLst/>
            <a:ahLst/>
            <a:cxnLst/>
            <a:rect l="l" t="t" r="r" b="b"/>
            <a:pathLst>
              <a:path w="111760" h="386714">
                <a:moveTo>
                  <a:pt x="55752" y="39224"/>
                </a:moveTo>
                <a:lnTo>
                  <a:pt x="45846" y="56206"/>
                </a:lnTo>
                <a:lnTo>
                  <a:pt x="45846" y="386334"/>
                </a:lnTo>
                <a:lnTo>
                  <a:pt x="65658" y="38633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386714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38671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8"/>
                </a:lnTo>
                <a:close/>
              </a:path>
              <a:path w="111760" h="38671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8"/>
                </a:lnTo>
                <a:close/>
              </a:path>
              <a:path w="111760" h="386714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386714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126991" y="3125723"/>
            <a:ext cx="256540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91298" y="4485513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962902" y="3121278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04915" y="1343990"/>
            <a:ext cx="220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18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24241" y="3353561"/>
            <a:ext cx="111760" cy="796925"/>
          </a:xfrm>
          <a:custGeom>
            <a:avLst/>
            <a:gdLst/>
            <a:ahLst/>
            <a:cxnLst/>
            <a:rect l="l" t="t" r="r" b="b"/>
            <a:pathLst>
              <a:path w="111759" h="796925">
                <a:moveTo>
                  <a:pt x="53688" y="39270"/>
                </a:moveTo>
                <a:lnTo>
                  <a:pt x="44414" y="56603"/>
                </a:lnTo>
                <a:lnTo>
                  <a:pt x="71881" y="796417"/>
                </a:lnTo>
                <a:lnTo>
                  <a:pt x="91693" y="795782"/>
                </a:lnTo>
                <a:lnTo>
                  <a:pt x="64228" y="55900"/>
                </a:lnTo>
                <a:lnTo>
                  <a:pt x="53688" y="39270"/>
                </a:lnTo>
                <a:close/>
              </a:path>
              <a:path w="111759" h="796925">
                <a:moveTo>
                  <a:pt x="52197" y="0"/>
                </a:moveTo>
                <a:lnTo>
                  <a:pt x="2539" y="92710"/>
                </a:lnTo>
                <a:lnTo>
                  <a:pt x="0" y="97536"/>
                </a:lnTo>
                <a:lnTo>
                  <a:pt x="1904" y="103504"/>
                </a:lnTo>
                <a:lnTo>
                  <a:pt x="6730" y="106172"/>
                </a:lnTo>
                <a:lnTo>
                  <a:pt x="11429" y="108712"/>
                </a:lnTo>
                <a:lnTo>
                  <a:pt x="17525" y="106934"/>
                </a:lnTo>
                <a:lnTo>
                  <a:pt x="20065" y="102108"/>
                </a:lnTo>
                <a:lnTo>
                  <a:pt x="44414" y="56603"/>
                </a:lnTo>
                <a:lnTo>
                  <a:pt x="43052" y="19938"/>
                </a:lnTo>
                <a:lnTo>
                  <a:pt x="62864" y="19176"/>
                </a:lnTo>
                <a:lnTo>
                  <a:pt x="64378" y="19176"/>
                </a:lnTo>
                <a:lnTo>
                  <a:pt x="52197" y="0"/>
                </a:lnTo>
                <a:close/>
              </a:path>
              <a:path w="111759" h="796925">
                <a:moveTo>
                  <a:pt x="64378" y="19176"/>
                </a:moveTo>
                <a:lnTo>
                  <a:pt x="62864" y="19176"/>
                </a:lnTo>
                <a:lnTo>
                  <a:pt x="64228" y="55900"/>
                </a:lnTo>
                <a:lnTo>
                  <a:pt x="91902" y="99567"/>
                </a:lnTo>
                <a:lnTo>
                  <a:pt x="94741" y="104012"/>
                </a:lnTo>
                <a:lnTo>
                  <a:pt x="100837" y="105410"/>
                </a:lnTo>
                <a:lnTo>
                  <a:pt x="105536" y="102488"/>
                </a:lnTo>
                <a:lnTo>
                  <a:pt x="110108" y="99567"/>
                </a:lnTo>
                <a:lnTo>
                  <a:pt x="111505" y="93472"/>
                </a:lnTo>
                <a:lnTo>
                  <a:pt x="108584" y="88773"/>
                </a:lnTo>
                <a:lnTo>
                  <a:pt x="64378" y="19176"/>
                </a:lnTo>
                <a:close/>
              </a:path>
              <a:path w="111759" h="796925">
                <a:moveTo>
                  <a:pt x="62864" y="19176"/>
                </a:moveTo>
                <a:lnTo>
                  <a:pt x="43052" y="19938"/>
                </a:lnTo>
                <a:lnTo>
                  <a:pt x="44414" y="56603"/>
                </a:lnTo>
                <a:lnTo>
                  <a:pt x="53688" y="39270"/>
                </a:lnTo>
                <a:lnTo>
                  <a:pt x="44576" y="24891"/>
                </a:lnTo>
                <a:lnTo>
                  <a:pt x="61722" y="24257"/>
                </a:lnTo>
                <a:lnTo>
                  <a:pt x="63053" y="24257"/>
                </a:lnTo>
                <a:lnTo>
                  <a:pt x="62864" y="19176"/>
                </a:lnTo>
                <a:close/>
              </a:path>
              <a:path w="111759" h="796925">
                <a:moveTo>
                  <a:pt x="63053" y="24257"/>
                </a:moveTo>
                <a:lnTo>
                  <a:pt x="61722" y="24257"/>
                </a:lnTo>
                <a:lnTo>
                  <a:pt x="53688" y="39270"/>
                </a:lnTo>
                <a:lnTo>
                  <a:pt x="64228" y="55900"/>
                </a:lnTo>
                <a:lnTo>
                  <a:pt x="63053" y="24257"/>
                </a:lnTo>
                <a:close/>
              </a:path>
              <a:path w="111759" h="796925">
                <a:moveTo>
                  <a:pt x="61722" y="24257"/>
                </a:moveTo>
                <a:lnTo>
                  <a:pt x="44576" y="24891"/>
                </a:lnTo>
                <a:lnTo>
                  <a:pt x="53688" y="39270"/>
                </a:lnTo>
                <a:lnTo>
                  <a:pt x="61722" y="24257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927975" y="3549777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52500" y="6106667"/>
            <a:ext cx="3395472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14627" y="6380986"/>
            <a:ext cx="428244" cy="4770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60705" y="6157366"/>
            <a:ext cx="4017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OPEN={</a:t>
            </a:r>
            <a:r>
              <a:rPr sz="1800" b="1" spc="-5" dirty="0">
                <a:solidFill>
                  <a:srgbClr val="006FC0"/>
                </a:solidFill>
                <a:latin typeface="Constantia"/>
                <a:cs typeface="Constantia"/>
              </a:rPr>
              <a:t>A(5+2=7}, B(6+2=8),</a:t>
            </a:r>
            <a:r>
              <a:rPr sz="1800" b="1" spc="-10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C(5+5=10)</a:t>
            </a:r>
            <a:r>
              <a:rPr sz="1800" dirty="0">
                <a:latin typeface="Constantia"/>
                <a:cs typeface="Constantia"/>
              </a:rPr>
              <a:t>}  </a:t>
            </a:r>
            <a:r>
              <a:rPr sz="1800" spc="-5" dirty="0">
                <a:latin typeface="Constantia"/>
                <a:cs typeface="Constantia"/>
              </a:rPr>
              <a:t>CLOSED={</a:t>
            </a:r>
            <a:r>
              <a:rPr sz="1800" b="1" spc="-5" dirty="0">
                <a:solidFill>
                  <a:srgbClr val="FF0000"/>
                </a:solidFill>
                <a:latin typeface="Constantia"/>
                <a:cs typeface="Constantia"/>
              </a:rPr>
              <a:t>S</a:t>
            </a:r>
            <a:r>
              <a:rPr sz="1800" spc="-5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149722" y="147955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22" y="0"/>
            <a:ext cx="8378190" cy="59176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632" y="304139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657" y="2539110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263" y="10915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7586" y="5450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865" y="224917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13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3942" y="3648202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90186" y="341503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04538" y="144360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62605" y="4195064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64404" y="1089786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33340" y="3288284"/>
            <a:ext cx="21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4917" y="17780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66161" y="19926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09109" y="25433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90821" y="3650107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5615" y="4704969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96736" y="4027373"/>
            <a:ext cx="10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57340" y="53761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J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00238" y="2828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90078" y="4345051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08090" y="1998726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85103" y="2146808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53328" y="5954267"/>
            <a:ext cx="31115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36665" y="3417823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96478" y="2352802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39590" y="5256403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96478" y="395795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42110" y="1996821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74238" y="403986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50517" y="291884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37842" y="3841495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40989" y="1234821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05632" y="2352802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52621" y="4363592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99205" y="32882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65165" y="2973070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78044" y="4485513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743830" y="529208"/>
            <a:ext cx="3077845" cy="2210435"/>
          </a:xfrm>
          <a:custGeom>
            <a:avLst/>
            <a:gdLst/>
            <a:ahLst/>
            <a:cxnLst/>
            <a:rect l="l" t="t" r="r" b="b"/>
            <a:pathLst>
              <a:path w="3077845" h="2210435">
                <a:moveTo>
                  <a:pt x="2969514" y="2180336"/>
                </a:moveTo>
                <a:lnTo>
                  <a:pt x="2964688" y="2184400"/>
                </a:lnTo>
                <a:lnTo>
                  <a:pt x="2963672" y="2195321"/>
                </a:lnTo>
                <a:lnTo>
                  <a:pt x="2967609" y="2200148"/>
                </a:lnTo>
                <a:lnTo>
                  <a:pt x="3077845" y="2210435"/>
                </a:lnTo>
                <a:lnTo>
                  <a:pt x="3076368" y="2207132"/>
                </a:lnTo>
                <a:lnTo>
                  <a:pt x="3056128" y="2207132"/>
                </a:lnTo>
                <a:lnTo>
                  <a:pt x="3026182" y="2185663"/>
                </a:lnTo>
                <a:lnTo>
                  <a:pt x="2969514" y="2180336"/>
                </a:lnTo>
                <a:close/>
              </a:path>
              <a:path w="3077845" h="2210435">
                <a:moveTo>
                  <a:pt x="3026182" y="2185663"/>
                </a:moveTo>
                <a:lnTo>
                  <a:pt x="3056128" y="2207132"/>
                </a:lnTo>
                <a:lnTo>
                  <a:pt x="3059040" y="2203068"/>
                </a:lnTo>
                <a:lnTo>
                  <a:pt x="3052826" y="2203068"/>
                </a:lnTo>
                <a:lnTo>
                  <a:pt x="3045857" y="2187512"/>
                </a:lnTo>
                <a:lnTo>
                  <a:pt x="3026182" y="2185663"/>
                </a:lnTo>
                <a:close/>
              </a:path>
              <a:path w="3077845" h="2210435">
                <a:moveTo>
                  <a:pt x="3026791" y="2107183"/>
                </a:moveTo>
                <a:lnTo>
                  <a:pt x="3021711" y="2109469"/>
                </a:lnTo>
                <a:lnTo>
                  <a:pt x="3016758" y="2111629"/>
                </a:lnTo>
                <a:lnTo>
                  <a:pt x="3014599" y="2117598"/>
                </a:lnTo>
                <a:lnTo>
                  <a:pt x="3016758" y="2122551"/>
                </a:lnTo>
                <a:lnTo>
                  <a:pt x="3037836" y="2169605"/>
                </a:lnTo>
                <a:lnTo>
                  <a:pt x="3067685" y="2191004"/>
                </a:lnTo>
                <a:lnTo>
                  <a:pt x="3056128" y="2207132"/>
                </a:lnTo>
                <a:lnTo>
                  <a:pt x="3076368" y="2207132"/>
                </a:lnTo>
                <a:lnTo>
                  <a:pt x="3034919" y="2114423"/>
                </a:lnTo>
                <a:lnTo>
                  <a:pt x="3032633" y="2109469"/>
                </a:lnTo>
                <a:lnTo>
                  <a:pt x="3026791" y="2107183"/>
                </a:lnTo>
                <a:close/>
              </a:path>
              <a:path w="3077845" h="2210435">
                <a:moveTo>
                  <a:pt x="3045857" y="2187512"/>
                </a:moveTo>
                <a:lnTo>
                  <a:pt x="3052826" y="2203068"/>
                </a:lnTo>
                <a:lnTo>
                  <a:pt x="3062732" y="2189099"/>
                </a:lnTo>
                <a:lnTo>
                  <a:pt x="3045857" y="2187512"/>
                </a:lnTo>
                <a:close/>
              </a:path>
              <a:path w="3077845" h="2210435">
                <a:moveTo>
                  <a:pt x="3037836" y="2169605"/>
                </a:moveTo>
                <a:lnTo>
                  <a:pt x="3045857" y="2187512"/>
                </a:lnTo>
                <a:lnTo>
                  <a:pt x="3062732" y="2189099"/>
                </a:lnTo>
                <a:lnTo>
                  <a:pt x="3052826" y="2203068"/>
                </a:lnTo>
                <a:lnTo>
                  <a:pt x="3059040" y="2203068"/>
                </a:lnTo>
                <a:lnTo>
                  <a:pt x="3067685" y="2191004"/>
                </a:lnTo>
                <a:lnTo>
                  <a:pt x="3037836" y="2169605"/>
                </a:lnTo>
                <a:close/>
              </a:path>
              <a:path w="3077845" h="2210435">
                <a:moveTo>
                  <a:pt x="11430" y="0"/>
                </a:moveTo>
                <a:lnTo>
                  <a:pt x="0" y="16001"/>
                </a:lnTo>
                <a:lnTo>
                  <a:pt x="3026182" y="2185663"/>
                </a:lnTo>
                <a:lnTo>
                  <a:pt x="3045857" y="2187512"/>
                </a:lnTo>
                <a:lnTo>
                  <a:pt x="3037836" y="2169605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138165" y="5333746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133591" y="2863977"/>
            <a:ext cx="2082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37989" y="1600327"/>
            <a:ext cx="850265" cy="563245"/>
          </a:xfrm>
          <a:custGeom>
            <a:avLst/>
            <a:gdLst/>
            <a:ahLst/>
            <a:cxnLst/>
            <a:rect l="l" t="t" r="r" b="b"/>
            <a:pathLst>
              <a:path w="850264" h="563244">
                <a:moveTo>
                  <a:pt x="740537" y="537463"/>
                </a:moveTo>
                <a:lnTo>
                  <a:pt x="735838" y="541655"/>
                </a:lnTo>
                <a:lnTo>
                  <a:pt x="735330" y="552576"/>
                </a:lnTo>
                <a:lnTo>
                  <a:pt x="739521" y="557276"/>
                </a:lnTo>
                <a:lnTo>
                  <a:pt x="850011" y="563118"/>
                </a:lnTo>
                <a:lnTo>
                  <a:pt x="848747" y="560577"/>
                </a:lnTo>
                <a:lnTo>
                  <a:pt x="828166" y="560577"/>
                </a:lnTo>
                <a:lnTo>
                  <a:pt x="797554" y="540466"/>
                </a:lnTo>
                <a:lnTo>
                  <a:pt x="740537" y="537463"/>
                </a:lnTo>
                <a:close/>
              </a:path>
              <a:path w="850264" h="563244">
                <a:moveTo>
                  <a:pt x="797554" y="540466"/>
                </a:moveTo>
                <a:lnTo>
                  <a:pt x="828166" y="560577"/>
                </a:lnTo>
                <a:lnTo>
                  <a:pt x="830687" y="556768"/>
                </a:lnTo>
                <a:lnTo>
                  <a:pt x="824738" y="556768"/>
                </a:lnTo>
                <a:lnTo>
                  <a:pt x="817158" y="541511"/>
                </a:lnTo>
                <a:lnTo>
                  <a:pt x="797554" y="540466"/>
                </a:lnTo>
                <a:close/>
              </a:path>
              <a:path w="850264" h="563244">
                <a:moveTo>
                  <a:pt x="794765" y="462025"/>
                </a:moveTo>
                <a:lnTo>
                  <a:pt x="789939" y="464438"/>
                </a:lnTo>
                <a:lnTo>
                  <a:pt x="784987" y="466851"/>
                </a:lnTo>
                <a:lnTo>
                  <a:pt x="782955" y="472821"/>
                </a:lnTo>
                <a:lnTo>
                  <a:pt x="785495" y="477774"/>
                </a:lnTo>
                <a:lnTo>
                  <a:pt x="808419" y="523919"/>
                </a:lnTo>
                <a:lnTo>
                  <a:pt x="839088" y="544068"/>
                </a:lnTo>
                <a:lnTo>
                  <a:pt x="828166" y="560577"/>
                </a:lnTo>
                <a:lnTo>
                  <a:pt x="848747" y="560577"/>
                </a:lnTo>
                <a:lnTo>
                  <a:pt x="800735" y="464058"/>
                </a:lnTo>
                <a:lnTo>
                  <a:pt x="794765" y="462025"/>
                </a:lnTo>
                <a:close/>
              </a:path>
              <a:path w="850264" h="563244">
                <a:moveTo>
                  <a:pt x="817158" y="541511"/>
                </a:moveTo>
                <a:lnTo>
                  <a:pt x="824738" y="556768"/>
                </a:lnTo>
                <a:lnTo>
                  <a:pt x="834136" y="542417"/>
                </a:lnTo>
                <a:lnTo>
                  <a:pt x="817158" y="541511"/>
                </a:lnTo>
                <a:close/>
              </a:path>
              <a:path w="850264" h="563244">
                <a:moveTo>
                  <a:pt x="808419" y="523919"/>
                </a:moveTo>
                <a:lnTo>
                  <a:pt x="817158" y="541511"/>
                </a:lnTo>
                <a:lnTo>
                  <a:pt x="834136" y="542417"/>
                </a:lnTo>
                <a:lnTo>
                  <a:pt x="824738" y="556768"/>
                </a:lnTo>
                <a:lnTo>
                  <a:pt x="830687" y="556768"/>
                </a:lnTo>
                <a:lnTo>
                  <a:pt x="839088" y="544068"/>
                </a:lnTo>
                <a:lnTo>
                  <a:pt x="808419" y="523919"/>
                </a:lnTo>
                <a:close/>
              </a:path>
              <a:path w="850264" h="563244">
                <a:moveTo>
                  <a:pt x="10922" y="0"/>
                </a:moveTo>
                <a:lnTo>
                  <a:pt x="0" y="16510"/>
                </a:lnTo>
                <a:lnTo>
                  <a:pt x="797554" y="540466"/>
                </a:lnTo>
                <a:lnTo>
                  <a:pt x="817158" y="541511"/>
                </a:lnTo>
                <a:lnTo>
                  <a:pt x="808419" y="523919"/>
                </a:lnTo>
                <a:lnTo>
                  <a:pt x="10922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28033" y="3068573"/>
            <a:ext cx="111760" cy="386715"/>
          </a:xfrm>
          <a:custGeom>
            <a:avLst/>
            <a:gdLst/>
            <a:ahLst/>
            <a:cxnLst/>
            <a:rect l="l" t="t" r="r" b="b"/>
            <a:pathLst>
              <a:path w="111760" h="386714">
                <a:moveTo>
                  <a:pt x="55752" y="39224"/>
                </a:moveTo>
                <a:lnTo>
                  <a:pt x="45846" y="56206"/>
                </a:lnTo>
                <a:lnTo>
                  <a:pt x="45846" y="386334"/>
                </a:lnTo>
                <a:lnTo>
                  <a:pt x="65658" y="38633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386714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38671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8"/>
                </a:lnTo>
                <a:close/>
              </a:path>
              <a:path w="111760" h="38671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8"/>
                </a:lnTo>
                <a:close/>
              </a:path>
              <a:path w="111760" h="386714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386714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126991" y="3125723"/>
            <a:ext cx="256540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91298" y="4485513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962902" y="3121278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04915" y="1343990"/>
            <a:ext cx="220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18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24241" y="3353561"/>
            <a:ext cx="111760" cy="796925"/>
          </a:xfrm>
          <a:custGeom>
            <a:avLst/>
            <a:gdLst/>
            <a:ahLst/>
            <a:cxnLst/>
            <a:rect l="l" t="t" r="r" b="b"/>
            <a:pathLst>
              <a:path w="111759" h="796925">
                <a:moveTo>
                  <a:pt x="53688" y="39270"/>
                </a:moveTo>
                <a:lnTo>
                  <a:pt x="44414" y="56603"/>
                </a:lnTo>
                <a:lnTo>
                  <a:pt x="71881" y="796417"/>
                </a:lnTo>
                <a:lnTo>
                  <a:pt x="91693" y="795782"/>
                </a:lnTo>
                <a:lnTo>
                  <a:pt x="64228" y="55900"/>
                </a:lnTo>
                <a:lnTo>
                  <a:pt x="53688" y="39270"/>
                </a:lnTo>
                <a:close/>
              </a:path>
              <a:path w="111759" h="796925">
                <a:moveTo>
                  <a:pt x="52197" y="0"/>
                </a:moveTo>
                <a:lnTo>
                  <a:pt x="2539" y="92710"/>
                </a:lnTo>
                <a:lnTo>
                  <a:pt x="0" y="97536"/>
                </a:lnTo>
                <a:lnTo>
                  <a:pt x="1904" y="103504"/>
                </a:lnTo>
                <a:lnTo>
                  <a:pt x="6730" y="106172"/>
                </a:lnTo>
                <a:lnTo>
                  <a:pt x="11429" y="108712"/>
                </a:lnTo>
                <a:lnTo>
                  <a:pt x="17525" y="106934"/>
                </a:lnTo>
                <a:lnTo>
                  <a:pt x="20065" y="102108"/>
                </a:lnTo>
                <a:lnTo>
                  <a:pt x="44414" y="56603"/>
                </a:lnTo>
                <a:lnTo>
                  <a:pt x="43052" y="19938"/>
                </a:lnTo>
                <a:lnTo>
                  <a:pt x="62864" y="19176"/>
                </a:lnTo>
                <a:lnTo>
                  <a:pt x="64378" y="19176"/>
                </a:lnTo>
                <a:lnTo>
                  <a:pt x="52197" y="0"/>
                </a:lnTo>
                <a:close/>
              </a:path>
              <a:path w="111759" h="796925">
                <a:moveTo>
                  <a:pt x="64378" y="19176"/>
                </a:moveTo>
                <a:lnTo>
                  <a:pt x="62864" y="19176"/>
                </a:lnTo>
                <a:lnTo>
                  <a:pt x="64228" y="55900"/>
                </a:lnTo>
                <a:lnTo>
                  <a:pt x="91902" y="99567"/>
                </a:lnTo>
                <a:lnTo>
                  <a:pt x="94741" y="104012"/>
                </a:lnTo>
                <a:lnTo>
                  <a:pt x="100837" y="105410"/>
                </a:lnTo>
                <a:lnTo>
                  <a:pt x="105536" y="102488"/>
                </a:lnTo>
                <a:lnTo>
                  <a:pt x="110108" y="99567"/>
                </a:lnTo>
                <a:lnTo>
                  <a:pt x="111505" y="93472"/>
                </a:lnTo>
                <a:lnTo>
                  <a:pt x="108584" y="88773"/>
                </a:lnTo>
                <a:lnTo>
                  <a:pt x="64378" y="19176"/>
                </a:lnTo>
                <a:close/>
              </a:path>
              <a:path w="111759" h="796925">
                <a:moveTo>
                  <a:pt x="62864" y="19176"/>
                </a:moveTo>
                <a:lnTo>
                  <a:pt x="43052" y="19938"/>
                </a:lnTo>
                <a:lnTo>
                  <a:pt x="44414" y="56603"/>
                </a:lnTo>
                <a:lnTo>
                  <a:pt x="53688" y="39270"/>
                </a:lnTo>
                <a:lnTo>
                  <a:pt x="44576" y="24891"/>
                </a:lnTo>
                <a:lnTo>
                  <a:pt x="61722" y="24257"/>
                </a:lnTo>
                <a:lnTo>
                  <a:pt x="63053" y="24257"/>
                </a:lnTo>
                <a:lnTo>
                  <a:pt x="62864" y="19176"/>
                </a:lnTo>
                <a:close/>
              </a:path>
              <a:path w="111759" h="796925">
                <a:moveTo>
                  <a:pt x="63053" y="24257"/>
                </a:moveTo>
                <a:lnTo>
                  <a:pt x="61722" y="24257"/>
                </a:lnTo>
                <a:lnTo>
                  <a:pt x="53688" y="39270"/>
                </a:lnTo>
                <a:lnTo>
                  <a:pt x="64228" y="55900"/>
                </a:lnTo>
                <a:lnTo>
                  <a:pt x="63053" y="24257"/>
                </a:lnTo>
                <a:close/>
              </a:path>
              <a:path w="111759" h="796925">
                <a:moveTo>
                  <a:pt x="61722" y="24257"/>
                </a:moveTo>
                <a:lnTo>
                  <a:pt x="44576" y="24891"/>
                </a:lnTo>
                <a:lnTo>
                  <a:pt x="53688" y="39270"/>
                </a:lnTo>
                <a:lnTo>
                  <a:pt x="61722" y="24257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927975" y="3549777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066544" y="6106667"/>
            <a:ext cx="2570987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88363" y="6380986"/>
            <a:ext cx="460248" cy="4770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60705" y="6157366"/>
            <a:ext cx="4306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OPEN={B(8), </a:t>
            </a:r>
            <a:r>
              <a:rPr sz="1800" spc="-10" dirty="0">
                <a:latin typeface="Constantia"/>
                <a:cs typeface="Constantia"/>
              </a:rPr>
              <a:t>C(10),</a:t>
            </a:r>
            <a:r>
              <a:rPr sz="1800" b="1" spc="-10" dirty="0">
                <a:solidFill>
                  <a:srgbClr val="006FC0"/>
                </a:solidFill>
                <a:latin typeface="Constantia"/>
                <a:cs typeface="Constantia"/>
              </a:rPr>
              <a:t>E(7+8=15), </a:t>
            </a:r>
            <a:r>
              <a:rPr sz="1800" b="1" spc="-5" dirty="0">
                <a:solidFill>
                  <a:srgbClr val="006FC0"/>
                </a:solidFill>
                <a:latin typeface="Constantia"/>
                <a:cs typeface="Constantia"/>
              </a:rPr>
              <a:t>D(9+10=19)</a:t>
            </a:r>
            <a:r>
              <a:rPr sz="1800" spc="-5" dirty="0">
                <a:latin typeface="Constantia"/>
                <a:cs typeface="Constantia"/>
              </a:rPr>
              <a:t>}  CLOSED={S,</a:t>
            </a:r>
            <a:r>
              <a:rPr sz="1800" b="1" spc="-5" dirty="0">
                <a:solidFill>
                  <a:srgbClr val="FF0000"/>
                </a:solidFill>
                <a:latin typeface="Constantia"/>
                <a:cs typeface="Constantia"/>
              </a:rPr>
              <a:t>A</a:t>
            </a:r>
            <a:r>
              <a:rPr sz="1800" spc="-5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149722" y="147955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22" y="0"/>
            <a:ext cx="8378190" cy="59176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632" y="304139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657" y="2539110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263" y="10915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7586" y="5450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865" y="224917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13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3942" y="3648202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90186" y="341503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04538" y="144360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62605" y="4195064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64404" y="1089786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33340" y="3288284"/>
            <a:ext cx="21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4917" y="17780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66161" y="19926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09109" y="25433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90821" y="3650107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5615" y="4704969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96736" y="4027373"/>
            <a:ext cx="10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57340" y="53761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J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00238" y="2828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90078" y="4345051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08090" y="1998726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85103" y="2146808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53328" y="5954267"/>
            <a:ext cx="31115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36665" y="3417823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96478" y="2352802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39590" y="5256403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96478" y="395795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42110" y="1996821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74238" y="403986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50517" y="291884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37842" y="3841495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40989" y="1234821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05632" y="2352802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52621" y="4363592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99205" y="32882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65165" y="2973070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78044" y="4485513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743830" y="529208"/>
            <a:ext cx="3077845" cy="2210435"/>
          </a:xfrm>
          <a:custGeom>
            <a:avLst/>
            <a:gdLst/>
            <a:ahLst/>
            <a:cxnLst/>
            <a:rect l="l" t="t" r="r" b="b"/>
            <a:pathLst>
              <a:path w="3077845" h="2210435">
                <a:moveTo>
                  <a:pt x="2969514" y="2180336"/>
                </a:moveTo>
                <a:lnTo>
                  <a:pt x="2964688" y="2184400"/>
                </a:lnTo>
                <a:lnTo>
                  <a:pt x="2963672" y="2195321"/>
                </a:lnTo>
                <a:lnTo>
                  <a:pt x="2967609" y="2200148"/>
                </a:lnTo>
                <a:lnTo>
                  <a:pt x="3077845" y="2210435"/>
                </a:lnTo>
                <a:lnTo>
                  <a:pt x="3076368" y="2207132"/>
                </a:lnTo>
                <a:lnTo>
                  <a:pt x="3056128" y="2207132"/>
                </a:lnTo>
                <a:lnTo>
                  <a:pt x="3026182" y="2185663"/>
                </a:lnTo>
                <a:lnTo>
                  <a:pt x="2969514" y="2180336"/>
                </a:lnTo>
                <a:close/>
              </a:path>
              <a:path w="3077845" h="2210435">
                <a:moveTo>
                  <a:pt x="3026182" y="2185663"/>
                </a:moveTo>
                <a:lnTo>
                  <a:pt x="3056128" y="2207132"/>
                </a:lnTo>
                <a:lnTo>
                  <a:pt x="3059040" y="2203068"/>
                </a:lnTo>
                <a:lnTo>
                  <a:pt x="3052826" y="2203068"/>
                </a:lnTo>
                <a:lnTo>
                  <a:pt x="3045857" y="2187512"/>
                </a:lnTo>
                <a:lnTo>
                  <a:pt x="3026182" y="2185663"/>
                </a:lnTo>
                <a:close/>
              </a:path>
              <a:path w="3077845" h="2210435">
                <a:moveTo>
                  <a:pt x="3026791" y="2107183"/>
                </a:moveTo>
                <a:lnTo>
                  <a:pt x="3021711" y="2109469"/>
                </a:lnTo>
                <a:lnTo>
                  <a:pt x="3016758" y="2111629"/>
                </a:lnTo>
                <a:lnTo>
                  <a:pt x="3014599" y="2117598"/>
                </a:lnTo>
                <a:lnTo>
                  <a:pt x="3016758" y="2122551"/>
                </a:lnTo>
                <a:lnTo>
                  <a:pt x="3037836" y="2169605"/>
                </a:lnTo>
                <a:lnTo>
                  <a:pt x="3067685" y="2191004"/>
                </a:lnTo>
                <a:lnTo>
                  <a:pt x="3056128" y="2207132"/>
                </a:lnTo>
                <a:lnTo>
                  <a:pt x="3076368" y="2207132"/>
                </a:lnTo>
                <a:lnTo>
                  <a:pt x="3034919" y="2114423"/>
                </a:lnTo>
                <a:lnTo>
                  <a:pt x="3032633" y="2109469"/>
                </a:lnTo>
                <a:lnTo>
                  <a:pt x="3026791" y="2107183"/>
                </a:lnTo>
                <a:close/>
              </a:path>
              <a:path w="3077845" h="2210435">
                <a:moveTo>
                  <a:pt x="3045857" y="2187512"/>
                </a:moveTo>
                <a:lnTo>
                  <a:pt x="3052826" y="2203068"/>
                </a:lnTo>
                <a:lnTo>
                  <a:pt x="3062732" y="2189099"/>
                </a:lnTo>
                <a:lnTo>
                  <a:pt x="3045857" y="2187512"/>
                </a:lnTo>
                <a:close/>
              </a:path>
              <a:path w="3077845" h="2210435">
                <a:moveTo>
                  <a:pt x="3037836" y="2169605"/>
                </a:moveTo>
                <a:lnTo>
                  <a:pt x="3045857" y="2187512"/>
                </a:lnTo>
                <a:lnTo>
                  <a:pt x="3062732" y="2189099"/>
                </a:lnTo>
                <a:lnTo>
                  <a:pt x="3052826" y="2203068"/>
                </a:lnTo>
                <a:lnTo>
                  <a:pt x="3059040" y="2203068"/>
                </a:lnTo>
                <a:lnTo>
                  <a:pt x="3067685" y="2191004"/>
                </a:lnTo>
                <a:lnTo>
                  <a:pt x="3037836" y="2169605"/>
                </a:lnTo>
                <a:close/>
              </a:path>
              <a:path w="3077845" h="2210435">
                <a:moveTo>
                  <a:pt x="11430" y="0"/>
                </a:moveTo>
                <a:lnTo>
                  <a:pt x="0" y="16001"/>
                </a:lnTo>
                <a:lnTo>
                  <a:pt x="3026182" y="2185663"/>
                </a:lnTo>
                <a:lnTo>
                  <a:pt x="3045857" y="2187512"/>
                </a:lnTo>
                <a:lnTo>
                  <a:pt x="3037836" y="2169605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138165" y="5333746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133591" y="2863977"/>
            <a:ext cx="2082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37989" y="1600327"/>
            <a:ext cx="850265" cy="563245"/>
          </a:xfrm>
          <a:custGeom>
            <a:avLst/>
            <a:gdLst/>
            <a:ahLst/>
            <a:cxnLst/>
            <a:rect l="l" t="t" r="r" b="b"/>
            <a:pathLst>
              <a:path w="850264" h="563244">
                <a:moveTo>
                  <a:pt x="740537" y="537463"/>
                </a:moveTo>
                <a:lnTo>
                  <a:pt x="735838" y="541655"/>
                </a:lnTo>
                <a:lnTo>
                  <a:pt x="735330" y="552576"/>
                </a:lnTo>
                <a:lnTo>
                  <a:pt x="739521" y="557276"/>
                </a:lnTo>
                <a:lnTo>
                  <a:pt x="850011" y="563118"/>
                </a:lnTo>
                <a:lnTo>
                  <a:pt x="848747" y="560577"/>
                </a:lnTo>
                <a:lnTo>
                  <a:pt x="828166" y="560577"/>
                </a:lnTo>
                <a:lnTo>
                  <a:pt x="797554" y="540466"/>
                </a:lnTo>
                <a:lnTo>
                  <a:pt x="740537" y="537463"/>
                </a:lnTo>
                <a:close/>
              </a:path>
              <a:path w="850264" h="563244">
                <a:moveTo>
                  <a:pt x="797554" y="540466"/>
                </a:moveTo>
                <a:lnTo>
                  <a:pt x="828166" y="560577"/>
                </a:lnTo>
                <a:lnTo>
                  <a:pt x="830687" y="556768"/>
                </a:lnTo>
                <a:lnTo>
                  <a:pt x="824738" y="556768"/>
                </a:lnTo>
                <a:lnTo>
                  <a:pt x="817158" y="541511"/>
                </a:lnTo>
                <a:lnTo>
                  <a:pt x="797554" y="540466"/>
                </a:lnTo>
                <a:close/>
              </a:path>
              <a:path w="850264" h="563244">
                <a:moveTo>
                  <a:pt x="794765" y="462025"/>
                </a:moveTo>
                <a:lnTo>
                  <a:pt x="789939" y="464438"/>
                </a:lnTo>
                <a:lnTo>
                  <a:pt x="784987" y="466851"/>
                </a:lnTo>
                <a:lnTo>
                  <a:pt x="782955" y="472821"/>
                </a:lnTo>
                <a:lnTo>
                  <a:pt x="785495" y="477774"/>
                </a:lnTo>
                <a:lnTo>
                  <a:pt x="808419" y="523919"/>
                </a:lnTo>
                <a:lnTo>
                  <a:pt x="839088" y="544068"/>
                </a:lnTo>
                <a:lnTo>
                  <a:pt x="828166" y="560577"/>
                </a:lnTo>
                <a:lnTo>
                  <a:pt x="848747" y="560577"/>
                </a:lnTo>
                <a:lnTo>
                  <a:pt x="800735" y="464058"/>
                </a:lnTo>
                <a:lnTo>
                  <a:pt x="794765" y="462025"/>
                </a:lnTo>
                <a:close/>
              </a:path>
              <a:path w="850264" h="563244">
                <a:moveTo>
                  <a:pt x="817158" y="541511"/>
                </a:moveTo>
                <a:lnTo>
                  <a:pt x="824738" y="556768"/>
                </a:lnTo>
                <a:lnTo>
                  <a:pt x="834136" y="542417"/>
                </a:lnTo>
                <a:lnTo>
                  <a:pt x="817158" y="541511"/>
                </a:lnTo>
                <a:close/>
              </a:path>
              <a:path w="850264" h="563244">
                <a:moveTo>
                  <a:pt x="808419" y="523919"/>
                </a:moveTo>
                <a:lnTo>
                  <a:pt x="817158" y="541511"/>
                </a:lnTo>
                <a:lnTo>
                  <a:pt x="834136" y="542417"/>
                </a:lnTo>
                <a:lnTo>
                  <a:pt x="824738" y="556768"/>
                </a:lnTo>
                <a:lnTo>
                  <a:pt x="830687" y="556768"/>
                </a:lnTo>
                <a:lnTo>
                  <a:pt x="839088" y="544068"/>
                </a:lnTo>
                <a:lnTo>
                  <a:pt x="808419" y="523919"/>
                </a:lnTo>
                <a:close/>
              </a:path>
              <a:path w="850264" h="563244">
                <a:moveTo>
                  <a:pt x="10922" y="0"/>
                </a:moveTo>
                <a:lnTo>
                  <a:pt x="0" y="16510"/>
                </a:lnTo>
                <a:lnTo>
                  <a:pt x="797554" y="540466"/>
                </a:lnTo>
                <a:lnTo>
                  <a:pt x="817158" y="541511"/>
                </a:lnTo>
                <a:lnTo>
                  <a:pt x="808419" y="523919"/>
                </a:lnTo>
                <a:lnTo>
                  <a:pt x="10922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28033" y="3068573"/>
            <a:ext cx="111760" cy="386715"/>
          </a:xfrm>
          <a:custGeom>
            <a:avLst/>
            <a:gdLst/>
            <a:ahLst/>
            <a:cxnLst/>
            <a:rect l="l" t="t" r="r" b="b"/>
            <a:pathLst>
              <a:path w="111760" h="386714">
                <a:moveTo>
                  <a:pt x="55752" y="39224"/>
                </a:moveTo>
                <a:lnTo>
                  <a:pt x="45846" y="56206"/>
                </a:lnTo>
                <a:lnTo>
                  <a:pt x="45846" y="386334"/>
                </a:lnTo>
                <a:lnTo>
                  <a:pt x="65658" y="38633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386714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38671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8"/>
                </a:lnTo>
                <a:close/>
              </a:path>
              <a:path w="111760" h="38671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8"/>
                </a:lnTo>
                <a:close/>
              </a:path>
              <a:path w="111760" h="386714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386714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3945635" y="3125723"/>
            <a:ext cx="256540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91298" y="4485513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962902" y="3121278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04915" y="1343990"/>
            <a:ext cx="220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18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24241" y="3353561"/>
            <a:ext cx="111760" cy="796925"/>
          </a:xfrm>
          <a:custGeom>
            <a:avLst/>
            <a:gdLst/>
            <a:ahLst/>
            <a:cxnLst/>
            <a:rect l="l" t="t" r="r" b="b"/>
            <a:pathLst>
              <a:path w="111759" h="796925">
                <a:moveTo>
                  <a:pt x="53688" y="39270"/>
                </a:moveTo>
                <a:lnTo>
                  <a:pt x="44414" y="56603"/>
                </a:lnTo>
                <a:lnTo>
                  <a:pt x="71881" y="796417"/>
                </a:lnTo>
                <a:lnTo>
                  <a:pt x="91693" y="795782"/>
                </a:lnTo>
                <a:lnTo>
                  <a:pt x="64228" y="55900"/>
                </a:lnTo>
                <a:lnTo>
                  <a:pt x="53688" y="39270"/>
                </a:lnTo>
                <a:close/>
              </a:path>
              <a:path w="111759" h="796925">
                <a:moveTo>
                  <a:pt x="52197" y="0"/>
                </a:moveTo>
                <a:lnTo>
                  <a:pt x="2539" y="92710"/>
                </a:lnTo>
                <a:lnTo>
                  <a:pt x="0" y="97536"/>
                </a:lnTo>
                <a:lnTo>
                  <a:pt x="1904" y="103504"/>
                </a:lnTo>
                <a:lnTo>
                  <a:pt x="6730" y="106172"/>
                </a:lnTo>
                <a:lnTo>
                  <a:pt x="11429" y="108712"/>
                </a:lnTo>
                <a:lnTo>
                  <a:pt x="17525" y="106934"/>
                </a:lnTo>
                <a:lnTo>
                  <a:pt x="20065" y="102108"/>
                </a:lnTo>
                <a:lnTo>
                  <a:pt x="44414" y="56603"/>
                </a:lnTo>
                <a:lnTo>
                  <a:pt x="43052" y="19938"/>
                </a:lnTo>
                <a:lnTo>
                  <a:pt x="62864" y="19176"/>
                </a:lnTo>
                <a:lnTo>
                  <a:pt x="64378" y="19176"/>
                </a:lnTo>
                <a:lnTo>
                  <a:pt x="52197" y="0"/>
                </a:lnTo>
                <a:close/>
              </a:path>
              <a:path w="111759" h="796925">
                <a:moveTo>
                  <a:pt x="64378" y="19176"/>
                </a:moveTo>
                <a:lnTo>
                  <a:pt x="62864" y="19176"/>
                </a:lnTo>
                <a:lnTo>
                  <a:pt x="64228" y="55900"/>
                </a:lnTo>
                <a:lnTo>
                  <a:pt x="91902" y="99567"/>
                </a:lnTo>
                <a:lnTo>
                  <a:pt x="94741" y="104012"/>
                </a:lnTo>
                <a:lnTo>
                  <a:pt x="100837" y="105410"/>
                </a:lnTo>
                <a:lnTo>
                  <a:pt x="105536" y="102488"/>
                </a:lnTo>
                <a:lnTo>
                  <a:pt x="110108" y="99567"/>
                </a:lnTo>
                <a:lnTo>
                  <a:pt x="111505" y="93472"/>
                </a:lnTo>
                <a:lnTo>
                  <a:pt x="108584" y="88773"/>
                </a:lnTo>
                <a:lnTo>
                  <a:pt x="64378" y="19176"/>
                </a:lnTo>
                <a:close/>
              </a:path>
              <a:path w="111759" h="796925">
                <a:moveTo>
                  <a:pt x="62864" y="19176"/>
                </a:moveTo>
                <a:lnTo>
                  <a:pt x="43052" y="19938"/>
                </a:lnTo>
                <a:lnTo>
                  <a:pt x="44414" y="56603"/>
                </a:lnTo>
                <a:lnTo>
                  <a:pt x="53688" y="39270"/>
                </a:lnTo>
                <a:lnTo>
                  <a:pt x="44576" y="24891"/>
                </a:lnTo>
                <a:lnTo>
                  <a:pt x="61722" y="24257"/>
                </a:lnTo>
                <a:lnTo>
                  <a:pt x="63053" y="24257"/>
                </a:lnTo>
                <a:lnTo>
                  <a:pt x="62864" y="19176"/>
                </a:lnTo>
                <a:close/>
              </a:path>
              <a:path w="111759" h="796925">
                <a:moveTo>
                  <a:pt x="63053" y="24257"/>
                </a:moveTo>
                <a:lnTo>
                  <a:pt x="61722" y="24257"/>
                </a:lnTo>
                <a:lnTo>
                  <a:pt x="53688" y="39270"/>
                </a:lnTo>
                <a:lnTo>
                  <a:pt x="64228" y="55900"/>
                </a:lnTo>
                <a:lnTo>
                  <a:pt x="63053" y="24257"/>
                </a:lnTo>
                <a:close/>
              </a:path>
              <a:path w="111759" h="796925">
                <a:moveTo>
                  <a:pt x="61722" y="24257"/>
                </a:moveTo>
                <a:lnTo>
                  <a:pt x="44576" y="24891"/>
                </a:lnTo>
                <a:lnTo>
                  <a:pt x="53688" y="39270"/>
                </a:lnTo>
                <a:lnTo>
                  <a:pt x="61722" y="24257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927975" y="3549777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118360" y="6106667"/>
            <a:ext cx="2676143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00200" y="6380986"/>
            <a:ext cx="458724" cy="4770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60705" y="6157366"/>
            <a:ext cx="4999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OPEN={C(10),E(15), </a:t>
            </a:r>
            <a:r>
              <a:rPr sz="1800" b="1" spc="-5" dirty="0">
                <a:solidFill>
                  <a:srgbClr val="006FC0"/>
                </a:solidFill>
                <a:latin typeface="Constantia"/>
                <a:cs typeface="Constantia"/>
              </a:rPr>
              <a:t>F(5+13=18),G(4+14=18), </a:t>
            </a:r>
            <a:r>
              <a:rPr sz="1800" spc="-5" dirty="0">
                <a:latin typeface="Constantia"/>
                <a:cs typeface="Constantia"/>
              </a:rPr>
              <a:t>D(19)}  CLOSED={S,A,</a:t>
            </a:r>
            <a:r>
              <a:rPr sz="1800" b="1" spc="-5" dirty="0">
                <a:solidFill>
                  <a:srgbClr val="FF0000"/>
                </a:solidFill>
                <a:latin typeface="Constantia"/>
                <a:cs typeface="Constantia"/>
              </a:rPr>
              <a:t>B</a:t>
            </a:r>
            <a:r>
              <a:rPr sz="1800" spc="-5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149722" y="147955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22" y="0"/>
            <a:ext cx="8378190" cy="59176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632" y="304139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657" y="2539110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263" y="10915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7586" y="5450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865" y="224917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13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3942" y="3648202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90186" y="341503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04538" y="144360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62605" y="4195064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64404" y="1089786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33340" y="3288284"/>
            <a:ext cx="21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4917" y="17780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66161" y="19926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09109" y="25433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90821" y="3650107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5615" y="4704969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96736" y="4027373"/>
            <a:ext cx="10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57340" y="53761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J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00238" y="2828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90078" y="4345051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08090" y="1998726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85103" y="2146808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53328" y="5954267"/>
            <a:ext cx="31115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36665" y="3417823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96478" y="2352802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39590" y="5256403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96478" y="395795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42110" y="1996821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74238" y="403986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50517" y="291884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37842" y="3841495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40989" y="1234821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05632" y="2352802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52621" y="4363592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99205" y="32882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65165" y="2973070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78044" y="4485513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743830" y="529208"/>
            <a:ext cx="3077845" cy="2210435"/>
          </a:xfrm>
          <a:custGeom>
            <a:avLst/>
            <a:gdLst/>
            <a:ahLst/>
            <a:cxnLst/>
            <a:rect l="l" t="t" r="r" b="b"/>
            <a:pathLst>
              <a:path w="3077845" h="2210435">
                <a:moveTo>
                  <a:pt x="2969514" y="2180336"/>
                </a:moveTo>
                <a:lnTo>
                  <a:pt x="2964688" y="2184400"/>
                </a:lnTo>
                <a:lnTo>
                  <a:pt x="2963672" y="2195321"/>
                </a:lnTo>
                <a:lnTo>
                  <a:pt x="2967609" y="2200148"/>
                </a:lnTo>
                <a:lnTo>
                  <a:pt x="3077845" y="2210435"/>
                </a:lnTo>
                <a:lnTo>
                  <a:pt x="3076368" y="2207132"/>
                </a:lnTo>
                <a:lnTo>
                  <a:pt x="3056128" y="2207132"/>
                </a:lnTo>
                <a:lnTo>
                  <a:pt x="3026182" y="2185663"/>
                </a:lnTo>
                <a:lnTo>
                  <a:pt x="2969514" y="2180336"/>
                </a:lnTo>
                <a:close/>
              </a:path>
              <a:path w="3077845" h="2210435">
                <a:moveTo>
                  <a:pt x="3026182" y="2185663"/>
                </a:moveTo>
                <a:lnTo>
                  <a:pt x="3056128" y="2207132"/>
                </a:lnTo>
                <a:lnTo>
                  <a:pt x="3059040" y="2203068"/>
                </a:lnTo>
                <a:lnTo>
                  <a:pt x="3052826" y="2203068"/>
                </a:lnTo>
                <a:lnTo>
                  <a:pt x="3045857" y="2187512"/>
                </a:lnTo>
                <a:lnTo>
                  <a:pt x="3026182" y="2185663"/>
                </a:lnTo>
                <a:close/>
              </a:path>
              <a:path w="3077845" h="2210435">
                <a:moveTo>
                  <a:pt x="3026791" y="2107183"/>
                </a:moveTo>
                <a:lnTo>
                  <a:pt x="3021711" y="2109469"/>
                </a:lnTo>
                <a:lnTo>
                  <a:pt x="3016758" y="2111629"/>
                </a:lnTo>
                <a:lnTo>
                  <a:pt x="3014599" y="2117598"/>
                </a:lnTo>
                <a:lnTo>
                  <a:pt x="3016758" y="2122551"/>
                </a:lnTo>
                <a:lnTo>
                  <a:pt x="3037836" y="2169605"/>
                </a:lnTo>
                <a:lnTo>
                  <a:pt x="3067685" y="2191004"/>
                </a:lnTo>
                <a:lnTo>
                  <a:pt x="3056128" y="2207132"/>
                </a:lnTo>
                <a:lnTo>
                  <a:pt x="3076368" y="2207132"/>
                </a:lnTo>
                <a:lnTo>
                  <a:pt x="3034919" y="2114423"/>
                </a:lnTo>
                <a:lnTo>
                  <a:pt x="3032633" y="2109469"/>
                </a:lnTo>
                <a:lnTo>
                  <a:pt x="3026791" y="2107183"/>
                </a:lnTo>
                <a:close/>
              </a:path>
              <a:path w="3077845" h="2210435">
                <a:moveTo>
                  <a:pt x="3045857" y="2187512"/>
                </a:moveTo>
                <a:lnTo>
                  <a:pt x="3052826" y="2203068"/>
                </a:lnTo>
                <a:lnTo>
                  <a:pt x="3062732" y="2189099"/>
                </a:lnTo>
                <a:lnTo>
                  <a:pt x="3045857" y="2187512"/>
                </a:lnTo>
                <a:close/>
              </a:path>
              <a:path w="3077845" h="2210435">
                <a:moveTo>
                  <a:pt x="3037836" y="2169605"/>
                </a:moveTo>
                <a:lnTo>
                  <a:pt x="3045857" y="2187512"/>
                </a:lnTo>
                <a:lnTo>
                  <a:pt x="3062732" y="2189099"/>
                </a:lnTo>
                <a:lnTo>
                  <a:pt x="3052826" y="2203068"/>
                </a:lnTo>
                <a:lnTo>
                  <a:pt x="3059040" y="2203068"/>
                </a:lnTo>
                <a:lnTo>
                  <a:pt x="3067685" y="2191004"/>
                </a:lnTo>
                <a:lnTo>
                  <a:pt x="3037836" y="2169605"/>
                </a:lnTo>
                <a:close/>
              </a:path>
              <a:path w="3077845" h="2210435">
                <a:moveTo>
                  <a:pt x="11430" y="0"/>
                </a:moveTo>
                <a:lnTo>
                  <a:pt x="0" y="16001"/>
                </a:lnTo>
                <a:lnTo>
                  <a:pt x="3026182" y="2185663"/>
                </a:lnTo>
                <a:lnTo>
                  <a:pt x="3045857" y="2187512"/>
                </a:lnTo>
                <a:lnTo>
                  <a:pt x="3037836" y="2169605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138165" y="5333746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133591" y="2863977"/>
            <a:ext cx="2082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37989" y="1600327"/>
            <a:ext cx="850265" cy="563245"/>
          </a:xfrm>
          <a:custGeom>
            <a:avLst/>
            <a:gdLst/>
            <a:ahLst/>
            <a:cxnLst/>
            <a:rect l="l" t="t" r="r" b="b"/>
            <a:pathLst>
              <a:path w="850264" h="563244">
                <a:moveTo>
                  <a:pt x="740537" y="537463"/>
                </a:moveTo>
                <a:lnTo>
                  <a:pt x="735838" y="541655"/>
                </a:lnTo>
                <a:lnTo>
                  <a:pt x="735330" y="552576"/>
                </a:lnTo>
                <a:lnTo>
                  <a:pt x="739521" y="557276"/>
                </a:lnTo>
                <a:lnTo>
                  <a:pt x="850011" y="563118"/>
                </a:lnTo>
                <a:lnTo>
                  <a:pt x="848747" y="560577"/>
                </a:lnTo>
                <a:lnTo>
                  <a:pt x="828166" y="560577"/>
                </a:lnTo>
                <a:lnTo>
                  <a:pt x="797554" y="540466"/>
                </a:lnTo>
                <a:lnTo>
                  <a:pt x="740537" y="537463"/>
                </a:lnTo>
                <a:close/>
              </a:path>
              <a:path w="850264" h="563244">
                <a:moveTo>
                  <a:pt x="797554" y="540466"/>
                </a:moveTo>
                <a:lnTo>
                  <a:pt x="828166" y="560577"/>
                </a:lnTo>
                <a:lnTo>
                  <a:pt x="830687" y="556768"/>
                </a:lnTo>
                <a:lnTo>
                  <a:pt x="824738" y="556768"/>
                </a:lnTo>
                <a:lnTo>
                  <a:pt x="817158" y="541511"/>
                </a:lnTo>
                <a:lnTo>
                  <a:pt x="797554" y="540466"/>
                </a:lnTo>
                <a:close/>
              </a:path>
              <a:path w="850264" h="563244">
                <a:moveTo>
                  <a:pt x="794765" y="462025"/>
                </a:moveTo>
                <a:lnTo>
                  <a:pt x="789939" y="464438"/>
                </a:lnTo>
                <a:lnTo>
                  <a:pt x="784987" y="466851"/>
                </a:lnTo>
                <a:lnTo>
                  <a:pt x="782955" y="472821"/>
                </a:lnTo>
                <a:lnTo>
                  <a:pt x="785495" y="477774"/>
                </a:lnTo>
                <a:lnTo>
                  <a:pt x="808419" y="523919"/>
                </a:lnTo>
                <a:lnTo>
                  <a:pt x="839088" y="544068"/>
                </a:lnTo>
                <a:lnTo>
                  <a:pt x="828166" y="560577"/>
                </a:lnTo>
                <a:lnTo>
                  <a:pt x="848747" y="560577"/>
                </a:lnTo>
                <a:lnTo>
                  <a:pt x="800735" y="464058"/>
                </a:lnTo>
                <a:lnTo>
                  <a:pt x="794765" y="462025"/>
                </a:lnTo>
                <a:close/>
              </a:path>
              <a:path w="850264" h="563244">
                <a:moveTo>
                  <a:pt x="817158" y="541511"/>
                </a:moveTo>
                <a:lnTo>
                  <a:pt x="824738" y="556768"/>
                </a:lnTo>
                <a:lnTo>
                  <a:pt x="834136" y="542417"/>
                </a:lnTo>
                <a:lnTo>
                  <a:pt x="817158" y="541511"/>
                </a:lnTo>
                <a:close/>
              </a:path>
              <a:path w="850264" h="563244">
                <a:moveTo>
                  <a:pt x="808419" y="523919"/>
                </a:moveTo>
                <a:lnTo>
                  <a:pt x="817158" y="541511"/>
                </a:lnTo>
                <a:lnTo>
                  <a:pt x="834136" y="542417"/>
                </a:lnTo>
                <a:lnTo>
                  <a:pt x="824738" y="556768"/>
                </a:lnTo>
                <a:lnTo>
                  <a:pt x="830687" y="556768"/>
                </a:lnTo>
                <a:lnTo>
                  <a:pt x="839088" y="544068"/>
                </a:lnTo>
                <a:lnTo>
                  <a:pt x="808419" y="523919"/>
                </a:lnTo>
                <a:close/>
              </a:path>
              <a:path w="850264" h="563244">
                <a:moveTo>
                  <a:pt x="10922" y="0"/>
                </a:moveTo>
                <a:lnTo>
                  <a:pt x="0" y="16510"/>
                </a:lnTo>
                <a:lnTo>
                  <a:pt x="797554" y="540466"/>
                </a:lnTo>
                <a:lnTo>
                  <a:pt x="817158" y="541511"/>
                </a:lnTo>
                <a:lnTo>
                  <a:pt x="808419" y="523919"/>
                </a:lnTo>
                <a:lnTo>
                  <a:pt x="10922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28033" y="3068573"/>
            <a:ext cx="111760" cy="386715"/>
          </a:xfrm>
          <a:custGeom>
            <a:avLst/>
            <a:gdLst/>
            <a:ahLst/>
            <a:cxnLst/>
            <a:rect l="l" t="t" r="r" b="b"/>
            <a:pathLst>
              <a:path w="111760" h="386714">
                <a:moveTo>
                  <a:pt x="55752" y="39224"/>
                </a:moveTo>
                <a:lnTo>
                  <a:pt x="45846" y="56206"/>
                </a:lnTo>
                <a:lnTo>
                  <a:pt x="45846" y="386334"/>
                </a:lnTo>
                <a:lnTo>
                  <a:pt x="65658" y="38633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386714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38671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8"/>
                </a:lnTo>
                <a:close/>
              </a:path>
              <a:path w="111760" h="38671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8"/>
                </a:lnTo>
                <a:close/>
              </a:path>
              <a:path w="111760" h="386714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386714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3945635" y="3125723"/>
            <a:ext cx="256540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91298" y="4485513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962902" y="3121278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04915" y="1343990"/>
            <a:ext cx="220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18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24241" y="3353561"/>
            <a:ext cx="111760" cy="796925"/>
          </a:xfrm>
          <a:custGeom>
            <a:avLst/>
            <a:gdLst/>
            <a:ahLst/>
            <a:cxnLst/>
            <a:rect l="l" t="t" r="r" b="b"/>
            <a:pathLst>
              <a:path w="111759" h="796925">
                <a:moveTo>
                  <a:pt x="53688" y="39270"/>
                </a:moveTo>
                <a:lnTo>
                  <a:pt x="44414" y="56603"/>
                </a:lnTo>
                <a:lnTo>
                  <a:pt x="71881" y="796417"/>
                </a:lnTo>
                <a:lnTo>
                  <a:pt x="91693" y="795782"/>
                </a:lnTo>
                <a:lnTo>
                  <a:pt x="64228" y="55900"/>
                </a:lnTo>
                <a:lnTo>
                  <a:pt x="53688" y="39270"/>
                </a:lnTo>
                <a:close/>
              </a:path>
              <a:path w="111759" h="796925">
                <a:moveTo>
                  <a:pt x="52197" y="0"/>
                </a:moveTo>
                <a:lnTo>
                  <a:pt x="2539" y="92710"/>
                </a:lnTo>
                <a:lnTo>
                  <a:pt x="0" y="97536"/>
                </a:lnTo>
                <a:lnTo>
                  <a:pt x="1904" y="103504"/>
                </a:lnTo>
                <a:lnTo>
                  <a:pt x="6730" y="106172"/>
                </a:lnTo>
                <a:lnTo>
                  <a:pt x="11429" y="108712"/>
                </a:lnTo>
                <a:lnTo>
                  <a:pt x="17525" y="106934"/>
                </a:lnTo>
                <a:lnTo>
                  <a:pt x="20065" y="102108"/>
                </a:lnTo>
                <a:lnTo>
                  <a:pt x="44414" y="56603"/>
                </a:lnTo>
                <a:lnTo>
                  <a:pt x="43052" y="19938"/>
                </a:lnTo>
                <a:lnTo>
                  <a:pt x="62864" y="19176"/>
                </a:lnTo>
                <a:lnTo>
                  <a:pt x="64378" y="19176"/>
                </a:lnTo>
                <a:lnTo>
                  <a:pt x="52197" y="0"/>
                </a:lnTo>
                <a:close/>
              </a:path>
              <a:path w="111759" h="796925">
                <a:moveTo>
                  <a:pt x="64378" y="19176"/>
                </a:moveTo>
                <a:lnTo>
                  <a:pt x="62864" y="19176"/>
                </a:lnTo>
                <a:lnTo>
                  <a:pt x="64228" y="55900"/>
                </a:lnTo>
                <a:lnTo>
                  <a:pt x="91902" y="99567"/>
                </a:lnTo>
                <a:lnTo>
                  <a:pt x="94741" y="104012"/>
                </a:lnTo>
                <a:lnTo>
                  <a:pt x="100837" y="105410"/>
                </a:lnTo>
                <a:lnTo>
                  <a:pt x="105536" y="102488"/>
                </a:lnTo>
                <a:lnTo>
                  <a:pt x="110108" y="99567"/>
                </a:lnTo>
                <a:lnTo>
                  <a:pt x="111505" y="93472"/>
                </a:lnTo>
                <a:lnTo>
                  <a:pt x="108584" y="88773"/>
                </a:lnTo>
                <a:lnTo>
                  <a:pt x="64378" y="19176"/>
                </a:lnTo>
                <a:close/>
              </a:path>
              <a:path w="111759" h="796925">
                <a:moveTo>
                  <a:pt x="62864" y="19176"/>
                </a:moveTo>
                <a:lnTo>
                  <a:pt x="43052" y="19938"/>
                </a:lnTo>
                <a:lnTo>
                  <a:pt x="44414" y="56603"/>
                </a:lnTo>
                <a:lnTo>
                  <a:pt x="53688" y="39270"/>
                </a:lnTo>
                <a:lnTo>
                  <a:pt x="44576" y="24891"/>
                </a:lnTo>
                <a:lnTo>
                  <a:pt x="61722" y="24257"/>
                </a:lnTo>
                <a:lnTo>
                  <a:pt x="63053" y="24257"/>
                </a:lnTo>
                <a:lnTo>
                  <a:pt x="62864" y="19176"/>
                </a:lnTo>
                <a:close/>
              </a:path>
              <a:path w="111759" h="796925">
                <a:moveTo>
                  <a:pt x="63053" y="24257"/>
                </a:moveTo>
                <a:lnTo>
                  <a:pt x="61722" y="24257"/>
                </a:lnTo>
                <a:lnTo>
                  <a:pt x="53688" y="39270"/>
                </a:lnTo>
                <a:lnTo>
                  <a:pt x="64228" y="55900"/>
                </a:lnTo>
                <a:lnTo>
                  <a:pt x="63053" y="24257"/>
                </a:lnTo>
                <a:close/>
              </a:path>
              <a:path w="111759" h="796925">
                <a:moveTo>
                  <a:pt x="61722" y="24257"/>
                </a:moveTo>
                <a:lnTo>
                  <a:pt x="44576" y="24891"/>
                </a:lnTo>
                <a:lnTo>
                  <a:pt x="53688" y="39270"/>
                </a:lnTo>
                <a:lnTo>
                  <a:pt x="61722" y="24257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927975" y="3549777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322320" y="6106667"/>
            <a:ext cx="1583436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789176" y="6380986"/>
            <a:ext cx="458724" cy="4770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60705" y="6157366"/>
            <a:ext cx="4575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OPEN={E(15), F(18),G(18), </a:t>
            </a:r>
            <a:r>
              <a:rPr sz="1800" spc="-10" dirty="0">
                <a:latin typeface="Constantia"/>
                <a:cs typeface="Constantia"/>
              </a:rPr>
              <a:t>D(19),</a:t>
            </a:r>
            <a:r>
              <a:rPr sz="1800" b="1" spc="-10" dirty="0">
                <a:solidFill>
                  <a:srgbClr val="006FC0"/>
                </a:solidFill>
                <a:latin typeface="Constantia"/>
                <a:cs typeface="Constantia"/>
              </a:rPr>
              <a:t>H(5+7+7=19)</a:t>
            </a:r>
            <a:r>
              <a:rPr sz="1800" spc="-10" dirty="0">
                <a:latin typeface="Constantia"/>
                <a:cs typeface="Constantia"/>
              </a:rPr>
              <a:t>}  CLOSED={S,A,B,</a:t>
            </a:r>
            <a:r>
              <a:rPr sz="1800" b="1" spc="-10" dirty="0">
                <a:solidFill>
                  <a:srgbClr val="FF0000"/>
                </a:solidFill>
                <a:latin typeface="Constantia"/>
                <a:cs typeface="Constantia"/>
              </a:rPr>
              <a:t>C</a:t>
            </a:r>
            <a:r>
              <a:rPr sz="1800" spc="-10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149722" y="147955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22" y="0"/>
            <a:ext cx="8378190" cy="59176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632" y="304139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657" y="2539110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263" y="10915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7586" y="5450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865" y="224917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13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3942" y="3648202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90186" y="341503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04538" y="144360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62605" y="4195064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64404" y="1089786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33340" y="3288284"/>
            <a:ext cx="21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4917" y="17780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66161" y="19926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09109" y="25433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90821" y="3650107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5615" y="4704969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96736" y="4027373"/>
            <a:ext cx="10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57340" y="53761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J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00238" y="2828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90078" y="4345051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08090" y="1998726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85103" y="2146808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53328" y="5954267"/>
            <a:ext cx="31115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36665" y="3417823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96478" y="2352802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39590" y="5256403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96478" y="395795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42110" y="1996821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74238" y="403986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50517" y="291884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37842" y="3841495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40989" y="1234821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05632" y="2352802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52621" y="4363592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99205" y="32882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65165" y="2973070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78044" y="4485513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743830" y="529208"/>
            <a:ext cx="3077845" cy="2210435"/>
          </a:xfrm>
          <a:custGeom>
            <a:avLst/>
            <a:gdLst/>
            <a:ahLst/>
            <a:cxnLst/>
            <a:rect l="l" t="t" r="r" b="b"/>
            <a:pathLst>
              <a:path w="3077845" h="2210435">
                <a:moveTo>
                  <a:pt x="2969514" y="2180336"/>
                </a:moveTo>
                <a:lnTo>
                  <a:pt x="2964688" y="2184400"/>
                </a:lnTo>
                <a:lnTo>
                  <a:pt x="2963672" y="2195321"/>
                </a:lnTo>
                <a:lnTo>
                  <a:pt x="2967609" y="2200148"/>
                </a:lnTo>
                <a:lnTo>
                  <a:pt x="3077845" y="2210435"/>
                </a:lnTo>
                <a:lnTo>
                  <a:pt x="3076368" y="2207132"/>
                </a:lnTo>
                <a:lnTo>
                  <a:pt x="3056128" y="2207132"/>
                </a:lnTo>
                <a:lnTo>
                  <a:pt x="3026182" y="2185663"/>
                </a:lnTo>
                <a:lnTo>
                  <a:pt x="2969514" y="2180336"/>
                </a:lnTo>
                <a:close/>
              </a:path>
              <a:path w="3077845" h="2210435">
                <a:moveTo>
                  <a:pt x="3026182" y="2185663"/>
                </a:moveTo>
                <a:lnTo>
                  <a:pt x="3056128" y="2207132"/>
                </a:lnTo>
                <a:lnTo>
                  <a:pt x="3059040" y="2203068"/>
                </a:lnTo>
                <a:lnTo>
                  <a:pt x="3052826" y="2203068"/>
                </a:lnTo>
                <a:lnTo>
                  <a:pt x="3045857" y="2187512"/>
                </a:lnTo>
                <a:lnTo>
                  <a:pt x="3026182" y="2185663"/>
                </a:lnTo>
                <a:close/>
              </a:path>
              <a:path w="3077845" h="2210435">
                <a:moveTo>
                  <a:pt x="3026791" y="2107183"/>
                </a:moveTo>
                <a:lnTo>
                  <a:pt x="3021711" y="2109469"/>
                </a:lnTo>
                <a:lnTo>
                  <a:pt x="3016758" y="2111629"/>
                </a:lnTo>
                <a:lnTo>
                  <a:pt x="3014599" y="2117598"/>
                </a:lnTo>
                <a:lnTo>
                  <a:pt x="3016758" y="2122551"/>
                </a:lnTo>
                <a:lnTo>
                  <a:pt x="3037836" y="2169605"/>
                </a:lnTo>
                <a:lnTo>
                  <a:pt x="3067685" y="2191004"/>
                </a:lnTo>
                <a:lnTo>
                  <a:pt x="3056128" y="2207132"/>
                </a:lnTo>
                <a:lnTo>
                  <a:pt x="3076368" y="2207132"/>
                </a:lnTo>
                <a:lnTo>
                  <a:pt x="3034919" y="2114423"/>
                </a:lnTo>
                <a:lnTo>
                  <a:pt x="3032633" y="2109469"/>
                </a:lnTo>
                <a:lnTo>
                  <a:pt x="3026791" y="2107183"/>
                </a:lnTo>
                <a:close/>
              </a:path>
              <a:path w="3077845" h="2210435">
                <a:moveTo>
                  <a:pt x="3045857" y="2187512"/>
                </a:moveTo>
                <a:lnTo>
                  <a:pt x="3052826" y="2203068"/>
                </a:lnTo>
                <a:lnTo>
                  <a:pt x="3062732" y="2189099"/>
                </a:lnTo>
                <a:lnTo>
                  <a:pt x="3045857" y="2187512"/>
                </a:lnTo>
                <a:close/>
              </a:path>
              <a:path w="3077845" h="2210435">
                <a:moveTo>
                  <a:pt x="3037836" y="2169605"/>
                </a:moveTo>
                <a:lnTo>
                  <a:pt x="3045857" y="2187512"/>
                </a:lnTo>
                <a:lnTo>
                  <a:pt x="3062732" y="2189099"/>
                </a:lnTo>
                <a:lnTo>
                  <a:pt x="3052826" y="2203068"/>
                </a:lnTo>
                <a:lnTo>
                  <a:pt x="3059040" y="2203068"/>
                </a:lnTo>
                <a:lnTo>
                  <a:pt x="3067685" y="2191004"/>
                </a:lnTo>
                <a:lnTo>
                  <a:pt x="3037836" y="2169605"/>
                </a:lnTo>
                <a:close/>
              </a:path>
              <a:path w="3077845" h="2210435">
                <a:moveTo>
                  <a:pt x="11430" y="0"/>
                </a:moveTo>
                <a:lnTo>
                  <a:pt x="0" y="16001"/>
                </a:lnTo>
                <a:lnTo>
                  <a:pt x="3026182" y="2185663"/>
                </a:lnTo>
                <a:lnTo>
                  <a:pt x="3045857" y="2187512"/>
                </a:lnTo>
                <a:lnTo>
                  <a:pt x="3037836" y="2169605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138165" y="5333746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133591" y="2863977"/>
            <a:ext cx="2082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37989" y="1600327"/>
            <a:ext cx="850265" cy="563245"/>
          </a:xfrm>
          <a:custGeom>
            <a:avLst/>
            <a:gdLst/>
            <a:ahLst/>
            <a:cxnLst/>
            <a:rect l="l" t="t" r="r" b="b"/>
            <a:pathLst>
              <a:path w="850264" h="563244">
                <a:moveTo>
                  <a:pt x="740537" y="537463"/>
                </a:moveTo>
                <a:lnTo>
                  <a:pt x="735838" y="541655"/>
                </a:lnTo>
                <a:lnTo>
                  <a:pt x="735330" y="552576"/>
                </a:lnTo>
                <a:lnTo>
                  <a:pt x="739521" y="557276"/>
                </a:lnTo>
                <a:lnTo>
                  <a:pt x="850011" y="563118"/>
                </a:lnTo>
                <a:lnTo>
                  <a:pt x="848747" y="560577"/>
                </a:lnTo>
                <a:lnTo>
                  <a:pt x="828166" y="560577"/>
                </a:lnTo>
                <a:lnTo>
                  <a:pt x="797554" y="540466"/>
                </a:lnTo>
                <a:lnTo>
                  <a:pt x="740537" y="537463"/>
                </a:lnTo>
                <a:close/>
              </a:path>
              <a:path w="850264" h="563244">
                <a:moveTo>
                  <a:pt x="797554" y="540466"/>
                </a:moveTo>
                <a:lnTo>
                  <a:pt x="828166" y="560577"/>
                </a:lnTo>
                <a:lnTo>
                  <a:pt x="830687" y="556768"/>
                </a:lnTo>
                <a:lnTo>
                  <a:pt x="824738" y="556768"/>
                </a:lnTo>
                <a:lnTo>
                  <a:pt x="817158" y="541511"/>
                </a:lnTo>
                <a:lnTo>
                  <a:pt x="797554" y="540466"/>
                </a:lnTo>
                <a:close/>
              </a:path>
              <a:path w="850264" h="563244">
                <a:moveTo>
                  <a:pt x="794765" y="462025"/>
                </a:moveTo>
                <a:lnTo>
                  <a:pt x="789939" y="464438"/>
                </a:lnTo>
                <a:lnTo>
                  <a:pt x="784987" y="466851"/>
                </a:lnTo>
                <a:lnTo>
                  <a:pt x="782955" y="472821"/>
                </a:lnTo>
                <a:lnTo>
                  <a:pt x="785495" y="477774"/>
                </a:lnTo>
                <a:lnTo>
                  <a:pt x="808419" y="523919"/>
                </a:lnTo>
                <a:lnTo>
                  <a:pt x="839088" y="544068"/>
                </a:lnTo>
                <a:lnTo>
                  <a:pt x="828166" y="560577"/>
                </a:lnTo>
                <a:lnTo>
                  <a:pt x="848747" y="560577"/>
                </a:lnTo>
                <a:lnTo>
                  <a:pt x="800735" y="464058"/>
                </a:lnTo>
                <a:lnTo>
                  <a:pt x="794765" y="462025"/>
                </a:lnTo>
                <a:close/>
              </a:path>
              <a:path w="850264" h="563244">
                <a:moveTo>
                  <a:pt x="817158" y="541511"/>
                </a:moveTo>
                <a:lnTo>
                  <a:pt x="824738" y="556768"/>
                </a:lnTo>
                <a:lnTo>
                  <a:pt x="834136" y="542417"/>
                </a:lnTo>
                <a:lnTo>
                  <a:pt x="817158" y="541511"/>
                </a:lnTo>
                <a:close/>
              </a:path>
              <a:path w="850264" h="563244">
                <a:moveTo>
                  <a:pt x="808419" y="523919"/>
                </a:moveTo>
                <a:lnTo>
                  <a:pt x="817158" y="541511"/>
                </a:lnTo>
                <a:lnTo>
                  <a:pt x="834136" y="542417"/>
                </a:lnTo>
                <a:lnTo>
                  <a:pt x="824738" y="556768"/>
                </a:lnTo>
                <a:lnTo>
                  <a:pt x="830687" y="556768"/>
                </a:lnTo>
                <a:lnTo>
                  <a:pt x="839088" y="544068"/>
                </a:lnTo>
                <a:lnTo>
                  <a:pt x="808419" y="523919"/>
                </a:lnTo>
                <a:close/>
              </a:path>
              <a:path w="850264" h="563244">
                <a:moveTo>
                  <a:pt x="10922" y="0"/>
                </a:moveTo>
                <a:lnTo>
                  <a:pt x="0" y="16510"/>
                </a:lnTo>
                <a:lnTo>
                  <a:pt x="797554" y="540466"/>
                </a:lnTo>
                <a:lnTo>
                  <a:pt x="817158" y="541511"/>
                </a:lnTo>
                <a:lnTo>
                  <a:pt x="808419" y="523919"/>
                </a:lnTo>
                <a:lnTo>
                  <a:pt x="1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28033" y="3068573"/>
            <a:ext cx="111760" cy="386715"/>
          </a:xfrm>
          <a:custGeom>
            <a:avLst/>
            <a:gdLst/>
            <a:ahLst/>
            <a:cxnLst/>
            <a:rect l="l" t="t" r="r" b="b"/>
            <a:pathLst>
              <a:path w="111760" h="386714">
                <a:moveTo>
                  <a:pt x="55752" y="39224"/>
                </a:moveTo>
                <a:lnTo>
                  <a:pt x="45846" y="56206"/>
                </a:lnTo>
                <a:lnTo>
                  <a:pt x="45846" y="386334"/>
                </a:lnTo>
                <a:lnTo>
                  <a:pt x="65658" y="38633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386714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38671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8"/>
                </a:lnTo>
                <a:close/>
              </a:path>
              <a:path w="111760" h="38671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8"/>
                </a:lnTo>
                <a:close/>
              </a:path>
              <a:path w="111760" h="386714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386714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178046" y="3103626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91298" y="4485513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962902" y="3121278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04915" y="1343990"/>
            <a:ext cx="220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18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24241" y="3353561"/>
            <a:ext cx="111760" cy="796925"/>
          </a:xfrm>
          <a:custGeom>
            <a:avLst/>
            <a:gdLst/>
            <a:ahLst/>
            <a:cxnLst/>
            <a:rect l="l" t="t" r="r" b="b"/>
            <a:pathLst>
              <a:path w="111759" h="796925">
                <a:moveTo>
                  <a:pt x="53688" y="39270"/>
                </a:moveTo>
                <a:lnTo>
                  <a:pt x="44414" y="56603"/>
                </a:lnTo>
                <a:lnTo>
                  <a:pt x="71881" y="796417"/>
                </a:lnTo>
                <a:lnTo>
                  <a:pt x="91693" y="795782"/>
                </a:lnTo>
                <a:lnTo>
                  <a:pt x="64228" y="55900"/>
                </a:lnTo>
                <a:lnTo>
                  <a:pt x="53688" y="39270"/>
                </a:lnTo>
                <a:close/>
              </a:path>
              <a:path w="111759" h="796925">
                <a:moveTo>
                  <a:pt x="52197" y="0"/>
                </a:moveTo>
                <a:lnTo>
                  <a:pt x="2539" y="92710"/>
                </a:lnTo>
                <a:lnTo>
                  <a:pt x="0" y="97536"/>
                </a:lnTo>
                <a:lnTo>
                  <a:pt x="1904" y="103504"/>
                </a:lnTo>
                <a:lnTo>
                  <a:pt x="6730" y="106172"/>
                </a:lnTo>
                <a:lnTo>
                  <a:pt x="11429" y="108712"/>
                </a:lnTo>
                <a:lnTo>
                  <a:pt x="17525" y="106934"/>
                </a:lnTo>
                <a:lnTo>
                  <a:pt x="20065" y="102108"/>
                </a:lnTo>
                <a:lnTo>
                  <a:pt x="44414" y="56603"/>
                </a:lnTo>
                <a:lnTo>
                  <a:pt x="43052" y="19938"/>
                </a:lnTo>
                <a:lnTo>
                  <a:pt x="62864" y="19176"/>
                </a:lnTo>
                <a:lnTo>
                  <a:pt x="64378" y="19176"/>
                </a:lnTo>
                <a:lnTo>
                  <a:pt x="52197" y="0"/>
                </a:lnTo>
                <a:close/>
              </a:path>
              <a:path w="111759" h="796925">
                <a:moveTo>
                  <a:pt x="64378" y="19176"/>
                </a:moveTo>
                <a:lnTo>
                  <a:pt x="62864" y="19176"/>
                </a:lnTo>
                <a:lnTo>
                  <a:pt x="64228" y="55900"/>
                </a:lnTo>
                <a:lnTo>
                  <a:pt x="91902" y="99567"/>
                </a:lnTo>
                <a:lnTo>
                  <a:pt x="94741" y="104012"/>
                </a:lnTo>
                <a:lnTo>
                  <a:pt x="100837" y="105410"/>
                </a:lnTo>
                <a:lnTo>
                  <a:pt x="105536" y="102488"/>
                </a:lnTo>
                <a:lnTo>
                  <a:pt x="110108" y="99567"/>
                </a:lnTo>
                <a:lnTo>
                  <a:pt x="111505" y="93472"/>
                </a:lnTo>
                <a:lnTo>
                  <a:pt x="108584" y="88773"/>
                </a:lnTo>
                <a:lnTo>
                  <a:pt x="64378" y="19176"/>
                </a:lnTo>
                <a:close/>
              </a:path>
              <a:path w="111759" h="796925">
                <a:moveTo>
                  <a:pt x="62864" y="19176"/>
                </a:moveTo>
                <a:lnTo>
                  <a:pt x="43052" y="19938"/>
                </a:lnTo>
                <a:lnTo>
                  <a:pt x="44414" y="56603"/>
                </a:lnTo>
                <a:lnTo>
                  <a:pt x="53688" y="39270"/>
                </a:lnTo>
                <a:lnTo>
                  <a:pt x="44576" y="24891"/>
                </a:lnTo>
                <a:lnTo>
                  <a:pt x="61722" y="24257"/>
                </a:lnTo>
                <a:lnTo>
                  <a:pt x="63053" y="24257"/>
                </a:lnTo>
                <a:lnTo>
                  <a:pt x="62864" y="19176"/>
                </a:lnTo>
                <a:close/>
              </a:path>
              <a:path w="111759" h="796925">
                <a:moveTo>
                  <a:pt x="63053" y="24257"/>
                </a:moveTo>
                <a:lnTo>
                  <a:pt x="61722" y="24257"/>
                </a:lnTo>
                <a:lnTo>
                  <a:pt x="53688" y="39270"/>
                </a:lnTo>
                <a:lnTo>
                  <a:pt x="64228" y="55900"/>
                </a:lnTo>
                <a:lnTo>
                  <a:pt x="63053" y="24257"/>
                </a:lnTo>
                <a:close/>
              </a:path>
              <a:path w="111759" h="796925">
                <a:moveTo>
                  <a:pt x="61722" y="24257"/>
                </a:moveTo>
                <a:lnTo>
                  <a:pt x="44576" y="24891"/>
                </a:lnTo>
                <a:lnTo>
                  <a:pt x="53688" y="39270"/>
                </a:lnTo>
                <a:lnTo>
                  <a:pt x="61722" y="24257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927975" y="3549777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52500" y="6106667"/>
            <a:ext cx="1787652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96439" y="6380986"/>
            <a:ext cx="445007" cy="4770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60705" y="6157366"/>
            <a:ext cx="4840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OPEN={</a:t>
            </a:r>
            <a:r>
              <a:rPr sz="1800" b="1" spc="-5" dirty="0">
                <a:solidFill>
                  <a:srgbClr val="006FC0"/>
                </a:solidFill>
                <a:latin typeface="Constantia"/>
                <a:cs typeface="Constantia"/>
              </a:rPr>
              <a:t>K(5+2+2+1=10)</a:t>
            </a:r>
            <a:r>
              <a:rPr sz="1800" spc="-5" dirty="0">
                <a:latin typeface="Constantia"/>
                <a:cs typeface="Constantia"/>
              </a:rPr>
              <a:t>, F(18),G(18), </a:t>
            </a:r>
            <a:r>
              <a:rPr sz="1800" spc="-10" dirty="0">
                <a:latin typeface="Constantia"/>
                <a:cs typeface="Constantia"/>
              </a:rPr>
              <a:t>D(19),H(19)}  CLOSED={S,A,B,C,</a:t>
            </a:r>
            <a:r>
              <a:rPr sz="1800" b="1" spc="-10" dirty="0">
                <a:solidFill>
                  <a:srgbClr val="FF0000"/>
                </a:solidFill>
                <a:latin typeface="Constantia"/>
                <a:cs typeface="Constantia"/>
              </a:rPr>
              <a:t>E</a:t>
            </a:r>
            <a:r>
              <a:rPr sz="1800" spc="-10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149722" y="147955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22" y="0"/>
            <a:ext cx="8378190" cy="59176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632" y="304139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657" y="2539110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263" y="10915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7586" y="5450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865" y="224917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13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3942" y="3648202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90186" y="341503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04538" y="144360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62605" y="4195064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64404" y="1089786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33340" y="3288284"/>
            <a:ext cx="21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4917" y="17780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66161" y="19926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09109" y="25433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90821" y="3650107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5615" y="4704969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96736" y="4027373"/>
            <a:ext cx="10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57340" y="53761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J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00238" y="2828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90078" y="4345051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08090" y="1998726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85103" y="2146808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53328" y="5954267"/>
            <a:ext cx="31115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46521" y="3794582"/>
            <a:ext cx="134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96478" y="2352802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39590" y="5256403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96478" y="395795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42110" y="1996821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74238" y="403986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50517" y="291884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37842" y="3841495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40989" y="1234821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05632" y="2352802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52621" y="4363592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99205" y="32882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65165" y="2973070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78044" y="4485513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743830" y="529208"/>
            <a:ext cx="3077845" cy="2210435"/>
          </a:xfrm>
          <a:custGeom>
            <a:avLst/>
            <a:gdLst/>
            <a:ahLst/>
            <a:cxnLst/>
            <a:rect l="l" t="t" r="r" b="b"/>
            <a:pathLst>
              <a:path w="3077845" h="2210435">
                <a:moveTo>
                  <a:pt x="2969514" y="2180336"/>
                </a:moveTo>
                <a:lnTo>
                  <a:pt x="2964688" y="2184400"/>
                </a:lnTo>
                <a:lnTo>
                  <a:pt x="2963672" y="2195321"/>
                </a:lnTo>
                <a:lnTo>
                  <a:pt x="2967609" y="2200148"/>
                </a:lnTo>
                <a:lnTo>
                  <a:pt x="3077845" y="2210435"/>
                </a:lnTo>
                <a:lnTo>
                  <a:pt x="3076368" y="2207132"/>
                </a:lnTo>
                <a:lnTo>
                  <a:pt x="3056128" y="2207132"/>
                </a:lnTo>
                <a:lnTo>
                  <a:pt x="3026182" y="2185663"/>
                </a:lnTo>
                <a:lnTo>
                  <a:pt x="2969514" y="2180336"/>
                </a:lnTo>
                <a:close/>
              </a:path>
              <a:path w="3077845" h="2210435">
                <a:moveTo>
                  <a:pt x="3026182" y="2185663"/>
                </a:moveTo>
                <a:lnTo>
                  <a:pt x="3056128" y="2207132"/>
                </a:lnTo>
                <a:lnTo>
                  <a:pt x="3059040" y="2203068"/>
                </a:lnTo>
                <a:lnTo>
                  <a:pt x="3052826" y="2203068"/>
                </a:lnTo>
                <a:lnTo>
                  <a:pt x="3045857" y="2187512"/>
                </a:lnTo>
                <a:lnTo>
                  <a:pt x="3026182" y="2185663"/>
                </a:lnTo>
                <a:close/>
              </a:path>
              <a:path w="3077845" h="2210435">
                <a:moveTo>
                  <a:pt x="3026791" y="2107183"/>
                </a:moveTo>
                <a:lnTo>
                  <a:pt x="3021711" y="2109469"/>
                </a:lnTo>
                <a:lnTo>
                  <a:pt x="3016758" y="2111629"/>
                </a:lnTo>
                <a:lnTo>
                  <a:pt x="3014599" y="2117598"/>
                </a:lnTo>
                <a:lnTo>
                  <a:pt x="3016758" y="2122551"/>
                </a:lnTo>
                <a:lnTo>
                  <a:pt x="3037836" y="2169605"/>
                </a:lnTo>
                <a:lnTo>
                  <a:pt x="3067685" y="2191004"/>
                </a:lnTo>
                <a:lnTo>
                  <a:pt x="3056128" y="2207132"/>
                </a:lnTo>
                <a:lnTo>
                  <a:pt x="3076368" y="2207132"/>
                </a:lnTo>
                <a:lnTo>
                  <a:pt x="3034919" y="2114423"/>
                </a:lnTo>
                <a:lnTo>
                  <a:pt x="3032633" y="2109469"/>
                </a:lnTo>
                <a:lnTo>
                  <a:pt x="3026791" y="2107183"/>
                </a:lnTo>
                <a:close/>
              </a:path>
              <a:path w="3077845" h="2210435">
                <a:moveTo>
                  <a:pt x="3045857" y="2187512"/>
                </a:moveTo>
                <a:lnTo>
                  <a:pt x="3052826" y="2203068"/>
                </a:lnTo>
                <a:lnTo>
                  <a:pt x="3062732" y="2189099"/>
                </a:lnTo>
                <a:lnTo>
                  <a:pt x="3045857" y="2187512"/>
                </a:lnTo>
                <a:close/>
              </a:path>
              <a:path w="3077845" h="2210435">
                <a:moveTo>
                  <a:pt x="3037836" y="2169605"/>
                </a:moveTo>
                <a:lnTo>
                  <a:pt x="3045857" y="2187512"/>
                </a:lnTo>
                <a:lnTo>
                  <a:pt x="3062732" y="2189099"/>
                </a:lnTo>
                <a:lnTo>
                  <a:pt x="3052826" y="2203068"/>
                </a:lnTo>
                <a:lnTo>
                  <a:pt x="3059040" y="2203068"/>
                </a:lnTo>
                <a:lnTo>
                  <a:pt x="3067685" y="2191004"/>
                </a:lnTo>
                <a:lnTo>
                  <a:pt x="3037836" y="2169605"/>
                </a:lnTo>
                <a:close/>
              </a:path>
              <a:path w="3077845" h="2210435">
                <a:moveTo>
                  <a:pt x="11430" y="0"/>
                </a:moveTo>
                <a:lnTo>
                  <a:pt x="0" y="16001"/>
                </a:lnTo>
                <a:lnTo>
                  <a:pt x="3026182" y="2185663"/>
                </a:lnTo>
                <a:lnTo>
                  <a:pt x="3045857" y="2187512"/>
                </a:lnTo>
                <a:lnTo>
                  <a:pt x="3037836" y="2169605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138165" y="5333746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133591" y="2863977"/>
            <a:ext cx="2082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37989" y="1600327"/>
            <a:ext cx="850265" cy="563245"/>
          </a:xfrm>
          <a:custGeom>
            <a:avLst/>
            <a:gdLst/>
            <a:ahLst/>
            <a:cxnLst/>
            <a:rect l="l" t="t" r="r" b="b"/>
            <a:pathLst>
              <a:path w="850264" h="563244">
                <a:moveTo>
                  <a:pt x="740537" y="537463"/>
                </a:moveTo>
                <a:lnTo>
                  <a:pt x="735838" y="541655"/>
                </a:lnTo>
                <a:lnTo>
                  <a:pt x="735330" y="552576"/>
                </a:lnTo>
                <a:lnTo>
                  <a:pt x="739521" y="557276"/>
                </a:lnTo>
                <a:lnTo>
                  <a:pt x="850011" y="563118"/>
                </a:lnTo>
                <a:lnTo>
                  <a:pt x="848747" y="560577"/>
                </a:lnTo>
                <a:lnTo>
                  <a:pt x="828166" y="560577"/>
                </a:lnTo>
                <a:lnTo>
                  <a:pt x="797554" y="540466"/>
                </a:lnTo>
                <a:lnTo>
                  <a:pt x="740537" y="537463"/>
                </a:lnTo>
                <a:close/>
              </a:path>
              <a:path w="850264" h="563244">
                <a:moveTo>
                  <a:pt x="797554" y="540466"/>
                </a:moveTo>
                <a:lnTo>
                  <a:pt x="828166" y="560577"/>
                </a:lnTo>
                <a:lnTo>
                  <a:pt x="830687" y="556768"/>
                </a:lnTo>
                <a:lnTo>
                  <a:pt x="824738" y="556768"/>
                </a:lnTo>
                <a:lnTo>
                  <a:pt x="817158" y="541511"/>
                </a:lnTo>
                <a:lnTo>
                  <a:pt x="797554" y="540466"/>
                </a:lnTo>
                <a:close/>
              </a:path>
              <a:path w="850264" h="563244">
                <a:moveTo>
                  <a:pt x="794765" y="462025"/>
                </a:moveTo>
                <a:lnTo>
                  <a:pt x="789939" y="464438"/>
                </a:lnTo>
                <a:lnTo>
                  <a:pt x="784987" y="466851"/>
                </a:lnTo>
                <a:lnTo>
                  <a:pt x="782955" y="472821"/>
                </a:lnTo>
                <a:lnTo>
                  <a:pt x="785495" y="477774"/>
                </a:lnTo>
                <a:lnTo>
                  <a:pt x="808419" y="523919"/>
                </a:lnTo>
                <a:lnTo>
                  <a:pt x="839088" y="544068"/>
                </a:lnTo>
                <a:lnTo>
                  <a:pt x="828166" y="560577"/>
                </a:lnTo>
                <a:lnTo>
                  <a:pt x="848747" y="560577"/>
                </a:lnTo>
                <a:lnTo>
                  <a:pt x="800735" y="464058"/>
                </a:lnTo>
                <a:lnTo>
                  <a:pt x="794765" y="462025"/>
                </a:lnTo>
                <a:close/>
              </a:path>
              <a:path w="850264" h="563244">
                <a:moveTo>
                  <a:pt x="817158" y="541511"/>
                </a:moveTo>
                <a:lnTo>
                  <a:pt x="824738" y="556768"/>
                </a:lnTo>
                <a:lnTo>
                  <a:pt x="834136" y="542417"/>
                </a:lnTo>
                <a:lnTo>
                  <a:pt x="817158" y="541511"/>
                </a:lnTo>
                <a:close/>
              </a:path>
              <a:path w="850264" h="563244">
                <a:moveTo>
                  <a:pt x="808419" y="523919"/>
                </a:moveTo>
                <a:lnTo>
                  <a:pt x="817158" y="541511"/>
                </a:lnTo>
                <a:lnTo>
                  <a:pt x="834136" y="542417"/>
                </a:lnTo>
                <a:lnTo>
                  <a:pt x="824738" y="556768"/>
                </a:lnTo>
                <a:lnTo>
                  <a:pt x="830687" y="556768"/>
                </a:lnTo>
                <a:lnTo>
                  <a:pt x="839088" y="544068"/>
                </a:lnTo>
                <a:lnTo>
                  <a:pt x="808419" y="523919"/>
                </a:lnTo>
                <a:close/>
              </a:path>
              <a:path w="850264" h="563244">
                <a:moveTo>
                  <a:pt x="10922" y="0"/>
                </a:moveTo>
                <a:lnTo>
                  <a:pt x="0" y="16510"/>
                </a:lnTo>
                <a:lnTo>
                  <a:pt x="797554" y="540466"/>
                </a:lnTo>
                <a:lnTo>
                  <a:pt x="817158" y="541511"/>
                </a:lnTo>
                <a:lnTo>
                  <a:pt x="808419" y="523919"/>
                </a:lnTo>
                <a:lnTo>
                  <a:pt x="1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28033" y="3068573"/>
            <a:ext cx="111760" cy="386715"/>
          </a:xfrm>
          <a:custGeom>
            <a:avLst/>
            <a:gdLst/>
            <a:ahLst/>
            <a:cxnLst/>
            <a:rect l="l" t="t" r="r" b="b"/>
            <a:pathLst>
              <a:path w="111760" h="386714">
                <a:moveTo>
                  <a:pt x="55752" y="39224"/>
                </a:moveTo>
                <a:lnTo>
                  <a:pt x="45846" y="56206"/>
                </a:lnTo>
                <a:lnTo>
                  <a:pt x="45846" y="386334"/>
                </a:lnTo>
                <a:lnTo>
                  <a:pt x="65658" y="38633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386714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38671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8"/>
                </a:lnTo>
                <a:close/>
              </a:path>
              <a:path w="111760" h="38671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8"/>
                </a:lnTo>
                <a:close/>
              </a:path>
              <a:path w="111760" h="386714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386714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178046" y="3103626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91298" y="4485513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962902" y="3121278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04915" y="1343990"/>
            <a:ext cx="220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18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24241" y="3353561"/>
            <a:ext cx="111760" cy="796925"/>
          </a:xfrm>
          <a:custGeom>
            <a:avLst/>
            <a:gdLst/>
            <a:ahLst/>
            <a:cxnLst/>
            <a:rect l="l" t="t" r="r" b="b"/>
            <a:pathLst>
              <a:path w="111759" h="796925">
                <a:moveTo>
                  <a:pt x="53688" y="39270"/>
                </a:moveTo>
                <a:lnTo>
                  <a:pt x="44414" y="56603"/>
                </a:lnTo>
                <a:lnTo>
                  <a:pt x="71881" y="796417"/>
                </a:lnTo>
                <a:lnTo>
                  <a:pt x="91693" y="795782"/>
                </a:lnTo>
                <a:lnTo>
                  <a:pt x="64228" y="55900"/>
                </a:lnTo>
                <a:lnTo>
                  <a:pt x="53688" y="39270"/>
                </a:lnTo>
                <a:close/>
              </a:path>
              <a:path w="111759" h="796925">
                <a:moveTo>
                  <a:pt x="52197" y="0"/>
                </a:moveTo>
                <a:lnTo>
                  <a:pt x="2539" y="92710"/>
                </a:lnTo>
                <a:lnTo>
                  <a:pt x="0" y="97536"/>
                </a:lnTo>
                <a:lnTo>
                  <a:pt x="1904" y="103504"/>
                </a:lnTo>
                <a:lnTo>
                  <a:pt x="6730" y="106172"/>
                </a:lnTo>
                <a:lnTo>
                  <a:pt x="11429" y="108712"/>
                </a:lnTo>
                <a:lnTo>
                  <a:pt x="17525" y="106934"/>
                </a:lnTo>
                <a:lnTo>
                  <a:pt x="20065" y="102108"/>
                </a:lnTo>
                <a:lnTo>
                  <a:pt x="44414" y="56603"/>
                </a:lnTo>
                <a:lnTo>
                  <a:pt x="43052" y="19938"/>
                </a:lnTo>
                <a:lnTo>
                  <a:pt x="62864" y="19176"/>
                </a:lnTo>
                <a:lnTo>
                  <a:pt x="64378" y="19176"/>
                </a:lnTo>
                <a:lnTo>
                  <a:pt x="52197" y="0"/>
                </a:lnTo>
                <a:close/>
              </a:path>
              <a:path w="111759" h="796925">
                <a:moveTo>
                  <a:pt x="64378" y="19176"/>
                </a:moveTo>
                <a:lnTo>
                  <a:pt x="62864" y="19176"/>
                </a:lnTo>
                <a:lnTo>
                  <a:pt x="64228" y="55900"/>
                </a:lnTo>
                <a:lnTo>
                  <a:pt x="91902" y="99567"/>
                </a:lnTo>
                <a:lnTo>
                  <a:pt x="94741" y="104012"/>
                </a:lnTo>
                <a:lnTo>
                  <a:pt x="100837" y="105410"/>
                </a:lnTo>
                <a:lnTo>
                  <a:pt x="105536" y="102488"/>
                </a:lnTo>
                <a:lnTo>
                  <a:pt x="110108" y="99567"/>
                </a:lnTo>
                <a:lnTo>
                  <a:pt x="111505" y="93472"/>
                </a:lnTo>
                <a:lnTo>
                  <a:pt x="108584" y="88773"/>
                </a:lnTo>
                <a:lnTo>
                  <a:pt x="64378" y="19176"/>
                </a:lnTo>
                <a:close/>
              </a:path>
              <a:path w="111759" h="796925">
                <a:moveTo>
                  <a:pt x="62864" y="19176"/>
                </a:moveTo>
                <a:lnTo>
                  <a:pt x="43052" y="19938"/>
                </a:lnTo>
                <a:lnTo>
                  <a:pt x="44414" y="56603"/>
                </a:lnTo>
                <a:lnTo>
                  <a:pt x="53688" y="39270"/>
                </a:lnTo>
                <a:lnTo>
                  <a:pt x="44576" y="24891"/>
                </a:lnTo>
                <a:lnTo>
                  <a:pt x="61722" y="24257"/>
                </a:lnTo>
                <a:lnTo>
                  <a:pt x="63053" y="24257"/>
                </a:lnTo>
                <a:lnTo>
                  <a:pt x="62864" y="19176"/>
                </a:lnTo>
                <a:close/>
              </a:path>
              <a:path w="111759" h="796925">
                <a:moveTo>
                  <a:pt x="63053" y="24257"/>
                </a:moveTo>
                <a:lnTo>
                  <a:pt x="61722" y="24257"/>
                </a:lnTo>
                <a:lnTo>
                  <a:pt x="53688" y="39270"/>
                </a:lnTo>
                <a:lnTo>
                  <a:pt x="64228" y="55900"/>
                </a:lnTo>
                <a:lnTo>
                  <a:pt x="63053" y="24257"/>
                </a:lnTo>
                <a:close/>
              </a:path>
              <a:path w="111759" h="796925">
                <a:moveTo>
                  <a:pt x="61722" y="24257"/>
                </a:moveTo>
                <a:lnTo>
                  <a:pt x="44576" y="24891"/>
                </a:lnTo>
                <a:lnTo>
                  <a:pt x="53688" y="39270"/>
                </a:lnTo>
                <a:lnTo>
                  <a:pt x="61722" y="24257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927975" y="3549777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448811" y="6106667"/>
            <a:ext cx="1365503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186939" y="6380986"/>
            <a:ext cx="475488" cy="4770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60705" y="6157366"/>
            <a:ext cx="4483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tantia"/>
                <a:cs typeface="Constantia"/>
              </a:rPr>
              <a:t>OPEN={ </a:t>
            </a:r>
            <a:r>
              <a:rPr sz="1800" dirty="0">
                <a:latin typeface="Constantia"/>
                <a:cs typeface="Constantia"/>
              </a:rPr>
              <a:t>F(18),G(18), </a:t>
            </a:r>
            <a:r>
              <a:rPr sz="1800" spc="-5" dirty="0">
                <a:latin typeface="Constantia"/>
                <a:cs typeface="Constantia"/>
              </a:rPr>
              <a:t>D(19),H(19), </a:t>
            </a:r>
            <a:r>
              <a:rPr sz="1800" b="1" spc="-5" dirty="0">
                <a:solidFill>
                  <a:srgbClr val="0E6EC5"/>
                </a:solidFill>
                <a:latin typeface="Constantia"/>
                <a:cs typeface="Constantia"/>
              </a:rPr>
              <a:t>I(21+5=26)</a:t>
            </a:r>
            <a:r>
              <a:rPr sz="1800" spc="-5" dirty="0">
                <a:latin typeface="Constantia"/>
                <a:cs typeface="Constantia"/>
              </a:rPr>
              <a:t>}  CLOSED={S,A,B,C,E,</a:t>
            </a:r>
            <a:r>
              <a:rPr sz="1800" b="1" spc="-5" dirty="0">
                <a:solidFill>
                  <a:srgbClr val="FF0000"/>
                </a:solidFill>
                <a:latin typeface="Constantia"/>
                <a:cs typeface="Constantia"/>
              </a:rPr>
              <a:t>K</a:t>
            </a:r>
            <a:r>
              <a:rPr sz="1800" spc="-5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149722" y="147955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40" y="200406"/>
            <a:ext cx="8042909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311785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4230"/>
              <a:buFont typeface="Wingdings"/>
              <a:buChar char="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Ex: </a:t>
            </a:r>
            <a:r>
              <a:rPr sz="2600" spc="-5" dirty="0">
                <a:latin typeface="Constantia"/>
                <a:cs typeface="Constantia"/>
              </a:rPr>
              <a:t>in </a:t>
            </a:r>
            <a:r>
              <a:rPr sz="2600" spc="-20" dirty="0">
                <a:latin typeface="Constantia"/>
                <a:cs typeface="Constantia"/>
              </a:rPr>
              <a:t>travelling </a:t>
            </a:r>
            <a:r>
              <a:rPr sz="2600" dirty="0">
                <a:latin typeface="Constantia"/>
                <a:cs typeface="Constantia"/>
              </a:rPr>
              <a:t>salesperson </a:t>
            </a:r>
            <a:r>
              <a:rPr sz="2600" spc="-5" dirty="0">
                <a:latin typeface="Constantia"/>
                <a:cs typeface="Constantia"/>
              </a:rPr>
              <a:t>problem heuristic value  associated </a:t>
            </a:r>
            <a:r>
              <a:rPr sz="2600" dirty="0">
                <a:latin typeface="Constantia"/>
                <a:cs typeface="Constantia"/>
              </a:rPr>
              <a:t>with each </a:t>
            </a:r>
            <a:r>
              <a:rPr sz="2600" spc="-5" dirty="0">
                <a:latin typeface="Constantia"/>
                <a:cs typeface="Constantia"/>
              </a:rPr>
              <a:t>node(city) </a:t>
            </a:r>
            <a:r>
              <a:rPr sz="2600" spc="-10" dirty="0">
                <a:latin typeface="Constantia"/>
                <a:cs typeface="Constantia"/>
              </a:rPr>
              <a:t>might </a:t>
            </a:r>
            <a:r>
              <a:rPr sz="2600" spc="20" dirty="0">
                <a:latin typeface="Constantia"/>
                <a:cs typeface="Constantia"/>
              </a:rPr>
              <a:t>reflect  </a:t>
            </a:r>
            <a:r>
              <a:rPr sz="2600" spc="-5" dirty="0">
                <a:latin typeface="Constantia"/>
                <a:cs typeface="Constantia"/>
              </a:rPr>
              <a:t>estimated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distance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current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node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from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goal  </a:t>
            </a:r>
            <a:r>
              <a:rPr sz="2600" spc="-5" dirty="0">
                <a:latin typeface="Constantia"/>
                <a:cs typeface="Constantia"/>
              </a:rPr>
              <a:t>node.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Font typeface="Wingdings"/>
              <a:buChar char=""/>
            </a:pPr>
            <a:endParaRPr sz="380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100000"/>
              </a:lnSpc>
              <a:buClr>
                <a:srgbClr val="0AD0D9"/>
              </a:buClr>
              <a:buSzPct val="94230"/>
              <a:buFont typeface="Wingdings"/>
              <a:buChar char=""/>
              <a:tabLst>
                <a:tab pos="287020" algn="l"/>
                <a:tab pos="5259705" algn="l"/>
                <a:tab pos="6288405" algn="l"/>
              </a:tabLst>
            </a:pP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dirty="0">
                <a:latin typeface="Constantia"/>
                <a:cs typeface="Constantia"/>
              </a:rPr>
              <a:t>heuristic </a:t>
            </a:r>
            <a:r>
              <a:rPr sz="2600" spc="-30" dirty="0">
                <a:latin typeface="Constantia"/>
                <a:cs typeface="Constantia"/>
              </a:rPr>
              <a:t>we </a:t>
            </a:r>
            <a:r>
              <a:rPr sz="2600" spc="-5" dirty="0">
                <a:latin typeface="Constantia"/>
                <a:cs typeface="Constantia"/>
              </a:rPr>
              <a:t>use </a:t>
            </a:r>
            <a:r>
              <a:rPr sz="2600" spc="-10" dirty="0">
                <a:latin typeface="Constantia"/>
                <a:cs typeface="Constantia"/>
              </a:rPr>
              <a:t>here</a:t>
            </a:r>
            <a:r>
              <a:rPr sz="2600" spc="-3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called	</a:t>
            </a:r>
            <a:r>
              <a:rPr sz="2600" dirty="0">
                <a:latin typeface="Constantia"/>
                <a:cs typeface="Constantia"/>
              </a:rPr>
              <a:t>HSLD	</a:t>
            </a:r>
            <a:r>
              <a:rPr sz="2600" spc="-10" dirty="0">
                <a:latin typeface="Constantia"/>
                <a:cs typeface="Constantia"/>
              </a:rPr>
              <a:t>Straight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line  Distance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heuristic.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22" y="0"/>
            <a:ext cx="8378190" cy="59176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632" y="304139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657" y="2539110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263" y="10915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7586" y="5450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865" y="224917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13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3942" y="3648202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90186" y="341503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04538" y="144360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62605" y="4195064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64404" y="1089786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33340" y="3288284"/>
            <a:ext cx="21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4917" y="17780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66161" y="19926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09109" y="25433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90821" y="3650107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5615" y="4704969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96736" y="4027373"/>
            <a:ext cx="10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57340" y="53761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J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00238" y="2828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90078" y="4345051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08090" y="1998726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85103" y="2146808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53328" y="5954267"/>
            <a:ext cx="31115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46521" y="3794582"/>
            <a:ext cx="134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96478" y="2352802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39590" y="5256403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96478" y="395795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42110" y="1996821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74238" y="403986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50517" y="291884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37842" y="3841495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40989" y="1234821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05632" y="2352802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52621" y="4363592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99205" y="32882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65165" y="2973070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78044" y="4485513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743830" y="529208"/>
            <a:ext cx="3077845" cy="2210435"/>
          </a:xfrm>
          <a:custGeom>
            <a:avLst/>
            <a:gdLst/>
            <a:ahLst/>
            <a:cxnLst/>
            <a:rect l="l" t="t" r="r" b="b"/>
            <a:pathLst>
              <a:path w="3077845" h="2210435">
                <a:moveTo>
                  <a:pt x="2969514" y="2180336"/>
                </a:moveTo>
                <a:lnTo>
                  <a:pt x="2964688" y="2184400"/>
                </a:lnTo>
                <a:lnTo>
                  <a:pt x="2963672" y="2195321"/>
                </a:lnTo>
                <a:lnTo>
                  <a:pt x="2967609" y="2200148"/>
                </a:lnTo>
                <a:lnTo>
                  <a:pt x="3077845" y="2210435"/>
                </a:lnTo>
                <a:lnTo>
                  <a:pt x="3076368" y="2207132"/>
                </a:lnTo>
                <a:lnTo>
                  <a:pt x="3056128" y="2207132"/>
                </a:lnTo>
                <a:lnTo>
                  <a:pt x="3026182" y="2185663"/>
                </a:lnTo>
                <a:lnTo>
                  <a:pt x="2969514" y="2180336"/>
                </a:lnTo>
                <a:close/>
              </a:path>
              <a:path w="3077845" h="2210435">
                <a:moveTo>
                  <a:pt x="3026182" y="2185663"/>
                </a:moveTo>
                <a:lnTo>
                  <a:pt x="3056128" y="2207132"/>
                </a:lnTo>
                <a:lnTo>
                  <a:pt x="3059040" y="2203068"/>
                </a:lnTo>
                <a:lnTo>
                  <a:pt x="3052826" y="2203068"/>
                </a:lnTo>
                <a:lnTo>
                  <a:pt x="3045857" y="2187512"/>
                </a:lnTo>
                <a:lnTo>
                  <a:pt x="3026182" y="2185663"/>
                </a:lnTo>
                <a:close/>
              </a:path>
              <a:path w="3077845" h="2210435">
                <a:moveTo>
                  <a:pt x="3026791" y="2107183"/>
                </a:moveTo>
                <a:lnTo>
                  <a:pt x="3021711" y="2109469"/>
                </a:lnTo>
                <a:lnTo>
                  <a:pt x="3016758" y="2111629"/>
                </a:lnTo>
                <a:lnTo>
                  <a:pt x="3014599" y="2117598"/>
                </a:lnTo>
                <a:lnTo>
                  <a:pt x="3016758" y="2122551"/>
                </a:lnTo>
                <a:lnTo>
                  <a:pt x="3037836" y="2169605"/>
                </a:lnTo>
                <a:lnTo>
                  <a:pt x="3067685" y="2191004"/>
                </a:lnTo>
                <a:lnTo>
                  <a:pt x="3056128" y="2207132"/>
                </a:lnTo>
                <a:lnTo>
                  <a:pt x="3076368" y="2207132"/>
                </a:lnTo>
                <a:lnTo>
                  <a:pt x="3034919" y="2114423"/>
                </a:lnTo>
                <a:lnTo>
                  <a:pt x="3032633" y="2109469"/>
                </a:lnTo>
                <a:lnTo>
                  <a:pt x="3026791" y="2107183"/>
                </a:lnTo>
                <a:close/>
              </a:path>
              <a:path w="3077845" h="2210435">
                <a:moveTo>
                  <a:pt x="3045857" y="2187512"/>
                </a:moveTo>
                <a:lnTo>
                  <a:pt x="3052826" y="2203068"/>
                </a:lnTo>
                <a:lnTo>
                  <a:pt x="3062732" y="2189099"/>
                </a:lnTo>
                <a:lnTo>
                  <a:pt x="3045857" y="2187512"/>
                </a:lnTo>
                <a:close/>
              </a:path>
              <a:path w="3077845" h="2210435">
                <a:moveTo>
                  <a:pt x="3037836" y="2169605"/>
                </a:moveTo>
                <a:lnTo>
                  <a:pt x="3045857" y="2187512"/>
                </a:lnTo>
                <a:lnTo>
                  <a:pt x="3062732" y="2189099"/>
                </a:lnTo>
                <a:lnTo>
                  <a:pt x="3052826" y="2203068"/>
                </a:lnTo>
                <a:lnTo>
                  <a:pt x="3059040" y="2203068"/>
                </a:lnTo>
                <a:lnTo>
                  <a:pt x="3067685" y="2191004"/>
                </a:lnTo>
                <a:lnTo>
                  <a:pt x="3037836" y="2169605"/>
                </a:lnTo>
                <a:close/>
              </a:path>
              <a:path w="3077845" h="2210435">
                <a:moveTo>
                  <a:pt x="11430" y="0"/>
                </a:moveTo>
                <a:lnTo>
                  <a:pt x="0" y="16001"/>
                </a:lnTo>
                <a:lnTo>
                  <a:pt x="3026182" y="2185663"/>
                </a:lnTo>
                <a:lnTo>
                  <a:pt x="3045857" y="2187512"/>
                </a:lnTo>
                <a:lnTo>
                  <a:pt x="3037836" y="2169605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138165" y="5333746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133591" y="2863977"/>
            <a:ext cx="2082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37989" y="1600327"/>
            <a:ext cx="850265" cy="563245"/>
          </a:xfrm>
          <a:custGeom>
            <a:avLst/>
            <a:gdLst/>
            <a:ahLst/>
            <a:cxnLst/>
            <a:rect l="l" t="t" r="r" b="b"/>
            <a:pathLst>
              <a:path w="850264" h="563244">
                <a:moveTo>
                  <a:pt x="740537" y="537463"/>
                </a:moveTo>
                <a:lnTo>
                  <a:pt x="735838" y="541655"/>
                </a:lnTo>
                <a:lnTo>
                  <a:pt x="735330" y="552576"/>
                </a:lnTo>
                <a:lnTo>
                  <a:pt x="739521" y="557276"/>
                </a:lnTo>
                <a:lnTo>
                  <a:pt x="850011" y="563118"/>
                </a:lnTo>
                <a:lnTo>
                  <a:pt x="848747" y="560577"/>
                </a:lnTo>
                <a:lnTo>
                  <a:pt x="828166" y="560577"/>
                </a:lnTo>
                <a:lnTo>
                  <a:pt x="797554" y="540466"/>
                </a:lnTo>
                <a:lnTo>
                  <a:pt x="740537" y="537463"/>
                </a:lnTo>
                <a:close/>
              </a:path>
              <a:path w="850264" h="563244">
                <a:moveTo>
                  <a:pt x="797554" y="540466"/>
                </a:moveTo>
                <a:lnTo>
                  <a:pt x="828166" y="560577"/>
                </a:lnTo>
                <a:lnTo>
                  <a:pt x="830687" y="556768"/>
                </a:lnTo>
                <a:lnTo>
                  <a:pt x="824738" y="556768"/>
                </a:lnTo>
                <a:lnTo>
                  <a:pt x="817158" y="541511"/>
                </a:lnTo>
                <a:lnTo>
                  <a:pt x="797554" y="540466"/>
                </a:lnTo>
                <a:close/>
              </a:path>
              <a:path w="850264" h="563244">
                <a:moveTo>
                  <a:pt x="794765" y="462025"/>
                </a:moveTo>
                <a:lnTo>
                  <a:pt x="789939" y="464438"/>
                </a:lnTo>
                <a:lnTo>
                  <a:pt x="784987" y="466851"/>
                </a:lnTo>
                <a:lnTo>
                  <a:pt x="782955" y="472821"/>
                </a:lnTo>
                <a:lnTo>
                  <a:pt x="785495" y="477774"/>
                </a:lnTo>
                <a:lnTo>
                  <a:pt x="808419" y="523919"/>
                </a:lnTo>
                <a:lnTo>
                  <a:pt x="839088" y="544068"/>
                </a:lnTo>
                <a:lnTo>
                  <a:pt x="828166" y="560577"/>
                </a:lnTo>
                <a:lnTo>
                  <a:pt x="848747" y="560577"/>
                </a:lnTo>
                <a:lnTo>
                  <a:pt x="800735" y="464058"/>
                </a:lnTo>
                <a:lnTo>
                  <a:pt x="794765" y="462025"/>
                </a:lnTo>
                <a:close/>
              </a:path>
              <a:path w="850264" h="563244">
                <a:moveTo>
                  <a:pt x="817158" y="541511"/>
                </a:moveTo>
                <a:lnTo>
                  <a:pt x="824738" y="556768"/>
                </a:lnTo>
                <a:lnTo>
                  <a:pt x="834136" y="542417"/>
                </a:lnTo>
                <a:lnTo>
                  <a:pt x="817158" y="541511"/>
                </a:lnTo>
                <a:close/>
              </a:path>
              <a:path w="850264" h="563244">
                <a:moveTo>
                  <a:pt x="808419" y="523919"/>
                </a:moveTo>
                <a:lnTo>
                  <a:pt x="817158" y="541511"/>
                </a:lnTo>
                <a:lnTo>
                  <a:pt x="834136" y="542417"/>
                </a:lnTo>
                <a:lnTo>
                  <a:pt x="824738" y="556768"/>
                </a:lnTo>
                <a:lnTo>
                  <a:pt x="830687" y="556768"/>
                </a:lnTo>
                <a:lnTo>
                  <a:pt x="839088" y="544068"/>
                </a:lnTo>
                <a:lnTo>
                  <a:pt x="808419" y="523919"/>
                </a:lnTo>
                <a:close/>
              </a:path>
              <a:path w="850264" h="563244">
                <a:moveTo>
                  <a:pt x="10922" y="0"/>
                </a:moveTo>
                <a:lnTo>
                  <a:pt x="0" y="16510"/>
                </a:lnTo>
                <a:lnTo>
                  <a:pt x="797554" y="540466"/>
                </a:lnTo>
                <a:lnTo>
                  <a:pt x="817158" y="541511"/>
                </a:lnTo>
                <a:lnTo>
                  <a:pt x="808419" y="523919"/>
                </a:lnTo>
                <a:lnTo>
                  <a:pt x="1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28033" y="3068573"/>
            <a:ext cx="111760" cy="386715"/>
          </a:xfrm>
          <a:custGeom>
            <a:avLst/>
            <a:gdLst/>
            <a:ahLst/>
            <a:cxnLst/>
            <a:rect l="l" t="t" r="r" b="b"/>
            <a:pathLst>
              <a:path w="111760" h="386714">
                <a:moveTo>
                  <a:pt x="55752" y="39224"/>
                </a:moveTo>
                <a:lnTo>
                  <a:pt x="45846" y="56206"/>
                </a:lnTo>
                <a:lnTo>
                  <a:pt x="45846" y="386334"/>
                </a:lnTo>
                <a:lnTo>
                  <a:pt x="65658" y="38633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386714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38671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8"/>
                </a:lnTo>
                <a:close/>
              </a:path>
              <a:path w="111760" h="38671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8"/>
                </a:lnTo>
                <a:close/>
              </a:path>
              <a:path w="111760" h="386714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386714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178046" y="3103626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91298" y="4485513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962902" y="3121278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04915" y="1343990"/>
            <a:ext cx="220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18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24241" y="3353561"/>
            <a:ext cx="111760" cy="796925"/>
          </a:xfrm>
          <a:custGeom>
            <a:avLst/>
            <a:gdLst/>
            <a:ahLst/>
            <a:cxnLst/>
            <a:rect l="l" t="t" r="r" b="b"/>
            <a:pathLst>
              <a:path w="111759" h="796925">
                <a:moveTo>
                  <a:pt x="53688" y="39270"/>
                </a:moveTo>
                <a:lnTo>
                  <a:pt x="44414" y="56603"/>
                </a:lnTo>
                <a:lnTo>
                  <a:pt x="71881" y="796417"/>
                </a:lnTo>
                <a:lnTo>
                  <a:pt x="91693" y="795782"/>
                </a:lnTo>
                <a:lnTo>
                  <a:pt x="64228" y="55900"/>
                </a:lnTo>
                <a:lnTo>
                  <a:pt x="53688" y="39270"/>
                </a:lnTo>
                <a:close/>
              </a:path>
              <a:path w="111759" h="796925">
                <a:moveTo>
                  <a:pt x="52197" y="0"/>
                </a:moveTo>
                <a:lnTo>
                  <a:pt x="2539" y="92710"/>
                </a:lnTo>
                <a:lnTo>
                  <a:pt x="0" y="97536"/>
                </a:lnTo>
                <a:lnTo>
                  <a:pt x="1904" y="103504"/>
                </a:lnTo>
                <a:lnTo>
                  <a:pt x="6730" y="106172"/>
                </a:lnTo>
                <a:lnTo>
                  <a:pt x="11429" y="108712"/>
                </a:lnTo>
                <a:lnTo>
                  <a:pt x="17525" y="106934"/>
                </a:lnTo>
                <a:lnTo>
                  <a:pt x="20065" y="102108"/>
                </a:lnTo>
                <a:lnTo>
                  <a:pt x="44414" y="56603"/>
                </a:lnTo>
                <a:lnTo>
                  <a:pt x="43052" y="19938"/>
                </a:lnTo>
                <a:lnTo>
                  <a:pt x="62864" y="19176"/>
                </a:lnTo>
                <a:lnTo>
                  <a:pt x="64378" y="19176"/>
                </a:lnTo>
                <a:lnTo>
                  <a:pt x="52197" y="0"/>
                </a:lnTo>
                <a:close/>
              </a:path>
              <a:path w="111759" h="796925">
                <a:moveTo>
                  <a:pt x="64378" y="19176"/>
                </a:moveTo>
                <a:lnTo>
                  <a:pt x="62864" y="19176"/>
                </a:lnTo>
                <a:lnTo>
                  <a:pt x="64228" y="55900"/>
                </a:lnTo>
                <a:lnTo>
                  <a:pt x="91902" y="99567"/>
                </a:lnTo>
                <a:lnTo>
                  <a:pt x="94741" y="104012"/>
                </a:lnTo>
                <a:lnTo>
                  <a:pt x="100837" y="105410"/>
                </a:lnTo>
                <a:lnTo>
                  <a:pt x="105536" y="102488"/>
                </a:lnTo>
                <a:lnTo>
                  <a:pt x="110108" y="99567"/>
                </a:lnTo>
                <a:lnTo>
                  <a:pt x="111505" y="93472"/>
                </a:lnTo>
                <a:lnTo>
                  <a:pt x="108584" y="88773"/>
                </a:lnTo>
                <a:lnTo>
                  <a:pt x="64378" y="19176"/>
                </a:lnTo>
                <a:close/>
              </a:path>
              <a:path w="111759" h="796925">
                <a:moveTo>
                  <a:pt x="62864" y="19176"/>
                </a:moveTo>
                <a:lnTo>
                  <a:pt x="43052" y="19938"/>
                </a:lnTo>
                <a:lnTo>
                  <a:pt x="44414" y="56603"/>
                </a:lnTo>
                <a:lnTo>
                  <a:pt x="53688" y="39270"/>
                </a:lnTo>
                <a:lnTo>
                  <a:pt x="44576" y="24891"/>
                </a:lnTo>
                <a:lnTo>
                  <a:pt x="61722" y="24257"/>
                </a:lnTo>
                <a:lnTo>
                  <a:pt x="63053" y="24257"/>
                </a:lnTo>
                <a:lnTo>
                  <a:pt x="62864" y="19176"/>
                </a:lnTo>
                <a:close/>
              </a:path>
              <a:path w="111759" h="796925">
                <a:moveTo>
                  <a:pt x="63053" y="24257"/>
                </a:moveTo>
                <a:lnTo>
                  <a:pt x="61722" y="24257"/>
                </a:lnTo>
                <a:lnTo>
                  <a:pt x="53688" y="39270"/>
                </a:lnTo>
                <a:lnTo>
                  <a:pt x="64228" y="55900"/>
                </a:lnTo>
                <a:lnTo>
                  <a:pt x="63053" y="24257"/>
                </a:lnTo>
                <a:close/>
              </a:path>
              <a:path w="111759" h="796925">
                <a:moveTo>
                  <a:pt x="61722" y="24257"/>
                </a:moveTo>
                <a:lnTo>
                  <a:pt x="44576" y="24891"/>
                </a:lnTo>
                <a:lnTo>
                  <a:pt x="53688" y="39270"/>
                </a:lnTo>
                <a:lnTo>
                  <a:pt x="61722" y="24257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927975" y="3549777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010411" y="6106667"/>
            <a:ext cx="1729739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95727" y="6380986"/>
            <a:ext cx="435863" cy="4770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60705" y="6157366"/>
            <a:ext cx="5467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tantia"/>
                <a:cs typeface="Constantia"/>
              </a:rPr>
              <a:t>OPEN={ </a:t>
            </a:r>
            <a:r>
              <a:rPr sz="1800" b="1" spc="-5" dirty="0">
                <a:solidFill>
                  <a:srgbClr val="006FC0"/>
                </a:solidFill>
                <a:latin typeface="Constantia"/>
                <a:cs typeface="Constantia"/>
              </a:rPr>
              <a:t>I(2+3+8+5=18)</a:t>
            </a:r>
            <a:r>
              <a:rPr sz="1800" spc="-5" dirty="0">
                <a:latin typeface="Constantia"/>
                <a:cs typeface="Constantia"/>
              </a:rPr>
              <a:t>,(F(18),G(18), D(19),H(19), I(26)}  </a:t>
            </a:r>
            <a:r>
              <a:rPr sz="1800" spc="-10" dirty="0">
                <a:latin typeface="Constantia"/>
                <a:cs typeface="Constantia"/>
              </a:rPr>
              <a:t>CLOSED={S,A,B,C,E,K,</a:t>
            </a:r>
            <a:r>
              <a:rPr sz="1800" b="1" spc="-10" dirty="0">
                <a:solidFill>
                  <a:srgbClr val="FF0000"/>
                </a:solidFill>
                <a:latin typeface="Constantia"/>
                <a:cs typeface="Constantia"/>
              </a:rPr>
              <a:t>F</a:t>
            </a:r>
            <a:r>
              <a:rPr sz="1800" spc="-10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149722" y="147955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22" y="0"/>
            <a:ext cx="8378190" cy="59176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632" y="304139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657" y="2539110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263" y="10915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7586" y="5450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865" y="224917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13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3942" y="3648202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90186" y="341503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04538" y="144360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62605" y="4195064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64404" y="1089786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33340" y="3288284"/>
            <a:ext cx="21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4917" y="17780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66161" y="19926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09109" y="25433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90821" y="3650107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5615" y="4704969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96736" y="4027373"/>
            <a:ext cx="10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57340" y="53761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J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00238" y="2828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90078" y="4345051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08090" y="1998726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85103" y="2146808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53328" y="5954267"/>
            <a:ext cx="311150" cy="368935"/>
          </a:xfrm>
          <a:custGeom>
            <a:avLst/>
            <a:gdLst/>
            <a:ahLst/>
            <a:cxnLst/>
            <a:rect l="l" t="t" r="r" b="b"/>
            <a:pathLst>
              <a:path w="311150" h="368935">
                <a:moveTo>
                  <a:pt x="0" y="368807"/>
                </a:moveTo>
                <a:lnTo>
                  <a:pt x="310896" y="368807"/>
                </a:lnTo>
                <a:lnTo>
                  <a:pt x="310896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446521" y="3794582"/>
            <a:ext cx="134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96478" y="2352802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39590" y="5256403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96478" y="395795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42110" y="1996821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74238" y="403986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50517" y="291884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37842" y="3841495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40989" y="1234821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05632" y="2352802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52621" y="4363592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99205" y="32882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65165" y="2973070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78044" y="4485513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743830" y="529208"/>
            <a:ext cx="3077845" cy="2210435"/>
          </a:xfrm>
          <a:custGeom>
            <a:avLst/>
            <a:gdLst/>
            <a:ahLst/>
            <a:cxnLst/>
            <a:rect l="l" t="t" r="r" b="b"/>
            <a:pathLst>
              <a:path w="3077845" h="2210435">
                <a:moveTo>
                  <a:pt x="2969514" y="2180336"/>
                </a:moveTo>
                <a:lnTo>
                  <a:pt x="2964688" y="2184400"/>
                </a:lnTo>
                <a:lnTo>
                  <a:pt x="2963672" y="2195321"/>
                </a:lnTo>
                <a:lnTo>
                  <a:pt x="2967609" y="2200148"/>
                </a:lnTo>
                <a:lnTo>
                  <a:pt x="3077845" y="2210435"/>
                </a:lnTo>
                <a:lnTo>
                  <a:pt x="3076368" y="2207132"/>
                </a:lnTo>
                <a:lnTo>
                  <a:pt x="3056128" y="2207132"/>
                </a:lnTo>
                <a:lnTo>
                  <a:pt x="3026182" y="2185663"/>
                </a:lnTo>
                <a:lnTo>
                  <a:pt x="2969514" y="2180336"/>
                </a:lnTo>
                <a:close/>
              </a:path>
              <a:path w="3077845" h="2210435">
                <a:moveTo>
                  <a:pt x="3026182" y="2185663"/>
                </a:moveTo>
                <a:lnTo>
                  <a:pt x="3056128" y="2207132"/>
                </a:lnTo>
                <a:lnTo>
                  <a:pt x="3059040" y="2203068"/>
                </a:lnTo>
                <a:lnTo>
                  <a:pt x="3052826" y="2203068"/>
                </a:lnTo>
                <a:lnTo>
                  <a:pt x="3045857" y="2187512"/>
                </a:lnTo>
                <a:lnTo>
                  <a:pt x="3026182" y="2185663"/>
                </a:lnTo>
                <a:close/>
              </a:path>
              <a:path w="3077845" h="2210435">
                <a:moveTo>
                  <a:pt x="3026791" y="2107183"/>
                </a:moveTo>
                <a:lnTo>
                  <a:pt x="3021711" y="2109469"/>
                </a:lnTo>
                <a:lnTo>
                  <a:pt x="3016758" y="2111629"/>
                </a:lnTo>
                <a:lnTo>
                  <a:pt x="3014599" y="2117598"/>
                </a:lnTo>
                <a:lnTo>
                  <a:pt x="3016758" y="2122551"/>
                </a:lnTo>
                <a:lnTo>
                  <a:pt x="3037836" y="2169605"/>
                </a:lnTo>
                <a:lnTo>
                  <a:pt x="3067685" y="2191004"/>
                </a:lnTo>
                <a:lnTo>
                  <a:pt x="3056128" y="2207132"/>
                </a:lnTo>
                <a:lnTo>
                  <a:pt x="3076368" y="2207132"/>
                </a:lnTo>
                <a:lnTo>
                  <a:pt x="3034919" y="2114423"/>
                </a:lnTo>
                <a:lnTo>
                  <a:pt x="3032633" y="2109469"/>
                </a:lnTo>
                <a:lnTo>
                  <a:pt x="3026791" y="2107183"/>
                </a:lnTo>
                <a:close/>
              </a:path>
              <a:path w="3077845" h="2210435">
                <a:moveTo>
                  <a:pt x="3045857" y="2187512"/>
                </a:moveTo>
                <a:lnTo>
                  <a:pt x="3052826" y="2203068"/>
                </a:lnTo>
                <a:lnTo>
                  <a:pt x="3062732" y="2189099"/>
                </a:lnTo>
                <a:lnTo>
                  <a:pt x="3045857" y="2187512"/>
                </a:lnTo>
                <a:close/>
              </a:path>
              <a:path w="3077845" h="2210435">
                <a:moveTo>
                  <a:pt x="3037836" y="2169605"/>
                </a:moveTo>
                <a:lnTo>
                  <a:pt x="3045857" y="2187512"/>
                </a:lnTo>
                <a:lnTo>
                  <a:pt x="3062732" y="2189099"/>
                </a:lnTo>
                <a:lnTo>
                  <a:pt x="3052826" y="2203068"/>
                </a:lnTo>
                <a:lnTo>
                  <a:pt x="3059040" y="2203068"/>
                </a:lnTo>
                <a:lnTo>
                  <a:pt x="3067685" y="2191004"/>
                </a:lnTo>
                <a:lnTo>
                  <a:pt x="3037836" y="2169605"/>
                </a:lnTo>
                <a:close/>
              </a:path>
              <a:path w="3077845" h="2210435">
                <a:moveTo>
                  <a:pt x="11430" y="0"/>
                </a:moveTo>
                <a:lnTo>
                  <a:pt x="0" y="16001"/>
                </a:lnTo>
                <a:lnTo>
                  <a:pt x="3026182" y="2185663"/>
                </a:lnTo>
                <a:lnTo>
                  <a:pt x="3045857" y="2187512"/>
                </a:lnTo>
                <a:lnTo>
                  <a:pt x="3037836" y="2169605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138165" y="5333746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133591" y="2863977"/>
            <a:ext cx="2082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37989" y="1600327"/>
            <a:ext cx="850265" cy="563245"/>
          </a:xfrm>
          <a:custGeom>
            <a:avLst/>
            <a:gdLst/>
            <a:ahLst/>
            <a:cxnLst/>
            <a:rect l="l" t="t" r="r" b="b"/>
            <a:pathLst>
              <a:path w="850264" h="563244">
                <a:moveTo>
                  <a:pt x="740537" y="537463"/>
                </a:moveTo>
                <a:lnTo>
                  <a:pt x="735838" y="541655"/>
                </a:lnTo>
                <a:lnTo>
                  <a:pt x="735330" y="552576"/>
                </a:lnTo>
                <a:lnTo>
                  <a:pt x="739521" y="557276"/>
                </a:lnTo>
                <a:lnTo>
                  <a:pt x="850011" y="563118"/>
                </a:lnTo>
                <a:lnTo>
                  <a:pt x="848747" y="560577"/>
                </a:lnTo>
                <a:lnTo>
                  <a:pt x="828166" y="560577"/>
                </a:lnTo>
                <a:lnTo>
                  <a:pt x="797554" y="540466"/>
                </a:lnTo>
                <a:lnTo>
                  <a:pt x="740537" y="537463"/>
                </a:lnTo>
                <a:close/>
              </a:path>
              <a:path w="850264" h="563244">
                <a:moveTo>
                  <a:pt x="797554" y="540466"/>
                </a:moveTo>
                <a:lnTo>
                  <a:pt x="828166" y="560577"/>
                </a:lnTo>
                <a:lnTo>
                  <a:pt x="830687" y="556768"/>
                </a:lnTo>
                <a:lnTo>
                  <a:pt x="824738" y="556768"/>
                </a:lnTo>
                <a:lnTo>
                  <a:pt x="817158" y="541511"/>
                </a:lnTo>
                <a:lnTo>
                  <a:pt x="797554" y="540466"/>
                </a:lnTo>
                <a:close/>
              </a:path>
              <a:path w="850264" h="563244">
                <a:moveTo>
                  <a:pt x="794765" y="462025"/>
                </a:moveTo>
                <a:lnTo>
                  <a:pt x="789939" y="464438"/>
                </a:lnTo>
                <a:lnTo>
                  <a:pt x="784987" y="466851"/>
                </a:lnTo>
                <a:lnTo>
                  <a:pt x="782955" y="472821"/>
                </a:lnTo>
                <a:lnTo>
                  <a:pt x="785495" y="477774"/>
                </a:lnTo>
                <a:lnTo>
                  <a:pt x="808419" y="523919"/>
                </a:lnTo>
                <a:lnTo>
                  <a:pt x="839088" y="544068"/>
                </a:lnTo>
                <a:lnTo>
                  <a:pt x="828166" y="560577"/>
                </a:lnTo>
                <a:lnTo>
                  <a:pt x="848747" y="560577"/>
                </a:lnTo>
                <a:lnTo>
                  <a:pt x="800735" y="464058"/>
                </a:lnTo>
                <a:lnTo>
                  <a:pt x="794765" y="462025"/>
                </a:lnTo>
                <a:close/>
              </a:path>
              <a:path w="850264" h="563244">
                <a:moveTo>
                  <a:pt x="817158" y="541511"/>
                </a:moveTo>
                <a:lnTo>
                  <a:pt x="824738" y="556768"/>
                </a:lnTo>
                <a:lnTo>
                  <a:pt x="834136" y="542417"/>
                </a:lnTo>
                <a:lnTo>
                  <a:pt x="817158" y="541511"/>
                </a:lnTo>
                <a:close/>
              </a:path>
              <a:path w="850264" h="563244">
                <a:moveTo>
                  <a:pt x="808419" y="523919"/>
                </a:moveTo>
                <a:lnTo>
                  <a:pt x="817158" y="541511"/>
                </a:lnTo>
                <a:lnTo>
                  <a:pt x="834136" y="542417"/>
                </a:lnTo>
                <a:lnTo>
                  <a:pt x="824738" y="556768"/>
                </a:lnTo>
                <a:lnTo>
                  <a:pt x="830687" y="556768"/>
                </a:lnTo>
                <a:lnTo>
                  <a:pt x="839088" y="544068"/>
                </a:lnTo>
                <a:lnTo>
                  <a:pt x="808419" y="523919"/>
                </a:lnTo>
                <a:close/>
              </a:path>
              <a:path w="850264" h="563244">
                <a:moveTo>
                  <a:pt x="10922" y="0"/>
                </a:moveTo>
                <a:lnTo>
                  <a:pt x="0" y="16510"/>
                </a:lnTo>
                <a:lnTo>
                  <a:pt x="797554" y="540466"/>
                </a:lnTo>
                <a:lnTo>
                  <a:pt x="817158" y="541511"/>
                </a:lnTo>
                <a:lnTo>
                  <a:pt x="808419" y="523919"/>
                </a:lnTo>
                <a:lnTo>
                  <a:pt x="1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28033" y="3068573"/>
            <a:ext cx="111760" cy="386715"/>
          </a:xfrm>
          <a:custGeom>
            <a:avLst/>
            <a:gdLst/>
            <a:ahLst/>
            <a:cxnLst/>
            <a:rect l="l" t="t" r="r" b="b"/>
            <a:pathLst>
              <a:path w="111760" h="386714">
                <a:moveTo>
                  <a:pt x="55752" y="39224"/>
                </a:moveTo>
                <a:lnTo>
                  <a:pt x="45846" y="56206"/>
                </a:lnTo>
                <a:lnTo>
                  <a:pt x="45846" y="386334"/>
                </a:lnTo>
                <a:lnTo>
                  <a:pt x="65658" y="38633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386714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38671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8"/>
                </a:lnTo>
                <a:close/>
              </a:path>
              <a:path w="111760" h="38671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8"/>
                </a:lnTo>
                <a:close/>
              </a:path>
              <a:path w="111760" h="386714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386714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178046" y="3103626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91298" y="4485513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962902" y="3121278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04915" y="1343990"/>
            <a:ext cx="220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18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24241" y="3353561"/>
            <a:ext cx="111760" cy="796925"/>
          </a:xfrm>
          <a:custGeom>
            <a:avLst/>
            <a:gdLst/>
            <a:ahLst/>
            <a:cxnLst/>
            <a:rect l="l" t="t" r="r" b="b"/>
            <a:pathLst>
              <a:path w="111759" h="796925">
                <a:moveTo>
                  <a:pt x="53688" y="39270"/>
                </a:moveTo>
                <a:lnTo>
                  <a:pt x="44414" y="56603"/>
                </a:lnTo>
                <a:lnTo>
                  <a:pt x="71881" y="796417"/>
                </a:lnTo>
                <a:lnTo>
                  <a:pt x="91693" y="795782"/>
                </a:lnTo>
                <a:lnTo>
                  <a:pt x="64228" y="55900"/>
                </a:lnTo>
                <a:lnTo>
                  <a:pt x="53688" y="39270"/>
                </a:lnTo>
                <a:close/>
              </a:path>
              <a:path w="111759" h="796925">
                <a:moveTo>
                  <a:pt x="52197" y="0"/>
                </a:moveTo>
                <a:lnTo>
                  <a:pt x="2539" y="92710"/>
                </a:lnTo>
                <a:lnTo>
                  <a:pt x="0" y="97536"/>
                </a:lnTo>
                <a:lnTo>
                  <a:pt x="1904" y="103504"/>
                </a:lnTo>
                <a:lnTo>
                  <a:pt x="6730" y="106172"/>
                </a:lnTo>
                <a:lnTo>
                  <a:pt x="11429" y="108712"/>
                </a:lnTo>
                <a:lnTo>
                  <a:pt x="17525" y="106934"/>
                </a:lnTo>
                <a:lnTo>
                  <a:pt x="20065" y="102108"/>
                </a:lnTo>
                <a:lnTo>
                  <a:pt x="44414" y="56603"/>
                </a:lnTo>
                <a:lnTo>
                  <a:pt x="43052" y="19938"/>
                </a:lnTo>
                <a:lnTo>
                  <a:pt x="62864" y="19176"/>
                </a:lnTo>
                <a:lnTo>
                  <a:pt x="64378" y="19176"/>
                </a:lnTo>
                <a:lnTo>
                  <a:pt x="52197" y="0"/>
                </a:lnTo>
                <a:close/>
              </a:path>
              <a:path w="111759" h="796925">
                <a:moveTo>
                  <a:pt x="64378" y="19176"/>
                </a:moveTo>
                <a:lnTo>
                  <a:pt x="62864" y="19176"/>
                </a:lnTo>
                <a:lnTo>
                  <a:pt x="64228" y="55900"/>
                </a:lnTo>
                <a:lnTo>
                  <a:pt x="91902" y="99567"/>
                </a:lnTo>
                <a:lnTo>
                  <a:pt x="94741" y="104012"/>
                </a:lnTo>
                <a:lnTo>
                  <a:pt x="100837" y="105410"/>
                </a:lnTo>
                <a:lnTo>
                  <a:pt x="105536" y="102488"/>
                </a:lnTo>
                <a:lnTo>
                  <a:pt x="110108" y="99567"/>
                </a:lnTo>
                <a:lnTo>
                  <a:pt x="111505" y="93472"/>
                </a:lnTo>
                <a:lnTo>
                  <a:pt x="108584" y="88773"/>
                </a:lnTo>
                <a:lnTo>
                  <a:pt x="64378" y="19176"/>
                </a:lnTo>
                <a:close/>
              </a:path>
              <a:path w="111759" h="796925">
                <a:moveTo>
                  <a:pt x="62864" y="19176"/>
                </a:moveTo>
                <a:lnTo>
                  <a:pt x="43052" y="19938"/>
                </a:lnTo>
                <a:lnTo>
                  <a:pt x="44414" y="56603"/>
                </a:lnTo>
                <a:lnTo>
                  <a:pt x="53688" y="39270"/>
                </a:lnTo>
                <a:lnTo>
                  <a:pt x="44576" y="24891"/>
                </a:lnTo>
                <a:lnTo>
                  <a:pt x="61722" y="24257"/>
                </a:lnTo>
                <a:lnTo>
                  <a:pt x="63053" y="24257"/>
                </a:lnTo>
                <a:lnTo>
                  <a:pt x="62864" y="19176"/>
                </a:lnTo>
                <a:close/>
              </a:path>
              <a:path w="111759" h="796925">
                <a:moveTo>
                  <a:pt x="63053" y="24257"/>
                </a:moveTo>
                <a:lnTo>
                  <a:pt x="61722" y="24257"/>
                </a:lnTo>
                <a:lnTo>
                  <a:pt x="53688" y="39270"/>
                </a:lnTo>
                <a:lnTo>
                  <a:pt x="64228" y="55900"/>
                </a:lnTo>
                <a:lnTo>
                  <a:pt x="63053" y="24257"/>
                </a:lnTo>
                <a:close/>
              </a:path>
              <a:path w="111759" h="796925">
                <a:moveTo>
                  <a:pt x="61722" y="24257"/>
                </a:moveTo>
                <a:lnTo>
                  <a:pt x="44576" y="24891"/>
                </a:lnTo>
                <a:lnTo>
                  <a:pt x="53688" y="39270"/>
                </a:lnTo>
                <a:lnTo>
                  <a:pt x="61722" y="24257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927975" y="3549777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010411" y="6179820"/>
            <a:ext cx="2022348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60264" y="6179820"/>
            <a:ext cx="1513332" cy="513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95727" y="6454140"/>
            <a:ext cx="574548" cy="4038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60705" y="5972657"/>
            <a:ext cx="6824345" cy="832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85180">
              <a:lnSpc>
                <a:spcPts val="2095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  <a:p>
            <a:pPr marL="12700" marR="5080">
              <a:lnSpc>
                <a:spcPts val="2160"/>
              </a:lnSpc>
              <a:spcBef>
                <a:spcPts val="5"/>
              </a:spcBef>
            </a:pPr>
            <a:r>
              <a:rPr sz="1800" spc="-10" dirty="0">
                <a:latin typeface="Constantia"/>
                <a:cs typeface="Constantia"/>
              </a:rPr>
              <a:t>OPEN={ </a:t>
            </a:r>
            <a:r>
              <a:rPr sz="1800" b="1" spc="-5" dirty="0">
                <a:solidFill>
                  <a:srgbClr val="006FC0"/>
                </a:solidFill>
                <a:latin typeface="Constantia"/>
                <a:cs typeface="Constantia"/>
              </a:rPr>
              <a:t>M(2+3+8+1+1=15)</a:t>
            </a:r>
            <a:r>
              <a:rPr sz="1800" spc="-5" dirty="0">
                <a:latin typeface="Constantia"/>
                <a:cs typeface="Constantia"/>
              </a:rPr>
              <a:t>,F(18),G(18), D(19),H(19),</a:t>
            </a:r>
            <a:r>
              <a:rPr sz="1800" b="1" spc="-5" dirty="0">
                <a:solidFill>
                  <a:srgbClr val="006FC0"/>
                </a:solidFill>
                <a:latin typeface="Constantia"/>
                <a:cs typeface="Constantia"/>
              </a:rPr>
              <a:t>L(21+0=21) </a:t>
            </a:r>
            <a:r>
              <a:rPr sz="1800" b="1" dirty="0">
                <a:solidFill>
                  <a:srgbClr val="006FC0"/>
                </a:solidFill>
                <a:latin typeface="Constantia"/>
                <a:cs typeface="Constantia"/>
              </a:rPr>
              <a:t>,</a:t>
            </a:r>
            <a:r>
              <a:rPr sz="1800" dirty="0">
                <a:latin typeface="Constantia"/>
                <a:cs typeface="Constantia"/>
              </a:rPr>
              <a:t>I(26)}  </a:t>
            </a:r>
            <a:r>
              <a:rPr sz="1800" spc="-15" dirty="0">
                <a:latin typeface="Constantia"/>
                <a:cs typeface="Constantia"/>
              </a:rPr>
              <a:t>CLOSED={S,A,B,C,E,K,</a:t>
            </a:r>
            <a:r>
              <a:rPr sz="1800" b="1" spc="-15" dirty="0">
                <a:solidFill>
                  <a:srgbClr val="FF0000"/>
                </a:solidFill>
                <a:latin typeface="Constantia"/>
                <a:cs typeface="Constantia"/>
              </a:rPr>
              <a:t>F,I</a:t>
            </a:r>
            <a:r>
              <a:rPr sz="1800" spc="-15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149722" y="147955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22" y="0"/>
            <a:ext cx="8378190" cy="59176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632" y="304139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657" y="2539110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263" y="10915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7586" y="5450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865" y="224917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13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3942" y="3648202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90186" y="341503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04538" y="144360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62605" y="4195064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64404" y="1089786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33340" y="3288284"/>
            <a:ext cx="21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4917" y="17780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66161" y="19926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09109" y="25433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90821" y="3650107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5615" y="4704969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96736" y="4027373"/>
            <a:ext cx="10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57340" y="53761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J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00238" y="2828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90078" y="4345051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08090" y="1998726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85103" y="2146808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53328" y="5954267"/>
            <a:ext cx="311150" cy="368935"/>
          </a:xfrm>
          <a:custGeom>
            <a:avLst/>
            <a:gdLst/>
            <a:ahLst/>
            <a:cxnLst/>
            <a:rect l="l" t="t" r="r" b="b"/>
            <a:pathLst>
              <a:path w="311150" h="368935">
                <a:moveTo>
                  <a:pt x="0" y="368807"/>
                </a:moveTo>
                <a:lnTo>
                  <a:pt x="310896" y="368807"/>
                </a:lnTo>
                <a:lnTo>
                  <a:pt x="310896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446521" y="3794582"/>
            <a:ext cx="134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96478" y="2352802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39590" y="5256403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96478" y="395795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42110" y="1996821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74238" y="403986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50517" y="291884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37842" y="3841495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40989" y="1234821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05632" y="2352802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52621" y="4363592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99205" y="32882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65165" y="2973070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78044" y="4485513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743830" y="529208"/>
            <a:ext cx="3077845" cy="2210435"/>
          </a:xfrm>
          <a:custGeom>
            <a:avLst/>
            <a:gdLst/>
            <a:ahLst/>
            <a:cxnLst/>
            <a:rect l="l" t="t" r="r" b="b"/>
            <a:pathLst>
              <a:path w="3077845" h="2210435">
                <a:moveTo>
                  <a:pt x="2969514" y="2180336"/>
                </a:moveTo>
                <a:lnTo>
                  <a:pt x="2964688" y="2184400"/>
                </a:lnTo>
                <a:lnTo>
                  <a:pt x="2963672" y="2195321"/>
                </a:lnTo>
                <a:lnTo>
                  <a:pt x="2967609" y="2200148"/>
                </a:lnTo>
                <a:lnTo>
                  <a:pt x="3077845" y="2210435"/>
                </a:lnTo>
                <a:lnTo>
                  <a:pt x="3076368" y="2207132"/>
                </a:lnTo>
                <a:lnTo>
                  <a:pt x="3056128" y="2207132"/>
                </a:lnTo>
                <a:lnTo>
                  <a:pt x="3026182" y="2185663"/>
                </a:lnTo>
                <a:lnTo>
                  <a:pt x="2969514" y="2180336"/>
                </a:lnTo>
                <a:close/>
              </a:path>
              <a:path w="3077845" h="2210435">
                <a:moveTo>
                  <a:pt x="3026182" y="2185663"/>
                </a:moveTo>
                <a:lnTo>
                  <a:pt x="3056128" y="2207132"/>
                </a:lnTo>
                <a:lnTo>
                  <a:pt x="3059040" y="2203068"/>
                </a:lnTo>
                <a:lnTo>
                  <a:pt x="3052826" y="2203068"/>
                </a:lnTo>
                <a:lnTo>
                  <a:pt x="3045857" y="2187512"/>
                </a:lnTo>
                <a:lnTo>
                  <a:pt x="3026182" y="2185663"/>
                </a:lnTo>
                <a:close/>
              </a:path>
              <a:path w="3077845" h="2210435">
                <a:moveTo>
                  <a:pt x="3026791" y="2107183"/>
                </a:moveTo>
                <a:lnTo>
                  <a:pt x="3021711" y="2109469"/>
                </a:lnTo>
                <a:lnTo>
                  <a:pt x="3016758" y="2111629"/>
                </a:lnTo>
                <a:lnTo>
                  <a:pt x="3014599" y="2117598"/>
                </a:lnTo>
                <a:lnTo>
                  <a:pt x="3016758" y="2122551"/>
                </a:lnTo>
                <a:lnTo>
                  <a:pt x="3037836" y="2169605"/>
                </a:lnTo>
                <a:lnTo>
                  <a:pt x="3067685" y="2191004"/>
                </a:lnTo>
                <a:lnTo>
                  <a:pt x="3056128" y="2207132"/>
                </a:lnTo>
                <a:lnTo>
                  <a:pt x="3076368" y="2207132"/>
                </a:lnTo>
                <a:lnTo>
                  <a:pt x="3034919" y="2114423"/>
                </a:lnTo>
                <a:lnTo>
                  <a:pt x="3032633" y="2109469"/>
                </a:lnTo>
                <a:lnTo>
                  <a:pt x="3026791" y="2107183"/>
                </a:lnTo>
                <a:close/>
              </a:path>
              <a:path w="3077845" h="2210435">
                <a:moveTo>
                  <a:pt x="3045857" y="2187512"/>
                </a:moveTo>
                <a:lnTo>
                  <a:pt x="3052826" y="2203068"/>
                </a:lnTo>
                <a:lnTo>
                  <a:pt x="3062732" y="2189099"/>
                </a:lnTo>
                <a:lnTo>
                  <a:pt x="3045857" y="2187512"/>
                </a:lnTo>
                <a:close/>
              </a:path>
              <a:path w="3077845" h="2210435">
                <a:moveTo>
                  <a:pt x="3037836" y="2169605"/>
                </a:moveTo>
                <a:lnTo>
                  <a:pt x="3045857" y="2187512"/>
                </a:lnTo>
                <a:lnTo>
                  <a:pt x="3062732" y="2189099"/>
                </a:lnTo>
                <a:lnTo>
                  <a:pt x="3052826" y="2203068"/>
                </a:lnTo>
                <a:lnTo>
                  <a:pt x="3059040" y="2203068"/>
                </a:lnTo>
                <a:lnTo>
                  <a:pt x="3067685" y="2191004"/>
                </a:lnTo>
                <a:lnTo>
                  <a:pt x="3037836" y="2169605"/>
                </a:lnTo>
                <a:close/>
              </a:path>
              <a:path w="3077845" h="2210435">
                <a:moveTo>
                  <a:pt x="11430" y="0"/>
                </a:moveTo>
                <a:lnTo>
                  <a:pt x="0" y="16001"/>
                </a:lnTo>
                <a:lnTo>
                  <a:pt x="3026182" y="2185663"/>
                </a:lnTo>
                <a:lnTo>
                  <a:pt x="3045857" y="2187512"/>
                </a:lnTo>
                <a:lnTo>
                  <a:pt x="3037836" y="2169605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138165" y="5333746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133591" y="2863977"/>
            <a:ext cx="2082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37989" y="1600327"/>
            <a:ext cx="850265" cy="563245"/>
          </a:xfrm>
          <a:custGeom>
            <a:avLst/>
            <a:gdLst/>
            <a:ahLst/>
            <a:cxnLst/>
            <a:rect l="l" t="t" r="r" b="b"/>
            <a:pathLst>
              <a:path w="850264" h="563244">
                <a:moveTo>
                  <a:pt x="740537" y="537463"/>
                </a:moveTo>
                <a:lnTo>
                  <a:pt x="735838" y="541655"/>
                </a:lnTo>
                <a:lnTo>
                  <a:pt x="735330" y="552576"/>
                </a:lnTo>
                <a:lnTo>
                  <a:pt x="739521" y="557276"/>
                </a:lnTo>
                <a:lnTo>
                  <a:pt x="850011" y="563118"/>
                </a:lnTo>
                <a:lnTo>
                  <a:pt x="848747" y="560577"/>
                </a:lnTo>
                <a:lnTo>
                  <a:pt x="828166" y="560577"/>
                </a:lnTo>
                <a:lnTo>
                  <a:pt x="797554" y="540466"/>
                </a:lnTo>
                <a:lnTo>
                  <a:pt x="740537" y="537463"/>
                </a:lnTo>
                <a:close/>
              </a:path>
              <a:path w="850264" h="563244">
                <a:moveTo>
                  <a:pt x="797554" y="540466"/>
                </a:moveTo>
                <a:lnTo>
                  <a:pt x="828166" y="560577"/>
                </a:lnTo>
                <a:lnTo>
                  <a:pt x="830687" y="556768"/>
                </a:lnTo>
                <a:lnTo>
                  <a:pt x="824738" y="556768"/>
                </a:lnTo>
                <a:lnTo>
                  <a:pt x="817158" y="541511"/>
                </a:lnTo>
                <a:lnTo>
                  <a:pt x="797554" y="540466"/>
                </a:lnTo>
                <a:close/>
              </a:path>
              <a:path w="850264" h="563244">
                <a:moveTo>
                  <a:pt x="794765" y="462025"/>
                </a:moveTo>
                <a:lnTo>
                  <a:pt x="789939" y="464438"/>
                </a:lnTo>
                <a:lnTo>
                  <a:pt x="784987" y="466851"/>
                </a:lnTo>
                <a:lnTo>
                  <a:pt x="782955" y="472821"/>
                </a:lnTo>
                <a:lnTo>
                  <a:pt x="785495" y="477774"/>
                </a:lnTo>
                <a:lnTo>
                  <a:pt x="808419" y="523919"/>
                </a:lnTo>
                <a:lnTo>
                  <a:pt x="839088" y="544068"/>
                </a:lnTo>
                <a:lnTo>
                  <a:pt x="828166" y="560577"/>
                </a:lnTo>
                <a:lnTo>
                  <a:pt x="848747" y="560577"/>
                </a:lnTo>
                <a:lnTo>
                  <a:pt x="800735" y="464058"/>
                </a:lnTo>
                <a:lnTo>
                  <a:pt x="794765" y="462025"/>
                </a:lnTo>
                <a:close/>
              </a:path>
              <a:path w="850264" h="563244">
                <a:moveTo>
                  <a:pt x="817158" y="541511"/>
                </a:moveTo>
                <a:lnTo>
                  <a:pt x="824738" y="556768"/>
                </a:lnTo>
                <a:lnTo>
                  <a:pt x="834136" y="542417"/>
                </a:lnTo>
                <a:lnTo>
                  <a:pt x="817158" y="541511"/>
                </a:lnTo>
                <a:close/>
              </a:path>
              <a:path w="850264" h="563244">
                <a:moveTo>
                  <a:pt x="808419" y="523919"/>
                </a:moveTo>
                <a:lnTo>
                  <a:pt x="817158" y="541511"/>
                </a:lnTo>
                <a:lnTo>
                  <a:pt x="834136" y="542417"/>
                </a:lnTo>
                <a:lnTo>
                  <a:pt x="824738" y="556768"/>
                </a:lnTo>
                <a:lnTo>
                  <a:pt x="830687" y="556768"/>
                </a:lnTo>
                <a:lnTo>
                  <a:pt x="839088" y="544068"/>
                </a:lnTo>
                <a:lnTo>
                  <a:pt x="808419" y="523919"/>
                </a:lnTo>
                <a:close/>
              </a:path>
              <a:path w="850264" h="563244">
                <a:moveTo>
                  <a:pt x="10922" y="0"/>
                </a:moveTo>
                <a:lnTo>
                  <a:pt x="0" y="16510"/>
                </a:lnTo>
                <a:lnTo>
                  <a:pt x="797554" y="540466"/>
                </a:lnTo>
                <a:lnTo>
                  <a:pt x="817158" y="541511"/>
                </a:lnTo>
                <a:lnTo>
                  <a:pt x="808419" y="523919"/>
                </a:lnTo>
                <a:lnTo>
                  <a:pt x="1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28033" y="3068573"/>
            <a:ext cx="111760" cy="386715"/>
          </a:xfrm>
          <a:custGeom>
            <a:avLst/>
            <a:gdLst/>
            <a:ahLst/>
            <a:cxnLst/>
            <a:rect l="l" t="t" r="r" b="b"/>
            <a:pathLst>
              <a:path w="111760" h="386714">
                <a:moveTo>
                  <a:pt x="55752" y="39224"/>
                </a:moveTo>
                <a:lnTo>
                  <a:pt x="45846" y="56206"/>
                </a:lnTo>
                <a:lnTo>
                  <a:pt x="45846" y="386334"/>
                </a:lnTo>
                <a:lnTo>
                  <a:pt x="65658" y="38633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386714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38671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8"/>
                </a:lnTo>
                <a:close/>
              </a:path>
              <a:path w="111760" h="38671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8"/>
                </a:lnTo>
                <a:close/>
              </a:path>
              <a:path w="111760" h="386714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386714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178046" y="3103626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91298" y="4485513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962902" y="3121278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04915" y="1343990"/>
            <a:ext cx="220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18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24241" y="3353561"/>
            <a:ext cx="111760" cy="796925"/>
          </a:xfrm>
          <a:custGeom>
            <a:avLst/>
            <a:gdLst/>
            <a:ahLst/>
            <a:cxnLst/>
            <a:rect l="l" t="t" r="r" b="b"/>
            <a:pathLst>
              <a:path w="111759" h="796925">
                <a:moveTo>
                  <a:pt x="53688" y="39270"/>
                </a:moveTo>
                <a:lnTo>
                  <a:pt x="44414" y="56603"/>
                </a:lnTo>
                <a:lnTo>
                  <a:pt x="71881" y="796417"/>
                </a:lnTo>
                <a:lnTo>
                  <a:pt x="91693" y="795782"/>
                </a:lnTo>
                <a:lnTo>
                  <a:pt x="64228" y="55900"/>
                </a:lnTo>
                <a:lnTo>
                  <a:pt x="53688" y="39270"/>
                </a:lnTo>
                <a:close/>
              </a:path>
              <a:path w="111759" h="796925">
                <a:moveTo>
                  <a:pt x="52197" y="0"/>
                </a:moveTo>
                <a:lnTo>
                  <a:pt x="2539" y="92710"/>
                </a:lnTo>
                <a:lnTo>
                  <a:pt x="0" y="97536"/>
                </a:lnTo>
                <a:lnTo>
                  <a:pt x="1904" y="103504"/>
                </a:lnTo>
                <a:lnTo>
                  <a:pt x="6730" y="106172"/>
                </a:lnTo>
                <a:lnTo>
                  <a:pt x="11429" y="108712"/>
                </a:lnTo>
                <a:lnTo>
                  <a:pt x="17525" y="106934"/>
                </a:lnTo>
                <a:lnTo>
                  <a:pt x="20065" y="102108"/>
                </a:lnTo>
                <a:lnTo>
                  <a:pt x="44414" y="56603"/>
                </a:lnTo>
                <a:lnTo>
                  <a:pt x="43052" y="19938"/>
                </a:lnTo>
                <a:lnTo>
                  <a:pt x="62864" y="19176"/>
                </a:lnTo>
                <a:lnTo>
                  <a:pt x="64378" y="19176"/>
                </a:lnTo>
                <a:lnTo>
                  <a:pt x="52197" y="0"/>
                </a:lnTo>
                <a:close/>
              </a:path>
              <a:path w="111759" h="796925">
                <a:moveTo>
                  <a:pt x="64378" y="19176"/>
                </a:moveTo>
                <a:lnTo>
                  <a:pt x="62864" y="19176"/>
                </a:lnTo>
                <a:lnTo>
                  <a:pt x="64228" y="55900"/>
                </a:lnTo>
                <a:lnTo>
                  <a:pt x="91902" y="99567"/>
                </a:lnTo>
                <a:lnTo>
                  <a:pt x="94741" y="104012"/>
                </a:lnTo>
                <a:lnTo>
                  <a:pt x="100837" y="105410"/>
                </a:lnTo>
                <a:lnTo>
                  <a:pt x="105536" y="102488"/>
                </a:lnTo>
                <a:lnTo>
                  <a:pt x="110108" y="99567"/>
                </a:lnTo>
                <a:lnTo>
                  <a:pt x="111505" y="93472"/>
                </a:lnTo>
                <a:lnTo>
                  <a:pt x="108584" y="88773"/>
                </a:lnTo>
                <a:lnTo>
                  <a:pt x="64378" y="19176"/>
                </a:lnTo>
                <a:close/>
              </a:path>
              <a:path w="111759" h="796925">
                <a:moveTo>
                  <a:pt x="62864" y="19176"/>
                </a:moveTo>
                <a:lnTo>
                  <a:pt x="43052" y="19938"/>
                </a:lnTo>
                <a:lnTo>
                  <a:pt x="44414" y="56603"/>
                </a:lnTo>
                <a:lnTo>
                  <a:pt x="53688" y="39270"/>
                </a:lnTo>
                <a:lnTo>
                  <a:pt x="44576" y="24891"/>
                </a:lnTo>
                <a:lnTo>
                  <a:pt x="61722" y="24257"/>
                </a:lnTo>
                <a:lnTo>
                  <a:pt x="63053" y="24257"/>
                </a:lnTo>
                <a:lnTo>
                  <a:pt x="62864" y="19176"/>
                </a:lnTo>
                <a:close/>
              </a:path>
              <a:path w="111759" h="796925">
                <a:moveTo>
                  <a:pt x="63053" y="24257"/>
                </a:moveTo>
                <a:lnTo>
                  <a:pt x="61722" y="24257"/>
                </a:lnTo>
                <a:lnTo>
                  <a:pt x="53688" y="39270"/>
                </a:lnTo>
                <a:lnTo>
                  <a:pt x="64228" y="55900"/>
                </a:lnTo>
                <a:lnTo>
                  <a:pt x="63053" y="24257"/>
                </a:lnTo>
                <a:close/>
              </a:path>
              <a:path w="111759" h="796925">
                <a:moveTo>
                  <a:pt x="61722" y="24257"/>
                </a:moveTo>
                <a:lnTo>
                  <a:pt x="44576" y="24891"/>
                </a:lnTo>
                <a:lnTo>
                  <a:pt x="53688" y="39270"/>
                </a:lnTo>
                <a:lnTo>
                  <a:pt x="61722" y="242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927975" y="3549777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010411" y="6179820"/>
            <a:ext cx="2363724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95727" y="6454140"/>
            <a:ext cx="853439" cy="4038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60705" y="5972657"/>
            <a:ext cx="6494780" cy="832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85180">
              <a:lnSpc>
                <a:spcPts val="2095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  <a:p>
            <a:pPr marL="12700" marR="5080">
              <a:lnSpc>
                <a:spcPts val="2160"/>
              </a:lnSpc>
              <a:spcBef>
                <a:spcPts val="5"/>
              </a:spcBef>
            </a:pPr>
            <a:r>
              <a:rPr sz="1800" spc="-10" dirty="0">
                <a:latin typeface="Constantia"/>
                <a:cs typeface="Constantia"/>
              </a:rPr>
              <a:t>OPEN={ </a:t>
            </a:r>
            <a:r>
              <a:rPr sz="1800" b="1" spc="-5" dirty="0">
                <a:solidFill>
                  <a:srgbClr val="006FC0"/>
                </a:solidFill>
                <a:latin typeface="Constantia"/>
                <a:cs typeface="Constantia"/>
              </a:rPr>
              <a:t>L(2+3+8+1+2+0=16), </a:t>
            </a:r>
            <a:r>
              <a:rPr sz="1800" spc="-5" dirty="0">
                <a:latin typeface="Constantia"/>
                <a:cs typeface="Constantia"/>
              </a:rPr>
              <a:t>F(18),G(18), D(19),H(19),L(21) ,I(26)}  </a:t>
            </a:r>
            <a:r>
              <a:rPr sz="1800" spc="-15" dirty="0">
                <a:latin typeface="Constantia"/>
                <a:cs typeface="Constantia"/>
              </a:rPr>
              <a:t>CLOSED={S,A,B,C,E,K,</a:t>
            </a:r>
            <a:r>
              <a:rPr sz="1800" b="1" spc="-15" dirty="0">
                <a:solidFill>
                  <a:srgbClr val="FF0000"/>
                </a:solidFill>
                <a:latin typeface="Constantia"/>
                <a:cs typeface="Constantia"/>
              </a:rPr>
              <a:t>F,I,M</a:t>
            </a:r>
            <a:r>
              <a:rPr sz="1800" spc="-15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149722" y="147955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22" y="0"/>
            <a:ext cx="8378190" cy="59176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632" y="304139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657" y="2539110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263" y="10915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7586" y="5450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865" y="224917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13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3942" y="3648202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90186" y="341503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04538" y="144360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62605" y="4195064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64404" y="1089786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33340" y="3288284"/>
            <a:ext cx="21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4917" y="17780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66161" y="19926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09109" y="25433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90821" y="3650107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5615" y="4704969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96736" y="4027373"/>
            <a:ext cx="10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57340" y="53761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J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00238" y="2828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90078" y="4345051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08090" y="1998726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85103" y="2146808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53328" y="5954267"/>
            <a:ext cx="31115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46521" y="3794582"/>
            <a:ext cx="134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96478" y="2352802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39590" y="5256403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96478" y="395795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42110" y="1996821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74238" y="403986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50517" y="291884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37842" y="3841495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40989" y="1234821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05632" y="2352802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52621" y="4363592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99205" y="32882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65165" y="2973070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78044" y="4485513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743830" y="529208"/>
            <a:ext cx="3077845" cy="2210435"/>
          </a:xfrm>
          <a:custGeom>
            <a:avLst/>
            <a:gdLst/>
            <a:ahLst/>
            <a:cxnLst/>
            <a:rect l="l" t="t" r="r" b="b"/>
            <a:pathLst>
              <a:path w="3077845" h="2210435">
                <a:moveTo>
                  <a:pt x="2969514" y="2180336"/>
                </a:moveTo>
                <a:lnTo>
                  <a:pt x="2964688" y="2184400"/>
                </a:lnTo>
                <a:lnTo>
                  <a:pt x="2963672" y="2195321"/>
                </a:lnTo>
                <a:lnTo>
                  <a:pt x="2967609" y="2200148"/>
                </a:lnTo>
                <a:lnTo>
                  <a:pt x="3077845" y="2210435"/>
                </a:lnTo>
                <a:lnTo>
                  <a:pt x="3076368" y="2207132"/>
                </a:lnTo>
                <a:lnTo>
                  <a:pt x="3056128" y="2207132"/>
                </a:lnTo>
                <a:lnTo>
                  <a:pt x="3026182" y="2185663"/>
                </a:lnTo>
                <a:lnTo>
                  <a:pt x="2969514" y="2180336"/>
                </a:lnTo>
                <a:close/>
              </a:path>
              <a:path w="3077845" h="2210435">
                <a:moveTo>
                  <a:pt x="3026182" y="2185663"/>
                </a:moveTo>
                <a:lnTo>
                  <a:pt x="3056128" y="2207132"/>
                </a:lnTo>
                <a:lnTo>
                  <a:pt x="3059040" y="2203068"/>
                </a:lnTo>
                <a:lnTo>
                  <a:pt x="3052826" y="2203068"/>
                </a:lnTo>
                <a:lnTo>
                  <a:pt x="3045857" y="2187512"/>
                </a:lnTo>
                <a:lnTo>
                  <a:pt x="3026182" y="2185663"/>
                </a:lnTo>
                <a:close/>
              </a:path>
              <a:path w="3077845" h="2210435">
                <a:moveTo>
                  <a:pt x="3026791" y="2107183"/>
                </a:moveTo>
                <a:lnTo>
                  <a:pt x="3021711" y="2109469"/>
                </a:lnTo>
                <a:lnTo>
                  <a:pt x="3016758" y="2111629"/>
                </a:lnTo>
                <a:lnTo>
                  <a:pt x="3014599" y="2117598"/>
                </a:lnTo>
                <a:lnTo>
                  <a:pt x="3016758" y="2122551"/>
                </a:lnTo>
                <a:lnTo>
                  <a:pt x="3037836" y="2169605"/>
                </a:lnTo>
                <a:lnTo>
                  <a:pt x="3067685" y="2191004"/>
                </a:lnTo>
                <a:lnTo>
                  <a:pt x="3056128" y="2207132"/>
                </a:lnTo>
                <a:lnTo>
                  <a:pt x="3076368" y="2207132"/>
                </a:lnTo>
                <a:lnTo>
                  <a:pt x="3034919" y="2114423"/>
                </a:lnTo>
                <a:lnTo>
                  <a:pt x="3032633" y="2109469"/>
                </a:lnTo>
                <a:lnTo>
                  <a:pt x="3026791" y="2107183"/>
                </a:lnTo>
                <a:close/>
              </a:path>
              <a:path w="3077845" h="2210435">
                <a:moveTo>
                  <a:pt x="3045857" y="2187512"/>
                </a:moveTo>
                <a:lnTo>
                  <a:pt x="3052826" y="2203068"/>
                </a:lnTo>
                <a:lnTo>
                  <a:pt x="3062732" y="2189099"/>
                </a:lnTo>
                <a:lnTo>
                  <a:pt x="3045857" y="2187512"/>
                </a:lnTo>
                <a:close/>
              </a:path>
              <a:path w="3077845" h="2210435">
                <a:moveTo>
                  <a:pt x="3037836" y="2169605"/>
                </a:moveTo>
                <a:lnTo>
                  <a:pt x="3045857" y="2187512"/>
                </a:lnTo>
                <a:lnTo>
                  <a:pt x="3062732" y="2189099"/>
                </a:lnTo>
                <a:lnTo>
                  <a:pt x="3052826" y="2203068"/>
                </a:lnTo>
                <a:lnTo>
                  <a:pt x="3059040" y="2203068"/>
                </a:lnTo>
                <a:lnTo>
                  <a:pt x="3067685" y="2191004"/>
                </a:lnTo>
                <a:lnTo>
                  <a:pt x="3037836" y="2169605"/>
                </a:lnTo>
                <a:close/>
              </a:path>
              <a:path w="3077845" h="2210435">
                <a:moveTo>
                  <a:pt x="11430" y="0"/>
                </a:moveTo>
                <a:lnTo>
                  <a:pt x="0" y="16001"/>
                </a:lnTo>
                <a:lnTo>
                  <a:pt x="3026182" y="2185663"/>
                </a:lnTo>
                <a:lnTo>
                  <a:pt x="3045857" y="2187512"/>
                </a:lnTo>
                <a:lnTo>
                  <a:pt x="3037836" y="2169605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138165" y="5333746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133591" y="2863977"/>
            <a:ext cx="2082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37989" y="1600327"/>
            <a:ext cx="850265" cy="563245"/>
          </a:xfrm>
          <a:custGeom>
            <a:avLst/>
            <a:gdLst/>
            <a:ahLst/>
            <a:cxnLst/>
            <a:rect l="l" t="t" r="r" b="b"/>
            <a:pathLst>
              <a:path w="850264" h="563244">
                <a:moveTo>
                  <a:pt x="740537" y="537463"/>
                </a:moveTo>
                <a:lnTo>
                  <a:pt x="735838" y="541655"/>
                </a:lnTo>
                <a:lnTo>
                  <a:pt x="735330" y="552576"/>
                </a:lnTo>
                <a:lnTo>
                  <a:pt x="739521" y="557276"/>
                </a:lnTo>
                <a:lnTo>
                  <a:pt x="850011" y="563118"/>
                </a:lnTo>
                <a:lnTo>
                  <a:pt x="848747" y="560577"/>
                </a:lnTo>
                <a:lnTo>
                  <a:pt x="828166" y="560577"/>
                </a:lnTo>
                <a:lnTo>
                  <a:pt x="797554" y="540466"/>
                </a:lnTo>
                <a:lnTo>
                  <a:pt x="740537" y="537463"/>
                </a:lnTo>
                <a:close/>
              </a:path>
              <a:path w="850264" h="563244">
                <a:moveTo>
                  <a:pt x="797554" y="540466"/>
                </a:moveTo>
                <a:lnTo>
                  <a:pt x="828166" y="560577"/>
                </a:lnTo>
                <a:lnTo>
                  <a:pt x="830687" y="556768"/>
                </a:lnTo>
                <a:lnTo>
                  <a:pt x="824738" y="556768"/>
                </a:lnTo>
                <a:lnTo>
                  <a:pt x="817158" y="541511"/>
                </a:lnTo>
                <a:lnTo>
                  <a:pt x="797554" y="540466"/>
                </a:lnTo>
                <a:close/>
              </a:path>
              <a:path w="850264" h="563244">
                <a:moveTo>
                  <a:pt x="794765" y="462025"/>
                </a:moveTo>
                <a:lnTo>
                  <a:pt x="789939" y="464438"/>
                </a:lnTo>
                <a:lnTo>
                  <a:pt x="784987" y="466851"/>
                </a:lnTo>
                <a:lnTo>
                  <a:pt x="782955" y="472821"/>
                </a:lnTo>
                <a:lnTo>
                  <a:pt x="785495" y="477774"/>
                </a:lnTo>
                <a:lnTo>
                  <a:pt x="808419" y="523919"/>
                </a:lnTo>
                <a:lnTo>
                  <a:pt x="839088" y="544068"/>
                </a:lnTo>
                <a:lnTo>
                  <a:pt x="828166" y="560577"/>
                </a:lnTo>
                <a:lnTo>
                  <a:pt x="848747" y="560577"/>
                </a:lnTo>
                <a:lnTo>
                  <a:pt x="800735" y="464058"/>
                </a:lnTo>
                <a:lnTo>
                  <a:pt x="794765" y="462025"/>
                </a:lnTo>
                <a:close/>
              </a:path>
              <a:path w="850264" h="563244">
                <a:moveTo>
                  <a:pt x="817158" y="541511"/>
                </a:moveTo>
                <a:lnTo>
                  <a:pt x="824738" y="556768"/>
                </a:lnTo>
                <a:lnTo>
                  <a:pt x="834136" y="542417"/>
                </a:lnTo>
                <a:lnTo>
                  <a:pt x="817158" y="541511"/>
                </a:lnTo>
                <a:close/>
              </a:path>
              <a:path w="850264" h="563244">
                <a:moveTo>
                  <a:pt x="808419" y="523919"/>
                </a:moveTo>
                <a:lnTo>
                  <a:pt x="817158" y="541511"/>
                </a:lnTo>
                <a:lnTo>
                  <a:pt x="834136" y="542417"/>
                </a:lnTo>
                <a:lnTo>
                  <a:pt x="824738" y="556768"/>
                </a:lnTo>
                <a:lnTo>
                  <a:pt x="830687" y="556768"/>
                </a:lnTo>
                <a:lnTo>
                  <a:pt x="839088" y="544068"/>
                </a:lnTo>
                <a:lnTo>
                  <a:pt x="808419" y="523919"/>
                </a:lnTo>
                <a:close/>
              </a:path>
              <a:path w="850264" h="563244">
                <a:moveTo>
                  <a:pt x="10922" y="0"/>
                </a:moveTo>
                <a:lnTo>
                  <a:pt x="0" y="16510"/>
                </a:lnTo>
                <a:lnTo>
                  <a:pt x="797554" y="540466"/>
                </a:lnTo>
                <a:lnTo>
                  <a:pt x="817158" y="541511"/>
                </a:lnTo>
                <a:lnTo>
                  <a:pt x="808419" y="523919"/>
                </a:lnTo>
                <a:lnTo>
                  <a:pt x="1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28033" y="3068573"/>
            <a:ext cx="111760" cy="386715"/>
          </a:xfrm>
          <a:custGeom>
            <a:avLst/>
            <a:gdLst/>
            <a:ahLst/>
            <a:cxnLst/>
            <a:rect l="l" t="t" r="r" b="b"/>
            <a:pathLst>
              <a:path w="111760" h="386714">
                <a:moveTo>
                  <a:pt x="55752" y="39224"/>
                </a:moveTo>
                <a:lnTo>
                  <a:pt x="45846" y="56206"/>
                </a:lnTo>
                <a:lnTo>
                  <a:pt x="45846" y="386334"/>
                </a:lnTo>
                <a:lnTo>
                  <a:pt x="65658" y="386334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11760" h="386714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60" h="386714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5" y="104393"/>
                </a:lnTo>
                <a:lnTo>
                  <a:pt x="109981" y="101600"/>
                </a:lnTo>
                <a:lnTo>
                  <a:pt x="111505" y="95503"/>
                </a:lnTo>
                <a:lnTo>
                  <a:pt x="108712" y="90804"/>
                </a:lnTo>
                <a:lnTo>
                  <a:pt x="67159" y="19558"/>
                </a:lnTo>
                <a:close/>
              </a:path>
              <a:path w="111760" h="386714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8"/>
                </a:lnTo>
                <a:close/>
              </a:path>
              <a:path w="111760" h="386714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11760" h="386714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000000">
              <a:alpha val="1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178046" y="3103626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91298" y="4485513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962902" y="3121278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04915" y="1343990"/>
            <a:ext cx="220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18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977302" y="3353434"/>
            <a:ext cx="212090" cy="797560"/>
          </a:xfrm>
          <a:custGeom>
            <a:avLst/>
            <a:gdLst/>
            <a:ahLst/>
            <a:cxnLst/>
            <a:rect l="l" t="t" r="r" b="b"/>
            <a:pathLst>
              <a:path w="212090" h="797560">
                <a:moveTo>
                  <a:pt x="102652" y="93740"/>
                </a:moveTo>
                <a:lnTo>
                  <a:pt x="80533" y="135108"/>
                </a:lnTo>
                <a:lnTo>
                  <a:pt x="105104" y="797051"/>
                </a:lnTo>
                <a:lnTo>
                  <a:pt x="152348" y="795401"/>
                </a:lnTo>
                <a:lnTo>
                  <a:pt x="127778" y="133353"/>
                </a:lnTo>
                <a:lnTo>
                  <a:pt x="102652" y="93740"/>
                </a:lnTo>
                <a:close/>
              </a:path>
              <a:path w="212090" h="797560">
                <a:moveTo>
                  <a:pt x="99135" y="0"/>
                </a:moveTo>
                <a:lnTo>
                  <a:pt x="2742" y="180466"/>
                </a:lnTo>
                <a:lnTo>
                  <a:pt x="0" y="189412"/>
                </a:lnTo>
                <a:lnTo>
                  <a:pt x="900" y="198405"/>
                </a:lnTo>
                <a:lnTo>
                  <a:pt x="5135" y="206398"/>
                </a:lnTo>
                <a:lnTo>
                  <a:pt x="12394" y="212343"/>
                </a:lnTo>
                <a:lnTo>
                  <a:pt x="21395" y="215086"/>
                </a:lnTo>
                <a:lnTo>
                  <a:pt x="30396" y="214185"/>
                </a:lnTo>
                <a:lnTo>
                  <a:pt x="38397" y="209950"/>
                </a:lnTo>
                <a:lnTo>
                  <a:pt x="44398" y="202691"/>
                </a:lnTo>
                <a:lnTo>
                  <a:pt x="80533" y="135108"/>
                </a:lnTo>
                <a:lnTo>
                  <a:pt x="77291" y="47751"/>
                </a:lnTo>
                <a:lnTo>
                  <a:pt x="124535" y="45974"/>
                </a:lnTo>
                <a:lnTo>
                  <a:pt x="128308" y="45974"/>
                </a:lnTo>
                <a:lnTo>
                  <a:pt x="99135" y="0"/>
                </a:lnTo>
                <a:close/>
              </a:path>
              <a:path w="212090" h="797560">
                <a:moveTo>
                  <a:pt x="128308" y="45974"/>
                </a:moveTo>
                <a:lnTo>
                  <a:pt x="124535" y="45974"/>
                </a:lnTo>
                <a:lnTo>
                  <a:pt x="127778" y="133353"/>
                </a:lnTo>
                <a:lnTo>
                  <a:pt x="168858" y="198119"/>
                </a:lnTo>
                <a:lnTo>
                  <a:pt x="175349" y="204841"/>
                </a:lnTo>
                <a:lnTo>
                  <a:pt x="183638" y="208454"/>
                </a:lnTo>
                <a:lnTo>
                  <a:pt x="192664" y="208710"/>
                </a:lnTo>
                <a:lnTo>
                  <a:pt x="201370" y="205359"/>
                </a:lnTo>
                <a:lnTo>
                  <a:pt x="208164" y="198866"/>
                </a:lnTo>
                <a:lnTo>
                  <a:pt x="211816" y="190563"/>
                </a:lnTo>
                <a:lnTo>
                  <a:pt x="212086" y="181498"/>
                </a:lnTo>
                <a:lnTo>
                  <a:pt x="208736" y="172719"/>
                </a:lnTo>
                <a:lnTo>
                  <a:pt x="128308" y="45974"/>
                </a:lnTo>
                <a:close/>
              </a:path>
              <a:path w="212090" h="797560">
                <a:moveTo>
                  <a:pt x="124535" y="45974"/>
                </a:moveTo>
                <a:lnTo>
                  <a:pt x="77291" y="47751"/>
                </a:lnTo>
                <a:lnTo>
                  <a:pt x="80533" y="135108"/>
                </a:lnTo>
                <a:lnTo>
                  <a:pt x="102652" y="93740"/>
                </a:lnTo>
                <a:lnTo>
                  <a:pt x="80974" y="59562"/>
                </a:lnTo>
                <a:lnTo>
                  <a:pt x="121741" y="58038"/>
                </a:lnTo>
                <a:lnTo>
                  <a:pt x="124983" y="58038"/>
                </a:lnTo>
                <a:lnTo>
                  <a:pt x="124535" y="45974"/>
                </a:lnTo>
                <a:close/>
              </a:path>
              <a:path w="212090" h="797560">
                <a:moveTo>
                  <a:pt x="124983" y="58038"/>
                </a:moveTo>
                <a:lnTo>
                  <a:pt x="121741" y="58038"/>
                </a:lnTo>
                <a:lnTo>
                  <a:pt x="102652" y="93740"/>
                </a:lnTo>
                <a:lnTo>
                  <a:pt x="127778" y="133353"/>
                </a:lnTo>
                <a:lnTo>
                  <a:pt x="124983" y="58038"/>
                </a:lnTo>
                <a:close/>
              </a:path>
              <a:path w="212090" h="797560">
                <a:moveTo>
                  <a:pt x="121741" y="58038"/>
                </a:moveTo>
                <a:lnTo>
                  <a:pt x="80974" y="59562"/>
                </a:lnTo>
                <a:lnTo>
                  <a:pt x="102652" y="93740"/>
                </a:lnTo>
                <a:lnTo>
                  <a:pt x="121741" y="5803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927975" y="3549777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395727" y="6454140"/>
            <a:ext cx="1051560" cy="4038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60705" y="6230823"/>
            <a:ext cx="439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OPEN={F(18),G(18), D(19),H(19),L(21) </a:t>
            </a:r>
            <a:r>
              <a:rPr sz="1800" dirty="0">
                <a:latin typeface="Constantia"/>
                <a:cs typeface="Constantia"/>
              </a:rPr>
              <a:t>,I(26)}  </a:t>
            </a:r>
            <a:r>
              <a:rPr sz="1800" spc="-10" dirty="0">
                <a:latin typeface="Constantia"/>
                <a:cs typeface="Constantia"/>
              </a:rPr>
              <a:t>CLOSED={S,A,B,C,E,K,</a:t>
            </a:r>
            <a:r>
              <a:rPr sz="1800" b="1" spc="-10" dirty="0">
                <a:solidFill>
                  <a:srgbClr val="FF0000"/>
                </a:solidFill>
                <a:latin typeface="Constantia"/>
                <a:cs typeface="Constantia"/>
              </a:rPr>
              <a:t>F,I,M,L</a:t>
            </a:r>
            <a:r>
              <a:rPr sz="1800" spc="-10" dirty="0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149722" y="1479550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962902" y="6230823"/>
            <a:ext cx="163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GOAL</a:t>
            </a:r>
            <a:r>
              <a:rPr sz="1800" spc="-9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FOUND!!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426465"/>
            <a:ext cx="770128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Problem </a:t>
            </a:r>
            <a:r>
              <a:rPr spc="-10" dirty="0"/>
              <a:t>Reduction </a:t>
            </a:r>
            <a:r>
              <a:rPr dirty="0"/>
              <a:t>and  </a:t>
            </a:r>
            <a:r>
              <a:rPr spc="-5" dirty="0"/>
              <a:t>Decomposition (AND-OR</a:t>
            </a:r>
            <a:r>
              <a:rPr spc="-105" dirty="0"/>
              <a:t> </a:t>
            </a:r>
            <a:r>
              <a:rPr spc="-15" dirty="0"/>
              <a:t>Graphs)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77361" y="1989582"/>
            <a:ext cx="1438910" cy="792480"/>
          </a:xfrm>
          <a:prstGeom prst="rect">
            <a:avLst/>
          </a:prstGeom>
          <a:solidFill>
            <a:srgbClr val="0E6EC5"/>
          </a:solidFill>
          <a:ln w="25907">
            <a:solidFill>
              <a:srgbClr val="085091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161290" marR="154940" indent="299720">
              <a:lnSpc>
                <a:spcPct val="100000"/>
              </a:lnSpc>
              <a:spcBef>
                <a:spcPts val="835"/>
              </a:spcBef>
            </a:pP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Goal:  </a:t>
            </a:r>
            <a:r>
              <a:rPr sz="1800" spc="-15" dirty="0">
                <a:solidFill>
                  <a:srgbClr val="FFFFFF"/>
                </a:solidFill>
                <a:latin typeface="Constantia"/>
                <a:cs typeface="Constantia"/>
              </a:rPr>
              <a:t>Acquire  </a:t>
            </a:r>
            <a:r>
              <a:rPr sz="1800" spc="20" dirty="0">
                <a:solidFill>
                  <a:srgbClr val="FFFFFF"/>
                </a:solidFill>
                <a:latin typeface="Constantia"/>
                <a:cs typeface="Constantia"/>
              </a:rPr>
              <a:t>TV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83407" y="2776854"/>
            <a:ext cx="1117600" cy="1156970"/>
          </a:xfrm>
          <a:custGeom>
            <a:avLst/>
            <a:gdLst/>
            <a:ahLst/>
            <a:cxnLst/>
            <a:rect l="l" t="t" r="r" b="b"/>
            <a:pathLst>
              <a:path w="1117600" h="1156970">
                <a:moveTo>
                  <a:pt x="27812" y="1054862"/>
                </a:moveTo>
                <a:lnTo>
                  <a:pt x="24384" y="1056894"/>
                </a:lnTo>
                <a:lnTo>
                  <a:pt x="23494" y="1060323"/>
                </a:lnTo>
                <a:lnTo>
                  <a:pt x="0" y="1156589"/>
                </a:lnTo>
                <a:lnTo>
                  <a:pt x="16645" y="1151890"/>
                </a:lnTo>
                <a:lnTo>
                  <a:pt x="13335" y="1151890"/>
                </a:lnTo>
                <a:lnTo>
                  <a:pt x="4191" y="1143127"/>
                </a:lnTo>
                <a:lnTo>
                  <a:pt x="20428" y="1126312"/>
                </a:lnTo>
                <a:lnTo>
                  <a:pt x="35814" y="1063371"/>
                </a:lnTo>
                <a:lnTo>
                  <a:pt x="36703" y="1059942"/>
                </a:lnTo>
                <a:lnTo>
                  <a:pt x="34543" y="1056513"/>
                </a:lnTo>
                <a:lnTo>
                  <a:pt x="31242" y="1055624"/>
                </a:lnTo>
                <a:lnTo>
                  <a:pt x="27812" y="1054862"/>
                </a:lnTo>
                <a:close/>
              </a:path>
              <a:path w="1117600" h="1156970">
                <a:moveTo>
                  <a:pt x="20428" y="1126312"/>
                </a:moveTo>
                <a:lnTo>
                  <a:pt x="4191" y="1143127"/>
                </a:lnTo>
                <a:lnTo>
                  <a:pt x="13335" y="1151890"/>
                </a:lnTo>
                <a:lnTo>
                  <a:pt x="16033" y="1149096"/>
                </a:lnTo>
                <a:lnTo>
                  <a:pt x="14859" y="1149096"/>
                </a:lnTo>
                <a:lnTo>
                  <a:pt x="6985" y="1141476"/>
                </a:lnTo>
                <a:lnTo>
                  <a:pt x="17443" y="1138521"/>
                </a:lnTo>
                <a:lnTo>
                  <a:pt x="20428" y="1126312"/>
                </a:lnTo>
                <a:close/>
              </a:path>
              <a:path w="1117600" h="1156970">
                <a:moveTo>
                  <a:pt x="95250" y="1116584"/>
                </a:moveTo>
                <a:lnTo>
                  <a:pt x="91948" y="1117473"/>
                </a:lnTo>
                <a:lnTo>
                  <a:pt x="29546" y="1135102"/>
                </a:lnTo>
                <a:lnTo>
                  <a:pt x="13335" y="1151890"/>
                </a:lnTo>
                <a:lnTo>
                  <a:pt x="16645" y="1151890"/>
                </a:lnTo>
                <a:lnTo>
                  <a:pt x="95377" y="1129665"/>
                </a:lnTo>
                <a:lnTo>
                  <a:pt x="98679" y="1128776"/>
                </a:lnTo>
                <a:lnTo>
                  <a:pt x="100711" y="1125220"/>
                </a:lnTo>
                <a:lnTo>
                  <a:pt x="99694" y="1121918"/>
                </a:lnTo>
                <a:lnTo>
                  <a:pt x="98806" y="1118489"/>
                </a:lnTo>
                <a:lnTo>
                  <a:pt x="95250" y="1116584"/>
                </a:lnTo>
                <a:close/>
              </a:path>
              <a:path w="1117600" h="1156970">
                <a:moveTo>
                  <a:pt x="17443" y="1138521"/>
                </a:moveTo>
                <a:lnTo>
                  <a:pt x="6985" y="1141476"/>
                </a:lnTo>
                <a:lnTo>
                  <a:pt x="14859" y="1149096"/>
                </a:lnTo>
                <a:lnTo>
                  <a:pt x="17443" y="1138521"/>
                </a:lnTo>
                <a:close/>
              </a:path>
              <a:path w="1117600" h="1156970">
                <a:moveTo>
                  <a:pt x="29546" y="1135102"/>
                </a:moveTo>
                <a:lnTo>
                  <a:pt x="17443" y="1138521"/>
                </a:lnTo>
                <a:lnTo>
                  <a:pt x="14859" y="1149096"/>
                </a:lnTo>
                <a:lnTo>
                  <a:pt x="16033" y="1149096"/>
                </a:lnTo>
                <a:lnTo>
                  <a:pt x="29546" y="1135102"/>
                </a:lnTo>
                <a:close/>
              </a:path>
              <a:path w="1117600" h="1156970">
                <a:moveTo>
                  <a:pt x="1108075" y="0"/>
                </a:moveTo>
                <a:lnTo>
                  <a:pt x="20428" y="1126312"/>
                </a:lnTo>
                <a:lnTo>
                  <a:pt x="17443" y="1138521"/>
                </a:lnTo>
                <a:lnTo>
                  <a:pt x="29546" y="1135102"/>
                </a:lnTo>
                <a:lnTo>
                  <a:pt x="1117092" y="8890"/>
                </a:lnTo>
                <a:lnTo>
                  <a:pt x="1108075" y="0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93769" y="2775330"/>
            <a:ext cx="3098800" cy="1176020"/>
          </a:xfrm>
          <a:custGeom>
            <a:avLst/>
            <a:gdLst/>
            <a:ahLst/>
            <a:cxnLst/>
            <a:rect l="l" t="t" r="r" b="b"/>
            <a:pathLst>
              <a:path w="3098800" h="1176020">
                <a:moveTo>
                  <a:pt x="3062572" y="1151449"/>
                </a:moveTo>
                <a:lnTo>
                  <a:pt x="2998724" y="1162558"/>
                </a:lnTo>
                <a:lnTo>
                  <a:pt x="2995295" y="1163193"/>
                </a:lnTo>
                <a:lnTo>
                  <a:pt x="2992881" y="1166368"/>
                </a:lnTo>
                <a:lnTo>
                  <a:pt x="2994152" y="1173353"/>
                </a:lnTo>
                <a:lnTo>
                  <a:pt x="2997454" y="1175639"/>
                </a:lnTo>
                <a:lnTo>
                  <a:pt x="3000882" y="1175004"/>
                </a:lnTo>
                <a:lnTo>
                  <a:pt x="3089734" y="1159637"/>
                </a:lnTo>
                <a:lnTo>
                  <a:pt x="3084576" y="1159637"/>
                </a:lnTo>
                <a:lnTo>
                  <a:pt x="3062572" y="1151449"/>
                </a:lnTo>
                <a:close/>
              </a:path>
              <a:path w="3098800" h="1176020">
                <a:moveTo>
                  <a:pt x="3074880" y="1149308"/>
                </a:moveTo>
                <a:lnTo>
                  <a:pt x="3062572" y="1151449"/>
                </a:lnTo>
                <a:lnTo>
                  <a:pt x="3084576" y="1159637"/>
                </a:lnTo>
                <a:lnTo>
                  <a:pt x="3085292" y="1157732"/>
                </a:lnTo>
                <a:lnTo>
                  <a:pt x="3081781" y="1157732"/>
                </a:lnTo>
                <a:lnTo>
                  <a:pt x="3074880" y="1149308"/>
                </a:lnTo>
                <a:close/>
              </a:path>
              <a:path w="3098800" h="1176020">
                <a:moveTo>
                  <a:pt x="3029457" y="1078357"/>
                </a:moveTo>
                <a:lnTo>
                  <a:pt x="3026790" y="1080516"/>
                </a:lnTo>
                <a:lnTo>
                  <a:pt x="3024124" y="1082802"/>
                </a:lnTo>
                <a:lnTo>
                  <a:pt x="3023615" y="1086739"/>
                </a:lnTo>
                <a:lnTo>
                  <a:pt x="3066931" y="1139606"/>
                </a:lnTo>
                <a:lnTo>
                  <a:pt x="3089021" y="1147826"/>
                </a:lnTo>
                <a:lnTo>
                  <a:pt x="3084576" y="1159637"/>
                </a:lnTo>
                <a:lnTo>
                  <a:pt x="3089734" y="1159637"/>
                </a:lnTo>
                <a:lnTo>
                  <a:pt x="3098546" y="1158113"/>
                </a:lnTo>
                <a:lnTo>
                  <a:pt x="3035680" y="1081405"/>
                </a:lnTo>
                <a:lnTo>
                  <a:pt x="3033522" y="1078738"/>
                </a:lnTo>
                <a:lnTo>
                  <a:pt x="3029457" y="1078357"/>
                </a:lnTo>
                <a:close/>
              </a:path>
              <a:path w="3098800" h="1176020">
                <a:moveTo>
                  <a:pt x="3085591" y="1147445"/>
                </a:moveTo>
                <a:lnTo>
                  <a:pt x="3074880" y="1149308"/>
                </a:lnTo>
                <a:lnTo>
                  <a:pt x="3081781" y="1157732"/>
                </a:lnTo>
                <a:lnTo>
                  <a:pt x="3085591" y="1147445"/>
                </a:lnTo>
                <a:close/>
              </a:path>
              <a:path w="3098800" h="1176020">
                <a:moveTo>
                  <a:pt x="3087997" y="1147445"/>
                </a:moveTo>
                <a:lnTo>
                  <a:pt x="3085591" y="1147445"/>
                </a:lnTo>
                <a:lnTo>
                  <a:pt x="3081781" y="1157732"/>
                </a:lnTo>
                <a:lnTo>
                  <a:pt x="3085292" y="1157732"/>
                </a:lnTo>
                <a:lnTo>
                  <a:pt x="3089021" y="1147826"/>
                </a:lnTo>
                <a:lnTo>
                  <a:pt x="3087997" y="1147445"/>
                </a:lnTo>
                <a:close/>
              </a:path>
              <a:path w="3098800" h="1176020">
                <a:moveTo>
                  <a:pt x="4317" y="0"/>
                </a:moveTo>
                <a:lnTo>
                  <a:pt x="0" y="11938"/>
                </a:lnTo>
                <a:lnTo>
                  <a:pt x="3062572" y="1151449"/>
                </a:lnTo>
                <a:lnTo>
                  <a:pt x="3074880" y="1149308"/>
                </a:lnTo>
                <a:lnTo>
                  <a:pt x="3066931" y="1139606"/>
                </a:lnTo>
                <a:lnTo>
                  <a:pt x="4317" y="0"/>
                </a:lnTo>
                <a:close/>
              </a:path>
              <a:path w="3098800" h="1176020">
                <a:moveTo>
                  <a:pt x="3066931" y="1139606"/>
                </a:moveTo>
                <a:lnTo>
                  <a:pt x="3074880" y="1149308"/>
                </a:lnTo>
                <a:lnTo>
                  <a:pt x="3085591" y="1147445"/>
                </a:lnTo>
                <a:lnTo>
                  <a:pt x="3087997" y="1147445"/>
                </a:lnTo>
                <a:lnTo>
                  <a:pt x="3066931" y="1139606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91355" y="2776982"/>
            <a:ext cx="1085215" cy="1156970"/>
          </a:xfrm>
          <a:custGeom>
            <a:avLst/>
            <a:gdLst/>
            <a:ahLst/>
            <a:cxnLst/>
            <a:rect l="l" t="t" r="r" b="b"/>
            <a:pathLst>
              <a:path w="1085214" h="1156970">
                <a:moveTo>
                  <a:pt x="989965" y="1114932"/>
                </a:moveTo>
                <a:lnTo>
                  <a:pt x="986409" y="1116964"/>
                </a:lnTo>
                <a:lnTo>
                  <a:pt x="985520" y="1120266"/>
                </a:lnTo>
                <a:lnTo>
                  <a:pt x="984504" y="1123568"/>
                </a:lnTo>
                <a:lnTo>
                  <a:pt x="986409" y="1127124"/>
                </a:lnTo>
                <a:lnTo>
                  <a:pt x="1084707" y="1156461"/>
                </a:lnTo>
                <a:lnTo>
                  <a:pt x="1083603" y="1151635"/>
                </a:lnTo>
                <a:lnTo>
                  <a:pt x="1071499" y="1151635"/>
                </a:lnTo>
                <a:lnTo>
                  <a:pt x="1055457" y="1134523"/>
                </a:lnTo>
                <a:lnTo>
                  <a:pt x="989965" y="1114932"/>
                </a:lnTo>
                <a:close/>
              </a:path>
              <a:path w="1085214" h="1156970">
                <a:moveTo>
                  <a:pt x="1055457" y="1134523"/>
                </a:moveTo>
                <a:lnTo>
                  <a:pt x="1071499" y="1151635"/>
                </a:lnTo>
                <a:lnTo>
                  <a:pt x="1074634" y="1148714"/>
                </a:lnTo>
                <a:lnTo>
                  <a:pt x="1069848" y="1148714"/>
                </a:lnTo>
                <a:lnTo>
                  <a:pt x="1067418" y="1138101"/>
                </a:lnTo>
                <a:lnTo>
                  <a:pt x="1055457" y="1134523"/>
                </a:lnTo>
                <a:close/>
              </a:path>
              <a:path w="1085214" h="1156970">
                <a:moveTo>
                  <a:pt x="1058418" y="1054353"/>
                </a:moveTo>
                <a:lnTo>
                  <a:pt x="1051560" y="1055877"/>
                </a:lnTo>
                <a:lnTo>
                  <a:pt x="1049401" y="1059306"/>
                </a:lnTo>
                <a:lnTo>
                  <a:pt x="1050163" y="1062735"/>
                </a:lnTo>
                <a:lnTo>
                  <a:pt x="1064587" y="1125740"/>
                </a:lnTo>
                <a:lnTo>
                  <a:pt x="1080770" y="1142999"/>
                </a:lnTo>
                <a:lnTo>
                  <a:pt x="1071499" y="1151635"/>
                </a:lnTo>
                <a:lnTo>
                  <a:pt x="1083603" y="1151635"/>
                </a:lnTo>
                <a:lnTo>
                  <a:pt x="1062496" y="1059306"/>
                </a:lnTo>
                <a:lnTo>
                  <a:pt x="1061847" y="1056385"/>
                </a:lnTo>
                <a:lnTo>
                  <a:pt x="1058418" y="1054353"/>
                </a:lnTo>
                <a:close/>
              </a:path>
              <a:path w="1085214" h="1156970">
                <a:moveTo>
                  <a:pt x="1067418" y="1138101"/>
                </a:moveTo>
                <a:lnTo>
                  <a:pt x="1069848" y="1148714"/>
                </a:lnTo>
                <a:lnTo>
                  <a:pt x="1077849" y="1141221"/>
                </a:lnTo>
                <a:lnTo>
                  <a:pt x="1067418" y="1138101"/>
                </a:lnTo>
                <a:close/>
              </a:path>
              <a:path w="1085214" h="1156970">
                <a:moveTo>
                  <a:pt x="1064587" y="1125740"/>
                </a:moveTo>
                <a:lnTo>
                  <a:pt x="1067418" y="1138101"/>
                </a:lnTo>
                <a:lnTo>
                  <a:pt x="1077849" y="1141221"/>
                </a:lnTo>
                <a:lnTo>
                  <a:pt x="1069848" y="1148714"/>
                </a:lnTo>
                <a:lnTo>
                  <a:pt x="1074634" y="1148714"/>
                </a:lnTo>
                <a:lnTo>
                  <a:pt x="1080770" y="1142999"/>
                </a:lnTo>
                <a:lnTo>
                  <a:pt x="1064587" y="1125740"/>
                </a:lnTo>
                <a:close/>
              </a:path>
              <a:path w="1085214" h="1156970">
                <a:moveTo>
                  <a:pt x="9144" y="0"/>
                </a:moveTo>
                <a:lnTo>
                  <a:pt x="0" y="8635"/>
                </a:lnTo>
                <a:lnTo>
                  <a:pt x="1055457" y="1134523"/>
                </a:lnTo>
                <a:lnTo>
                  <a:pt x="1067418" y="1138101"/>
                </a:lnTo>
                <a:lnTo>
                  <a:pt x="1064587" y="1125740"/>
                </a:lnTo>
                <a:lnTo>
                  <a:pt x="9144" y="0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46447" y="2959607"/>
            <a:ext cx="230124" cy="2468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63317" y="3934205"/>
            <a:ext cx="1440180" cy="791210"/>
          </a:xfrm>
          <a:prstGeom prst="rect">
            <a:avLst/>
          </a:prstGeom>
          <a:solidFill>
            <a:srgbClr val="0E6EC5"/>
          </a:solidFill>
          <a:ln w="25907">
            <a:solidFill>
              <a:srgbClr val="085091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404495" marR="104139" indent="-287020">
              <a:lnSpc>
                <a:spcPct val="100000"/>
              </a:lnSpc>
              <a:spcBef>
                <a:spcPts val="835"/>
              </a:spcBef>
            </a:pP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Goal: </a:t>
            </a:r>
            <a:r>
              <a:rPr sz="1800" spc="-10" dirty="0">
                <a:solidFill>
                  <a:srgbClr val="FFFFFF"/>
                </a:solidFill>
                <a:latin typeface="Constantia"/>
                <a:cs typeface="Constantia"/>
              </a:rPr>
              <a:t>Steal 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a </a:t>
            </a:r>
            <a:r>
              <a:rPr sz="1800" spc="20" dirty="0">
                <a:solidFill>
                  <a:srgbClr val="FFFFFF"/>
                </a:solidFill>
                <a:latin typeface="Constantia"/>
                <a:cs typeface="Constantia"/>
              </a:rPr>
              <a:t>TV</a:t>
            </a:r>
            <a:r>
              <a:rPr sz="1800" spc="-13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set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95038" y="3934205"/>
            <a:ext cx="1440180" cy="791210"/>
          </a:xfrm>
          <a:prstGeom prst="rect">
            <a:avLst/>
          </a:prstGeom>
          <a:solidFill>
            <a:srgbClr val="0E6EC5"/>
          </a:solidFill>
          <a:ln w="25907">
            <a:solidFill>
              <a:srgbClr val="085091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95885" marR="86360" indent="121920">
              <a:lnSpc>
                <a:spcPct val="100000"/>
              </a:lnSpc>
              <a:spcBef>
                <a:spcPts val="835"/>
              </a:spcBef>
            </a:pP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Goal: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earn  some  </a:t>
            </a: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money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72605" y="3934205"/>
            <a:ext cx="1440180" cy="791210"/>
          </a:xfrm>
          <a:prstGeom prst="rect">
            <a:avLst/>
          </a:prstGeom>
          <a:solidFill>
            <a:srgbClr val="0E6EC5"/>
          </a:solidFill>
          <a:ln w="25907">
            <a:solidFill>
              <a:srgbClr val="085091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405130" marR="238760" indent="-151130">
              <a:lnSpc>
                <a:spcPct val="100000"/>
              </a:lnSpc>
              <a:spcBef>
                <a:spcPts val="835"/>
              </a:spcBef>
            </a:pP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Goal:  </a:t>
            </a:r>
            <a:r>
              <a:rPr sz="1800" spc="-10" dirty="0">
                <a:solidFill>
                  <a:srgbClr val="FFFFFF"/>
                </a:solidFill>
                <a:latin typeface="Constantia"/>
                <a:cs typeface="Constantia"/>
              </a:rPr>
              <a:t>buy </a:t>
            </a:r>
            <a:r>
              <a:rPr sz="1800" spc="20" dirty="0">
                <a:solidFill>
                  <a:srgbClr val="FFFFFF"/>
                </a:solidFill>
                <a:latin typeface="Constantia"/>
                <a:cs typeface="Constantia"/>
              </a:rPr>
              <a:t>TV 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set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863" y="516127"/>
            <a:ext cx="811784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25" dirty="0"/>
              <a:t>Constraint </a:t>
            </a:r>
            <a:r>
              <a:rPr sz="5000" spc="-20" dirty="0"/>
              <a:t>Satisfaction</a:t>
            </a:r>
            <a:r>
              <a:rPr sz="5000" spc="-5" dirty="0"/>
              <a:t> </a:t>
            </a:r>
            <a:r>
              <a:rPr sz="5000" spc="-20" dirty="0"/>
              <a:t>Problem</a:t>
            </a:r>
            <a:endParaRPr sz="5000"/>
          </a:p>
        </p:txBody>
      </p:sp>
      <p:sp>
        <p:nvSpPr>
          <p:cNvPr id="8" name="object 8"/>
          <p:cNvSpPr txBox="1"/>
          <p:nvPr/>
        </p:nvSpPr>
        <p:spPr>
          <a:xfrm>
            <a:off x="535940" y="1418310"/>
            <a:ext cx="8033384" cy="375094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Each </a:t>
            </a:r>
            <a:r>
              <a:rPr sz="2600" spc="-5" dirty="0">
                <a:latin typeface="Constantia"/>
                <a:cs typeface="Constantia"/>
              </a:rPr>
              <a:t>state</a:t>
            </a:r>
            <a:r>
              <a:rPr sz="2600" spc="-26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contains:</a:t>
            </a:r>
            <a:endParaRPr sz="2600">
              <a:latin typeface="Constantia"/>
              <a:cs typeface="Constantia"/>
            </a:endParaRPr>
          </a:p>
          <a:p>
            <a:pPr marL="12700" marR="4176395">
              <a:lnSpc>
                <a:spcPct val="120000"/>
              </a:lnSpc>
              <a:tabLst>
                <a:tab pos="1553210" algn="l"/>
              </a:tabLst>
            </a:pPr>
            <a:r>
              <a:rPr sz="2600" spc="-20" dirty="0">
                <a:latin typeface="Constantia"/>
                <a:cs typeface="Constantia"/>
              </a:rPr>
              <a:t>Variables	</a:t>
            </a:r>
            <a:r>
              <a:rPr sz="2600" spc="-5" dirty="0">
                <a:latin typeface="Constantia"/>
                <a:cs typeface="Constantia"/>
              </a:rPr>
              <a:t>X1,X2,X3,…….Xn  </a:t>
            </a:r>
            <a:r>
              <a:rPr sz="2600" spc="-10" dirty="0">
                <a:latin typeface="Constantia"/>
                <a:cs typeface="Constantia"/>
              </a:rPr>
              <a:t>Constraints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C1,C2,…..Cn</a:t>
            </a:r>
            <a:endParaRPr sz="2600">
              <a:latin typeface="Constantia"/>
              <a:cs typeface="Constantia"/>
            </a:endParaRPr>
          </a:p>
          <a:p>
            <a:pPr marL="12700" marR="382270">
              <a:lnSpc>
                <a:spcPts val="3750"/>
              </a:lnSpc>
              <a:spcBef>
                <a:spcPts val="225"/>
              </a:spcBef>
              <a:tabLst>
                <a:tab pos="5938520" algn="l"/>
              </a:tabLst>
            </a:pPr>
            <a:r>
              <a:rPr sz="2600" spc="-180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ar</a:t>
            </a:r>
            <a:r>
              <a:rPr sz="2600" spc="-15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ables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</a:t>
            </a:r>
            <a:r>
              <a:rPr sz="2600" spc="-70" dirty="0">
                <a:latin typeface="Constantia"/>
                <a:cs typeface="Constantia"/>
              </a:rPr>
              <a:t>a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ass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g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ed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with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alues	V1</a:t>
            </a:r>
            <a:r>
              <a:rPr sz="2600" spc="5" dirty="0">
                <a:latin typeface="Constantia"/>
                <a:cs typeface="Constantia"/>
              </a:rPr>
              <a:t>,</a:t>
            </a:r>
            <a:r>
              <a:rPr sz="2600" dirty="0">
                <a:latin typeface="Constantia"/>
                <a:cs typeface="Constantia"/>
              </a:rPr>
              <a:t>V2,</a:t>
            </a:r>
            <a:r>
              <a:rPr sz="2600" spc="5" dirty="0">
                <a:latin typeface="Constantia"/>
                <a:cs typeface="Constantia"/>
              </a:rPr>
              <a:t>…</a:t>
            </a:r>
            <a:r>
              <a:rPr sz="2600" dirty="0">
                <a:latin typeface="Constantia"/>
                <a:cs typeface="Constantia"/>
              </a:rPr>
              <a:t>..Vn  Such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that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none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constraints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are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violated.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5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100000"/>
              </a:lnSpc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Goal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state-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one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which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all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variables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are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assigned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resp.  </a:t>
            </a:r>
            <a:r>
              <a:rPr sz="2600" spc="-5" dirty="0">
                <a:latin typeface="Constantia"/>
                <a:cs typeface="Constantia"/>
              </a:rPr>
              <a:t>values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those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values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do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not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violate</a:t>
            </a:r>
            <a:r>
              <a:rPr sz="2600" spc="-16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any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constraint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8759" y="29413"/>
            <a:ext cx="783717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Example </a:t>
            </a:r>
            <a:r>
              <a:rPr spc="-20" dirty="0"/>
              <a:t>graph </a:t>
            </a:r>
            <a:r>
              <a:rPr spc="-10" dirty="0"/>
              <a:t>colouring</a:t>
            </a:r>
            <a:r>
              <a:rPr spc="-35" dirty="0"/>
              <a:t> </a:t>
            </a:r>
            <a:r>
              <a:rPr spc="-15" dirty="0"/>
              <a:t>problem</a:t>
            </a:r>
          </a:p>
        </p:txBody>
      </p:sp>
      <p:sp>
        <p:nvSpPr>
          <p:cNvPr id="8" name="object 8"/>
          <p:cNvSpPr/>
          <p:nvPr/>
        </p:nvSpPr>
        <p:spPr>
          <a:xfrm>
            <a:off x="2340101" y="982217"/>
            <a:ext cx="3025140" cy="3095625"/>
          </a:xfrm>
          <a:custGeom>
            <a:avLst/>
            <a:gdLst/>
            <a:ahLst/>
            <a:cxnLst/>
            <a:rect l="l" t="t" r="r" b="b"/>
            <a:pathLst>
              <a:path w="3025140" h="3095625">
                <a:moveTo>
                  <a:pt x="1512570" y="0"/>
                </a:moveTo>
                <a:lnTo>
                  <a:pt x="1464552" y="764"/>
                </a:lnTo>
                <a:lnTo>
                  <a:pt x="1416908" y="3044"/>
                </a:lnTo>
                <a:lnTo>
                  <a:pt x="1369660" y="6816"/>
                </a:lnTo>
                <a:lnTo>
                  <a:pt x="1322829" y="12058"/>
                </a:lnTo>
                <a:lnTo>
                  <a:pt x="1276437" y="18746"/>
                </a:lnTo>
                <a:lnTo>
                  <a:pt x="1230508" y="26859"/>
                </a:lnTo>
                <a:lnTo>
                  <a:pt x="1185063" y="36373"/>
                </a:lnTo>
                <a:lnTo>
                  <a:pt x="1140123" y="47266"/>
                </a:lnTo>
                <a:lnTo>
                  <a:pt x="1095712" y="59516"/>
                </a:lnTo>
                <a:lnTo>
                  <a:pt x="1051851" y="73099"/>
                </a:lnTo>
                <a:lnTo>
                  <a:pt x="1008563" y="87992"/>
                </a:lnTo>
                <a:lnTo>
                  <a:pt x="965870" y="104174"/>
                </a:lnTo>
                <a:lnTo>
                  <a:pt x="923794" y="121622"/>
                </a:lnTo>
                <a:lnTo>
                  <a:pt x="882356" y="140312"/>
                </a:lnTo>
                <a:lnTo>
                  <a:pt x="841580" y="160223"/>
                </a:lnTo>
                <a:lnTo>
                  <a:pt x="801486" y="181331"/>
                </a:lnTo>
                <a:lnTo>
                  <a:pt x="762099" y="203614"/>
                </a:lnTo>
                <a:lnTo>
                  <a:pt x="723439" y="227050"/>
                </a:lnTo>
                <a:lnTo>
                  <a:pt x="685528" y="251615"/>
                </a:lnTo>
                <a:lnTo>
                  <a:pt x="648390" y="277287"/>
                </a:lnTo>
                <a:lnTo>
                  <a:pt x="612045" y="304043"/>
                </a:lnTo>
                <a:lnTo>
                  <a:pt x="576517" y="331861"/>
                </a:lnTo>
                <a:lnTo>
                  <a:pt x="541827" y="360717"/>
                </a:lnTo>
                <a:lnTo>
                  <a:pt x="507997" y="390590"/>
                </a:lnTo>
                <a:lnTo>
                  <a:pt x="475050" y="421457"/>
                </a:lnTo>
                <a:lnTo>
                  <a:pt x="443007" y="453294"/>
                </a:lnTo>
                <a:lnTo>
                  <a:pt x="411892" y="486080"/>
                </a:lnTo>
                <a:lnTo>
                  <a:pt x="381725" y="519791"/>
                </a:lnTo>
                <a:lnTo>
                  <a:pt x="352530" y="554406"/>
                </a:lnTo>
                <a:lnTo>
                  <a:pt x="324327" y="589900"/>
                </a:lnTo>
                <a:lnTo>
                  <a:pt x="297141" y="626252"/>
                </a:lnTo>
                <a:lnTo>
                  <a:pt x="270992" y="663440"/>
                </a:lnTo>
                <a:lnTo>
                  <a:pt x="245902" y="701439"/>
                </a:lnTo>
                <a:lnTo>
                  <a:pt x="221895" y="740228"/>
                </a:lnTo>
                <a:lnTo>
                  <a:pt x="198991" y="779784"/>
                </a:lnTo>
                <a:lnTo>
                  <a:pt x="177214" y="820085"/>
                </a:lnTo>
                <a:lnTo>
                  <a:pt x="156584" y="861107"/>
                </a:lnTo>
                <a:lnTo>
                  <a:pt x="137126" y="902828"/>
                </a:lnTo>
                <a:lnTo>
                  <a:pt x="118860" y="945225"/>
                </a:lnTo>
                <a:lnTo>
                  <a:pt x="101808" y="988276"/>
                </a:lnTo>
                <a:lnTo>
                  <a:pt x="85994" y="1031958"/>
                </a:lnTo>
                <a:lnTo>
                  <a:pt x="71438" y="1076248"/>
                </a:lnTo>
                <a:lnTo>
                  <a:pt x="58164" y="1121124"/>
                </a:lnTo>
                <a:lnTo>
                  <a:pt x="46193" y="1166563"/>
                </a:lnTo>
                <a:lnTo>
                  <a:pt x="35547" y="1212542"/>
                </a:lnTo>
                <a:lnTo>
                  <a:pt x="26249" y="1259039"/>
                </a:lnTo>
                <a:lnTo>
                  <a:pt x="18320" y="1306030"/>
                </a:lnTo>
                <a:lnTo>
                  <a:pt x="11784" y="1353495"/>
                </a:lnTo>
                <a:lnTo>
                  <a:pt x="6661" y="1401408"/>
                </a:lnTo>
                <a:lnTo>
                  <a:pt x="2975" y="1449749"/>
                </a:lnTo>
                <a:lnTo>
                  <a:pt x="747" y="1498495"/>
                </a:lnTo>
                <a:lnTo>
                  <a:pt x="0" y="1547622"/>
                </a:lnTo>
                <a:lnTo>
                  <a:pt x="747" y="1596748"/>
                </a:lnTo>
                <a:lnTo>
                  <a:pt x="2975" y="1645494"/>
                </a:lnTo>
                <a:lnTo>
                  <a:pt x="6661" y="1693835"/>
                </a:lnTo>
                <a:lnTo>
                  <a:pt x="11784" y="1741748"/>
                </a:lnTo>
                <a:lnTo>
                  <a:pt x="18320" y="1789213"/>
                </a:lnTo>
                <a:lnTo>
                  <a:pt x="26249" y="1836204"/>
                </a:lnTo>
                <a:lnTo>
                  <a:pt x="35547" y="1882701"/>
                </a:lnTo>
                <a:lnTo>
                  <a:pt x="46193" y="1928680"/>
                </a:lnTo>
                <a:lnTo>
                  <a:pt x="58164" y="1974119"/>
                </a:lnTo>
                <a:lnTo>
                  <a:pt x="71438" y="2018995"/>
                </a:lnTo>
                <a:lnTo>
                  <a:pt x="85994" y="2063285"/>
                </a:lnTo>
                <a:lnTo>
                  <a:pt x="101808" y="2106967"/>
                </a:lnTo>
                <a:lnTo>
                  <a:pt x="118860" y="2150018"/>
                </a:lnTo>
                <a:lnTo>
                  <a:pt x="137126" y="2192415"/>
                </a:lnTo>
                <a:lnTo>
                  <a:pt x="156584" y="2234136"/>
                </a:lnTo>
                <a:lnTo>
                  <a:pt x="177214" y="2275158"/>
                </a:lnTo>
                <a:lnTo>
                  <a:pt x="198991" y="2315459"/>
                </a:lnTo>
                <a:lnTo>
                  <a:pt x="221895" y="2355015"/>
                </a:lnTo>
                <a:lnTo>
                  <a:pt x="245902" y="2393804"/>
                </a:lnTo>
                <a:lnTo>
                  <a:pt x="270992" y="2431803"/>
                </a:lnTo>
                <a:lnTo>
                  <a:pt x="297141" y="2468991"/>
                </a:lnTo>
                <a:lnTo>
                  <a:pt x="324327" y="2505343"/>
                </a:lnTo>
                <a:lnTo>
                  <a:pt x="352530" y="2540837"/>
                </a:lnTo>
                <a:lnTo>
                  <a:pt x="381725" y="2575452"/>
                </a:lnTo>
                <a:lnTo>
                  <a:pt x="411892" y="2609163"/>
                </a:lnTo>
                <a:lnTo>
                  <a:pt x="443007" y="2641949"/>
                </a:lnTo>
                <a:lnTo>
                  <a:pt x="475050" y="2673786"/>
                </a:lnTo>
                <a:lnTo>
                  <a:pt x="507997" y="2704653"/>
                </a:lnTo>
                <a:lnTo>
                  <a:pt x="541827" y="2734526"/>
                </a:lnTo>
                <a:lnTo>
                  <a:pt x="576517" y="2763382"/>
                </a:lnTo>
                <a:lnTo>
                  <a:pt x="612045" y="2791200"/>
                </a:lnTo>
                <a:lnTo>
                  <a:pt x="648390" y="2817956"/>
                </a:lnTo>
                <a:lnTo>
                  <a:pt x="685528" y="2843628"/>
                </a:lnTo>
                <a:lnTo>
                  <a:pt x="723439" y="2868193"/>
                </a:lnTo>
                <a:lnTo>
                  <a:pt x="762099" y="2891629"/>
                </a:lnTo>
                <a:lnTo>
                  <a:pt x="801486" y="2913912"/>
                </a:lnTo>
                <a:lnTo>
                  <a:pt x="841580" y="2935020"/>
                </a:lnTo>
                <a:lnTo>
                  <a:pt x="882356" y="2954931"/>
                </a:lnTo>
                <a:lnTo>
                  <a:pt x="923794" y="2973621"/>
                </a:lnTo>
                <a:lnTo>
                  <a:pt x="965870" y="2991069"/>
                </a:lnTo>
                <a:lnTo>
                  <a:pt x="1008563" y="3007251"/>
                </a:lnTo>
                <a:lnTo>
                  <a:pt x="1051851" y="3022144"/>
                </a:lnTo>
                <a:lnTo>
                  <a:pt x="1095712" y="3035727"/>
                </a:lnTo>
                <a:lnTo>
                  <a:pt x="1140123" y="3047977"/>
                </a:lnTo>
                <a:lnTo>
                  <a:pt x="1185063" y="3058870"/>
                </a:lnTo>
                <a:lnTo>
                  <a:pt x="1230508" y="3068384"/>
                </a:lnTo>
                <a:lnTo>
                  <a:pt x="1276437" y="3076497"/>
                </a:lnTo>
                <a:lnTo>
                  <a:pt x="1322829" y="3083185"/>
                </a:lnTo>
                <a:lnTo>
                  <a:pt x="1369660" y="3088427"/>
                </a:lnTo>
                <a:lnTo>
                  <a:pt x="1416908" y="3092199"/>
                </a:lnTo>
                <a:lnTo>
                  <a:pt x="1464552" y="3094479"/>
                </a:lnTo>
                <a:lnTo>
                  <a:pt x="1512570" y="3095244"/>
                </a:lnTo>
                <a:lnTo>
                  <a:pt x="1560587" y="3094479"/>
                </a:lnTo>
                <a:lnTo>
                  <a:pt x="1608231" y="3092199"/>
                </a:lnTo>
                <a:lnTo>
                  <a:pt x="1655479" y="3088427"/>
                </a:lnTo>
                <a:lnTo>
                  <a:pt x="1702310" y="3083185"/>
                </a:lnTo>
                <a:lnTo>
                  <a:pt x="1748702" y="3076497"/>
                </a:lnTo>
                <a:lnTo>
                  <a:pt x="1794631" y="3068384"/>
                </a:lnTo>
                <a:lnTo>
                  <a:pt x="1840076" y="3058870"/>
                </a:lnTo>
                <a:lnTo>
                  <a:pt x="1885016" y="3047977"/>
                </a:lnTo>
                <a:lnTo>
                  <a:pt x="1929427" y="3035727"/>
                </a:lnTo>
                <a:lnTo>
                  <a:pt x="1973288" y="3022144"/>
                </a:lnTo>
                <a:lnTo>
                  <a:pt x="2016576" y="3007251"/>
                </a:lnTo>
                <a:lnTo>
                  <a:pt x="2059269" y="2991069"/>
                </a:lnTo>
                <a:lnTo>
                  <a:pt x="2101345" y="2973621"/>
                </a:lnTo>
                <a:lnTo>
                  <a:pt x="2142783" y="2954931"/>
                </a:lnTo>
                <a:lnTo>
                  <a:pt x="2183559" y="2935020"/>
                </a:lnTo>
                <a:lnTo>
                  <a:pt x="2223653" y="2913912"/>
                </a:lnTo>
                <a:lnTo>
                  <a:pt x="2263040" y="2891629"/>
                </a:lnTo>
                <a:lnTo>
                  <a:pt x="2301700" y="2868193"/>
                </a:lnTo>
                <a:lnTo>
                  <a:pt x="2339611" y="2843628"/>
                </a:lnTo>
                <a:lnTo>
                  <a:pt x="2376749" y="2817956"/>
                </a:lnTo>
                <a:lnTo>
                  <a:pt x="2413094" y="2791200"/>
                </a:lnTo>
                <a:lnTo>
                  <a:pt x="2448622" y="2763382"/>
                </a:lnTo>
                <a:lnTo>
                  <a:pt x="2483312" y="2734526"/>
                </a:lnTo>
                <a:lnTo>
                  <a:pt x="2517142" y="2704653"/>
                </a:lnTo>
                <a:lnTo>
                  <a:pt x="2550089" y="2673786"/>
                </a:lnTo>
                <a:lnTo>
                  <a:pt x="2582132" y="2641949"/>
                </a:lnTo>
                <a:lnTo>
                  <a:pt x="2613247" y="2609163"/>
                </a:lnTo>
                <a:lnTo>
                  <a:pt x="2643414" y="2575452"/>
                </a:lnTo>
                <a:lnTo>
                  <a:pt x="2672609" y="2540837"/>
                </a:lnTo>
                <a:lnTo>
                  <a:pt x="2700812" y="2505343"/>
                </a:lnTo>
                <a:lnTo>
                  <a:pt x="2727998" y="2468991"/>
                </a:lnTo>
                <a:lnTo>
                  <a:pt x="2754147" y="2431803"/>
                </a:lnTo>
                <a:lnTo>
                  <a:pt x="2779237" y="2393804"/>
                </a:lnTo>
                <a:lnTo>
                  <a:pt x="2803244" y="2355015"/>
                </a:lnTo>
                <a:lnTo>
                  <a:pt x="2826148" y="2315459"/>
                </a:lnTo>
                <a:lnTo>
                  <a:pt x="2847925" y="2275158"/>
                </a:lnTo>
                <a:lnTo>
                  <a:pt x="2868555" y="2234136"/>
                </a:lnTo>
                <a:lnTo>
                  <a:pt x="2888013" y="2192415"/>
                </a:lnTo>
                <a:lnTo>
                  <a:pt x="2906279" y="2150018"/>
                </a:lnTo>
                <a:lnTo>
                  <a:pt x="2923331" y="2106967"/>
                </a:lnTo>
                <a:lnTo>
                  <a:pt x="2939145" y="2063285"/>
                </a:lnTo>
                <a:lnTo>
                  <a:pt x="2953701" y="2018995"/>
                </a:lnTo>
                <a:lnTo>
                  <a:pt x="2966975" y="1974119"/>
                </a:lnTo>
                <a:lnTo>
                  <a:pt x="2978946" y="1928680"/>
                </a:lnTo>
                <a:lnTo>
                  <a:pt x="2989592" y="1882701"/>
                </a:lnTo>
                <a:lnTo>
                  <a:pt x="2998890" y="1836204"/>
                </a:lnTo>
                <a:lnTo>
                  <a:pt x="3006819" y="1789213"/>
                </a:lnTo>
                <a:lnTo>
                  <a:pt x="3013355" y="1741748"/>
                </a:lnTo>
                <a:lnTo>
                  <a:pt x="3018478" y="1693835"/>
                </a:lnTo>
                <a:lnTo>
                  <a:pt x="3022164" y="1645494"/>
                </a:lnTo>
                <a:lnTo>
                  <a:pt x="3024392" y="1596748"/>
                </a:lnTo>
                <a:lnTo>
                  <a:pt x="3025140" y="1547622"/>
                </a:lnTo>
                <a:lnTo>
                  <a:pt x="3024392" y="1498495"/>
                </a:lnTo>
                <a:lnTo>
                  <a:pt x="3022164" y="1449749"/>
                </a:lnTo>
                <a:lnTo>
                  <a:pt x="3018478" y="1401408"/>
                </a:lnTo>
                <a:lnTo>
                  <a:pt x="3013355" y="1353495"/>
                </a:lnTo>
                <a:lnTo>
                  <a:pt x="3006819" y="1306030"/>
                </a:lnTo>
                <a:lnTo>
                  <a:pt x="2998890" y="1259039"/>
                </a:lnTo>
                <a:lnTo>
                  <a:pt x="2989592" y="1212542"/>
                </a:lnTo>
                <a:lnTo>
                  <a:pt x="2978946" y="1166563"/>
                </a:lnTo>
                <a:lnTo>
                  <a:pt x="2966975" y="1121124"/>
                </a:lnTo>
                <a:lnTo>
                  <a:pt x="2953701" y="1076248"/>
                </a:lnTo>
                <a:lnTo>
                  <a:pt x="2939145" y="1031958"/>
                </a:lnTo>
                <a:lnTo>
                  <a:pt x="2923331" y="988276"/>
                </a:lnTo>
                <a:lnTo>
                  <a:pt x="2906279" y="945225"/>
                </a:lnTo>
                <a:lnTo>
                  <a:pt x="2888013" y="902828"/>
                </a:lnTo>
                <a:lnTo>
                  <a:pt x="2868555" y="861107"/>
                </a:lnTo>
                <a:lnTo>
                  <a:pt x="2847925" y="820085"/>
                </a:lnTo>
                <a:lnTo>
                  <a:pt x="2826148" y="779784"/>
                </a:lnTo>
                <a:lnTo>
                  <a:pt x="2803244" y="740228"/>
                </a:lnTo>
                <a:lnTo>
                  <a:pt x="2779237" y="701439"/>
                </a:lnTo>
                <a:lnTo>
                  <a:pt x="2754147" y="663440"/>
                </a:lnTo>
                <a:lnTo>
                  <a:pt x="2727998" y="626252"/>
                </a:lnTo>
                <a:lnTo>
                  <a:pt x="2700812" y="589900"/>
                </a:lnTo>
                <a:lnTo>
                  <a:pt x="2672609" y="554406"/>
                </a:lnTo>
                <a:lnTo>
                  <a:pt x="2643414" y="519791"/>
                </a:lnTo>
                <a:lnTo>
                  <a:pt x="2613247" y="486080"/>
                </a:lnTo>
                <a:lnTo>
                  <a:pt x="2582132" y="453294"/>
                </a:lnTo>
                <a:lnTo>
                  <a:pt x="2550089" y="421457"/>
                </a:lnTo>
                <a:lnTo>
                  <a:pt x="2517142" y="390590"/>
                </a:lnTo>
                <a:lnTo>
                  <a:pt x="2483312" y="360717"/>
                </a:lnTo>
                <a:lnTo>
                  <a:pt x="2448622" y="331861"/>
                </a:lnTo>
                <a:lnTo>
                  <a:pt x="2413094" y="304043"/>
                </a:lnTo>
                <a:lnTo>
                  <a:pt x="2376749" y="277287"/>
                </a:lnTo>
                <a:lnTo>
                  <a:pt x="2339611" y="251615"/>
                </a:lnTo>
                <a:lnTo>
                  <a:pt x="2301700" y="227050"/>
                </a:lnTo>
                <a:lnTo>
                  <a:pt x="2263040" y="203614"/>
                </a:lnTo>
                <a:lnTo>
                  <a:pt x="2223653" y="181331"/>
                </a:lnTo>
                <a:lnTo>
                  <a:pt x="2183559" y="160223"/>
                </a:lnTo>
                <a:lnTo>
                  <a:pt x="2142783" y="140312"/>
                </a:lnTo>
                <a:lnTo>
                  <a:pt x="2101345" y="121622"/>
                </a:lnTo>
                <a:lnTo>
                  <a:pt x="2059269" y="104174"/>
                </a:lnTo>
                <a:lnTo>
                  <a:pt x="2016576" y="87992"/>
                </a:lnTo>
                <a:lnTo>
                  <a:pt x="1973288" y="73099"/>
                </a:lnTo>
                <a:lnTo>
                  <a:pt x="1929427" y="59516"/>
                </a:lnTo>
                <a:lnTo>
                  <a:pt x="1885016" y="47266"/>
                </a:lnTo>
                <a:lnTo>
                  <a:pt x="1840076" y="36373"/>
                </a:lnTo>
                <a:lnTo>
                  <a:pt x="1794631" y="26859"/>
                </a:lnTo>
                <a:lnTo>
                  <a:pt x="1748702" y="18746"/>
                </a:lnTo>
                <a:lnTo>
                  <a:pt x="1702310" y="12058"/>
                </a:lnTo>
                <a:lnTo>
                  <a:pt x="1655479" y="6816"/>
                </a:lnTo>
                <a:lnTo>
                  <a:pt x="1608231" y="3044"/>
                </a:lnTo>
                <a:lnTo>
                  <a:pt x="1560587" y="764"/>
                </a:lnTo>
                <a:lnTo>
                  <a:pt x="15125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40101" y="982217"/>
            <a:ext cx="3025140" cy="3095625"/>
          </a:xfrm>
          <a:custGeom>
            <a:avLst/>
            <a:gdLst/>
            <a:ahLst/>
            <a:cxnLst/>
            <a:rect l="l" t="t" r="r" b="b"/>
            <a:pathLst>
              <a:path w="3025140" h="3095625">
                <a:moveTo>
                  <a:pt x="0" y="1547622"/>
                </a:moveTo>
                <a:lnTo>
                  <a:pt x="747" y="1498495"/>
                </a:lnTo>
                <a:lnTo>
                  <a:pt x="2975" y="1449749"/>
                </a:lnTo>
                <a:lnTo>
                  <a:pt x="6661" y="1401408"/>
                </a:lnTo>
                <a:lnTo>
                  <a:pt x="11784" y="1353495"/>
                </a:lnTo>
                <a:lnTo>
                  <a:pt x="18320" y="1306030"/>
                </a:lnTo>
                <a:lnTo>
                  <a:pt x="26249" y="1259039"/>
                </a:lnTo>
                <a:lnTo>
                  <a:pt x="35547" y="1212542"/>
                </a:lnTo>
                <a:lnTo>
                  <a:pt x="46193" y="1166563"/>
                </a:lnTo>
                <a:lnTo>
                  <a:pt x="58164" y="1121124"/>
                </a:lnTo>
                <a:lnTo>
                  <a:pt x="71438" y="1076248"/>
                </a:lnTo>
                <a:lnTo>
                  <a:pt x="85994" y="1031958"/>
                </a:lnTo>
                <a:lnTo>
                  <a:pt x="101808" y="988276"/>
                </a:lnTo>
                <a:lnTo>
                  <a:pt x="118860" y="945225"/>
                </a:lnTo>
                <a:lnTo>
                  <a:pt x="137126" y="902828"/>
                </a:lnTo>
                <a:lnTo>
                  <a:pt x="156584" y="861107"/>
                </a:lnTo>
                <a:lnTo>
                  <a:pt x="177214" y="820085"/>
                </a:lnTo>
                <a:lnTo>
                  <a:pt x="198991" y="779784"/>
                </a:lnTo>
                <a:lnTo>
                  <a:pt x="221895" y="740228"/>
                </a:lnTo>
                <a:lnTo>
                  <a:pt x="245902" y="701439"/>
                </a:lnTo>
                <a:lnTo>
                  <a:pt x="270992" y="663440"/>
                </a:lnTo>
                <a:lnTo>
                  <a:pt x="297141" y="626252"/>
                </a:lnTo>
                <a:lnTo>
                  <a:pt x="324327" y="589900"/>
                </a:lnTo>
                <a:lnTo>
                  <a:pt x="352530" y="554406"/>
                </a:lnTo>
                <a:lnTo>
                  <a:pt x="381725" y="519791"/>
                </a:lnTo>
                <a:lnTo>
                  <a:pt x="411892" y="486080"/>
                </a:lnTo>
                <a:lnTo>
                  <a:pt x="443007" y="453294"/>
                </a:lnTo>
                <a:lnTo>
                  <a:pt x="475050" y="421457"/>
                </a:lnTo>
                <a:lnTo>
                  <a:pt x="507997" y="390590"/>
                </a:lnTo>
                <a:lnTo>
                  <a:pt x="541827" y="360717"/>
                </a:lnTo>
                <a:lnTo>
                  <a:pt x="576517" y="331861"/>
                </a:lnTo>
                <a:lnTo>
                  <a:pt x="612045" y="304043"/>
                </a:lnTo>
                <a:lnTo>
                  <a:pt x="648390" y="277287"/>
                </a:lnTo>
                <a:lnTo>
                  <a:pt x="685528" y="251615"/>
                </a:lnTo>
                <a:lnTo>
                  <a:pt x="723439" y="227050"/>
                </a:lnTo>
                <a:lnTo>
                  <a:pt x="762099" y="203614"/>
                </a:lnTo>
                <a:lnTo>
                  <a:pt x="801486" y="181331"/>
                </a:lnTo>
                <a:lnTo>
                  <a:pt x="841580" y="160223"/>
                </a:lnTo>
                <a:lnTo>
                  <a:pt x="882356" y="140312"/>
                </a:lnTo>
                <a:lnTo>
                  <a:pt x="923794" y="121622"/>
                </a:lnTo>
                <a:lnTo>
                  <a:pt x="965870" y="104174"/>
                </a:lnTo>
                <a:lnTo>
                  <a:pt x="1008563" y="87992"/>
                </a:lnTo>
                <a:lnTo>
                  <a:pt x="1051851" y="73099"/>
                </a:lnTo>
                <a:lnTo>
                  <a:pt x="1095712" y="59516"/>
                </a:lnTo>
                <a:lnTo>
                  <a:pt x="1140123" y="47266"/>
                </a:lnTo>
                <a:lnTo>
                  <a:pt x="1185063" y="36373"/>
                </a:lnTo>
                <a:lnTo>
                  <a:pt x="1230508" y="26859"/>
                </a:lnTo>
                <a:lnTo>
                  <a:pt x="1276437" y="18746"/>
                </a:lnTo>
                <a:lnTo>
                  <a:pt x="1322829" y="12058"/>
                </a:lnTo>
                <a:lnTo>
                  <a:pt x="1369660" y="6816"/>
                </a:lnTo>
                <a:lnTo>
                  <a:pt x="1416908" y="3044"/>
                </a:lnTo>
                <a:lnTo>
                  <a:pt x="1464552" y="764"/>
                </a:lnTo>
                <a:lnTo>
                  <a:pt x="1512570" y="0"/>
                </a:lnTo>
                <a:lnTo>
                  <a:pt x="1560587" y="764"/>
                </a:lnTo>
                <a:lnTo>
                  <a:pt x="1608231" y="3044"/>
                </a:lnTo>
                <a:lnTo>
                  <a:pt x="1655479" y="6816"/>
                </a:lnTo>
                <a:lnTo>
                  <a:pt x="1702310" y="12058"/>
                </a:lnTo>
                <a:lnTo>
                  <a:pt x="1748702" y="18746"/>
                </a:lnTo>
                <a:lnTo>
                  <a:pt x="1794631" y="26859"/>
                </a:lnTo>
                <a:lnTo>
                  <a:pt x="1840076" y="36373"/>
                </a:lnTo>
                <a:lnTo>
                  <a:pt x="1885016" y="47266"/>
                </a:lnTo>
                <a:lnTo>
                  <a:pt x="1929427" y="59516"/>
                </a:lnTo>
                <a:lnTo>
                  <a:pt x="1973288" y="73099"/>
                </a:lnTo>
                <a:lnTo>
                  <a:pt x="2016576" y="87992"/>
                </a:lnTo>
                <a:lnTo>
                  <a:pt x="2059269" y="104174"/>
                </a:lnTo>
                <a:lnTo>
                  <a:pt x="2101345" y="121622"/>
                </a:lnTo>
                <a:lnTo>
                  <a:pt x="2142783" y="140312"/>
                </a:lnTo>
                <a:lnTo>
                  <a:pt x="2183559" y="160223"/>
                </a:lnTo>
                <a:lnTo>
                  <a:pt x="2223653" y="181331"/>
                </a:lnTo>
                <a:lnTo>
                  <a:pt x="2263040" y="203614"/>
                </a:lnTo>
                <a:lnTo>
                  <a:pt x="2301700" y="227050"/>
                </a:lnTo>
                <a:lnTo>
                  <a:pt x="2339611" y="251615"/>
                </a:lnTo>
                <a:lnTo>
                  <a:pt x="2376749" y="277287"/>
                </a:lnTo>
                <a:lnTo>
                  <a:pt x="2413094" y="304043"/>
                </a:lnTo>
                <a:lnTo>
                  <a:pt x="2448622" y="331861"/>
                </a:lnTo>
                <a:lnTo>
                  <a:pt x="2483312" y="360717"/>
                </a:lnTo>
                <a:lnTo>
                  <a:pt x="2517142" y="390590"/>
                </a:lnTo>
                <a:lnTo>
                  <a:pt x="2550089" y="421457"/>
                </a:lnTo>
                <a:lnTo>
                  <a:pt x="2582132" y="453294"/>
                </a:lnTo>
                <a:lnTo>
                  <a:pt x="2613247" y="486080"/>
                </a:lnTo>
                <a:lnTo>
                  <a:pt x="2643414" y="519791"/>
                </a:lnTo>
                <a:lnTo>
                  <a:pt x="2672609" y="554406"/>
                </a:lnTo>
                <a:lnTo>
                  <a:pt x="2700812" y="589900"/>
                </a:lnTo>
                <a:lnTo>
                  <a:pt x="2727998" y="626252"/>
                </a:lnTo>
                <a:lnTo>
                  <a:pt x="2754147" y="663440"/>
                </a:lnTo>
                <a:lnTo>
                  <a:pt x="2779237" y="701439"/>
                </a:lnTo>
                <a:lnTo>
                  <a:pt x="2803244" y="740228"/>
                </a:lnTo>
                <a:lnTo>
                  <a:pt x="2826148" y="779784"/>
                </a:lnTo>
                <a:lnTo>
                  <a:pt x="2847925" y="820085"/>
                </a:lnTo>
                <a:lnTo>
                  <a:pt x="2868555" y="861107"/>
                </a:lnTo>
                <a:lnTo>
                  <a:pt x="2888013" y="902828"/>
                </a:lnTo>
                <a:lnTo>
                  <a:pt x="2906279" y="945225"/>
                </a:lnTo>
                <a:lnTo>
                  <a:pt x="2923331" y="988276"/>
                </a:lnTo>
                <a:lnTo>
                  <a:pt x="2939145" y="1031958"/>
                </a:lnTo>
                <a:lnTo>
                  <a:pt x="2953701" y="1076248"/>
                </a:lnTo>
                <a:lnTo>
                  <a:pt x="2966975" y="1121124"/>
                </a:lnTo>
                <a:lnTo>
                  <a:pt x="2978946" y="1166563"/>
                </a:lnTo>
                <a:lnTo>
                  <a:pt x="2989592" y="1212542"/>
                </a:lnTo>
                <a:lnTo>
                  <a:pt x="2998890" y="1259039"/>
                </a:lnTo>
                <a:lnTo>
                  <a:pt x="3006819" y="1306030"/>
                </a:lnTo>
                <a:lnTo>
                  <a:pt x="3013355" y="1353495"/>
                </a:lnTo>
                <a:lnTo>
                  <a:pt x="3018478" y="1401408"/>
                </a:lnTo>
                <a:lnTo>
                  <a:pt x="3022164" y="1449749"/>
                </a:lnTo>
                <a:lnTo>
                  <a:pt x="3024392" y="1498495"/>
                </a:lnTo>
                <a:lnTo>
                  <a:pt x="3025140" y="1547622"/>
                </a:lnTo>
                <a:lnTo>
                  <a:pt x="3024392" y="1596748"/>
                </a:lnTo>
                <a:lnTo>
                  <a:pt x="3022164" y="1645494"/>
                </a:lnTo>
                <a:lnTo>
                  <a:pt x="3018478" y="1693835"/>
                </a:lnTo>
                <a:lnTo>
                  <a:pt x="3013355" y="1741748"/>
                </a:lnTo>
                <a:lnTo>
                  <a:pt x="3006819" y="1789213"/>
                </a:lnTo>
                <a:lnTo>
                  <a:pt x="2998890" y="1836204"/>
                </a:lnTo>
                <a:lnTo>
                  <a:pt x="2989592" y="1882701"/>
                </a:lnTo>
                <a:lnTo>
                  <a:pt x="2978946" y="1928680"/>
                </a:lnTo>
                <a:lnTo>
                  <a:pt x="2966975" y="1974119"/>
                </a:lnTo>
                <a:lnTo>
                  <a:pt x="2953701" y="2018995"/>
                </a:lnTo>
                <a:lnTo>
                  <a:pt x="2939145" y="2063285"/>
                </a:lnTo>
                <a:lnTo>
                  <a:pt x="2923331" y="2106967"/>
                </a:lnTo>
                <a:lnTo>
                  <a:pt x="2906279" y="2150018"/>
                </a:lnTo>
                <a:lnTo>
                  <a:pt x="2888013" y="2192415"/>
                </a:lnTo>
                <a:lnTo>
                  <a:pt x="2868555" y="2234136"/>
                </a:lnTo>
                <a:lnTo>
                  <a:pt x="2847925" y="2275158"/>
                </a:lnTo>
                <a:lnTo>
                  <a:pt x="2826148" y="2315459"/>
                </a:lnTo>
                <a:lnTo>
                  <a:pt x="2803244" y="2355015"/>
                </a:lnTo>
                <a:lnTo>
                  <a:pt x="2779237" y="2393804"/>
                </a:lnTo>
                <a:lnTo>
                  <a:pt x="2754147" y="2431803"/>
                </a:lnTo>
                <a:lnTo>
                  <a:pt x="2727998" y="2468991"/>
                </a:lnTo>
                <a:lnTo>
                  <a:pt x="2700812" y="2505343"/>
                </a:lnTo>
                <a:lnTo>
                  <a:pt x="2672609" y="2540837"/>
                </a:lnTo>
                <a:lnTo>
                  <a:pt x="2643414" y="2575452"/>
                </a:lnTo>
                <a:lnTo>
                  <a:pt x="2613247" y="2609163"/>
                </a:lnTo>
                <a:lnTo>
                  <a:pt x="2582132" y="2641949"/>
                </a:lnTo>
                <a:lnTo>
                  <a:pt x="2550089" y="2673786"/>
                </a:lnTo>
                <a:lnTo>
                  <a:pt x="2517142" y="2704653"/>
                </a:lnTo>
                <a:lnTo>
                  <a:pt x="2483312" y="2734526"/>
                </a:lnTo>
                <a:lnTo>
                  <a:pt x="2448622" y="2763382"/>
                </a:lnTo>
                <a:lnTo>
                  <a:pt x="2413094" y="2791200"/>
                </a:lnTo>
                <a:lnTo>
                  <a:pt x="2376749" y="2817956"/>
                </a:lnTo>
                <a:lnTo>
                  <a:pt x="2339611" y="2843628"/>
                </a:lnTo>
                <a:lnTo>
                  <a:pt x="2301700" y="2868193"/>
                </a:lnTo>
                <a:lnTo>
                  <a:pt x="2263040" y="2891629"/>
                </a:lnTo>
                <a:lnTo>
                  <a:pt x="2223653" y="2913912"/>
                </a:lnTo>
                <a:lnTo>
                  <a:pt x="2183559" y="2935020"/>
                </a:lnTo>
                <a:lnTo>
                  <a:pt x="2142783" y="2954931"/>
                </a:lnTo>
                <a:lnTo>
                  <a:pt x="2101345" y="2973621"/>
                </a:lnTo>
                <a:lnTo>
                  <a:pt x="2059269" y="2991069"/>
                </a:lnTo>
                <a:lnTo>
                  <a:pt x="2016576" y="3007251"/>
                </a:lnTo>
                <a:lnTo>
                  <a:pt x="1973288" y="3022144"/>
                </a:lnTo>
                <a:lnTo>
                  <a:pt x="1929427" y="3035727"/>
                </a:lnTo>
                <a:lnTo>
                  <a:pt x="1885016" y="3047977"/>
                </a:lnTo>
                <a:lnTo>
                  <a:pt x="1840076" y="3058870"/>
                </a:lnTo>
                <a:lnTo>
                  <a:pt x="1794631" y="3068384"/>
                </a:lnTo>
                <a:lnTo>
                  <a:pt x="1748702" y="3076497"/>
                </a:lnTo>
                <a:lnTo>
                  <a:pt x="1702310" y="3083185"/>
                </a:lnTo>
                <a:lnTo>
                  <a:pt x="1655479" y="3088427"/>
                </a:lnTo>
                <a:lnTo>
                  <a:pt x="1608231" y="3092199"/>
                </a:lnTo>
                <a:lnTo>
                  <a:pt x="1560587" y="3094479"/>
                </a:lnTo>
                <a:lnTo>
                  <a:pt x="1512570" y="3095244"/>
                </a:lnTo>
                <a:lnTo>
                  <a:pt x="1464552" y="3094479"/>
                </a:lnTo>
                <a:lnTo>
                  <a:pt x="1416908" y="3092199"/>
                </a:lnTo>
                <a:lnTo>
                  <a:pt x="1369660" y="3088427"/>
                </a:lnTo>
                <a:lnTo>
                  <a:pt x="1322829" y="3083185"/>
                </a:lnTo>
                <a:lnTo>
                  <a:pt x="1276437" y="3076497"/>
                </a:lnTo>
                <a:lnTo>
                  <a:pt x="1230508" y="3068384"/>
                </a:lnTo>
                <a:lnTo>
                  <a:pt x="1185063" y="3058870"/>
                </a:lnTo>
                <a:lnTo>
                  <a:pt x="1140123" y="3047977"/>
                </a:lnTo>
                <a:lnTo>
                  <a:pt x="1095712" y="3035727"/>
                </a:lnTo>
                <a:lnTo>
                  <a:pt x="1051851" y="3022144"/>
                </a:lnTo>
                <a:lnTo>
                  <a:pt x="1008563" y="3007251"/>
                </a:lnTo>
                <a:lnTo>
                  <a:pt x="965870" y="2991069"/>
                </a:lnTo>
                <a:lnTo>
                  <a:pt x="923794" y="2973621"/>
                </a:lnTo>
                <a:lnTo>
                  <a:pt x="882356" y="2954931"/>
                </a:lnTo>
                <a:lnTo>
                  <a:pt x="841580" y="2935020"/>
                </a:lnTo>
                <a:lnTo>
                  <a:pt x="801486" y="2913912"/>
                </a:lnTo>
                <a:lnTo>
                  <a:pt x="762099" y="2891629"/>
                </a:lnTo>
                <a:lnTo>
                  <a:pt x="723439" y="2868193"/>
                </a:lnTo>
                <a:lnTo>
                  <a:pt x="685528" y="2843628"/>
                </a:lnTo>
                <a:lnTo>
                  <a:pt x="648390" y="2817956"/>
                </a:lnTo>
                <a:lnTo>
                  <a:pt x="612045" y="2791200"/>
                </a:lnTo>
                <a:lnTo>
                  <a:pt x="576517" y="2763382"/>
                </a:lnTo>
                <a:lnTo>
                  <a:pt x="541827" y="2734526"/>
                </a:lnTo>
                <a:lnTo>
                  <a:pt x="507997" y="2704653"/>
                </a:lnTo>
                <a:lnTo>
                  <a:pt x="475050" y="2673786"/>
                </a:lnTo>
                <a:lnTo>
                  <a:pt x="443007" y="2641949"/>
                </a:lnTo>
                <a:lnTo>
                  <a:pt x="411892" y="2609163"/>
                </a:lnTo>
                <a:lnTo>
                  <a:pt x="381725" y="2575452"/>
                </a:lnTo>
                <a:lnTo>
                  <a:pt x="352530" y="2540837"/>
                </a:lnTo>
                <a:lnTo>
                  <a:pt x="324327" y="2505343"/>
                </a:lnTo>
                <a:lnTo>
                  <a:pt x="297141" y="2468991"/>
                </a:lnTo>
                <a:lnTo>
                  <a:pt x="270992" y="2431803"/>
                </a:lnTo>
                <a:lnTo>
                  <a:pt x="245902" y="2393804"/>
                </a:lnTo>
                <a:lnTo>
                  <a:pt x="221895" y="2355015"/>
                </a:lnTo>
                <a:lnTo>
                  <a:pt x="198991" y="2315459"/>
                </a:lnTo>
                <a:lnTo>
                  <a:pt x="177214" y="2275158"/>
                </a:lnTo>
                <a:lnTo>
                  <a:pt x="156584" y="2234136"/>
                </a:lnTo>
                <a:lnTo>
                  <a:pt x="137126" y="2192415"/>
                </a:lnTo>
                <a:lnTo>
                  <a:pt x="118860" y="2150018"/>
                </a:lnTo>
                <a:lnTo>
                  <a:pt x="101808" y="2106967"/>
                </a:lnTo>
                <a:lnTo>
                  <a:pt x="85994" y="2063285"/>
                </a:lnTo>
                <a:lnTo>
                  <a:pt x="71438" y="2018995"/>
                </a:lnTo>
                <a:lnTo>
                  <a:pt x="58164" y="1974119"/>
                </a:lnTo>
                <a:lnTo>
                  <a:pt x="46193" y="1928680"/>
                </a:lnTo>
                <a:lnTo>
                  <a:pt x="35547" y="1882701"/>
                </a:lnTo>
                <a:lnTo>
                  <a:pt x="26249" y="1836204"/>
                </a:lnTo>
                <a:lnTo>
                  <a:pt x="18320" y="1789213"/>
                </a:lnTo>
                <a:lnTo>
                  <a:pt x="11784" y="1741748"/>
                </a:lnTo>
                <a:lnTo>
                  <a:pt x="6661" y="1693835"/>
                </a:lnTo>
                <a:lnTo>
                  <a:pt x="2975" y="1645494"/>
                </a:lnTo>
                <a:lnTo>
                  <a:pt x="747" y="1596748"/>
                </a:lnTo>
                <a:lnTo>
                  <a:pt x="0" y="1547622"/>
                </a:lnTo>
                <a:close/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8138" y="982217"/>
            <a:ext cx="2449195" cy="2447925"/>
          </a:xfrm>
          <a:custGeom>
            <a:avLst/>
            <a:gdLst/>
            <a:ahLst/>
            <a:cxnLst/>
            <a:rect l="l" t="t" r="r" b="b"/>
            <a:pathLst>
              <a:path w="2449195" h="2447925">
                <a:moveTo>
                  <a:pt x="1224534" y="0"/>
                </a:moveTo>
                <a:lnTo>
                  <a:pt x="0" y="2447544"/>
                </a:lnTo>
                <a:lnTo>
                  <a:pt x="2449067" y="2447544"/>
                </a:lnTo>
                <a:lnTo>
                  <a:pt x="12245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8138" y="982217"/>
            <a:ext cx="2449195" cy="2447925"/>
          </a:xfrm>
          <a:custGeom>
            <a:avLst/>
            <a:gdLst/>
            <a:ahLst/>
            <a:cxnLst/>
            <a:rect l="l" t="t" r="r" b="b"/>
            <a:pathLst>
              <a:path w="2449195" h="2447925">
                <a:moveTo>
                  <a:pt x="0" y="2447544"/>
                </a:moveTo>
                <a:lnTo>
                  <a:pt x="1224534" y="0"/>
                </a:lnTo>
                <a:lnTo>
                  <a:pt x="2449067" y="2447544"/>
                </a:lnTo>
                <a:lnTo>
                  <a:pt x="0" y="2447544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52877" y="1968245"/>
            <a:ext cx="2840355" cy="21590"/>
          </a:xfrm>
          <a:custGeom>
            <a:avLst/>
            <a:gdLst/>
            <a:ahLst/>
            <a:cxnLst/>
            <a:rect l="l" t="t" r="r" b="b"/>
            <a:pathLst>
              <a:path w="2840354" h="21589">
                <a:moveTo>
                  <a:pt x="0" y="0"/>
                </a:moveTo>
                <a:lnTo>
                  <a:pt x="2839847" y="21462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67050" y="1430782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82695" y="1430782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07484" y="1430782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61666" y="2362580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04665" y="2362580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45811" y="2362580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94835" y="3472053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47664" y="1430782"/>
            <a:ext cx="2977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98245" algn="l"/>
              </a:tabLst>
            </a:pPr>
            <a:r>
              <a:rPr sz="1800" spc="-15" dirty="0">
                <a:latin typeface="Constantia"/>
                <a:cs typeface="Constantia"/>
              </a:rPr>
              <a:t>Variables:	</a:t>
            </a:r>
            <a:r>
              <a:rPr sz="1800" spc="-5" dirty="0">
                <a:latin typeface="Constantia"/>
                <a:cs typeface="Constantia"/>
              </a:rPr>
              <a:t>X1,X2,…….X7  </a:t>
            </a:r>
            <a:r>
              <a:rPr sz="1800" spc="-10" dirty="0">
                <a:latin typeface="Constantia"/>
                <a:cs typeface="Constantia"/>
              </a:rPr>
              <a:t>Constraints: </a:t>
            </a:r>
            <a:r>
              <a:rPr sz="1800" spc="-5" dirty="0">
                <a:latin typeface="Constantia"/>
                <a:cs typeface="Constantia"/>
              </a:rPr>
              <a:t>{red, green,</a:t>
            </a:r>
            <a:r>
              <a:rPr sz="1800" spc="-6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blue}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14646" y="3493389"/>
            <a:ext cx="845819" cy="841375"/>
          </a:xfrm>
          <a:custGeom>
            <a:avLst/>
            <a:gdLst/>
            <a:ahLst/>
            <a:cxnLst/>
            <a:rect l="l" t="t" r="r" b="b"/>
            <a:pathLst>
              <a:path w="845820" h="841375">
                <a:moveTo>
                  <a:pt x="296799" y="0"/>
                </a:moveTo>
                <a:lnTo>
                  <a:pt x="0" y="302894"/>
                </a:lnTo>
                <a:lnTo>
                  <a:pt x="394588" y="689356"/>
                </a:lnTo>
                <a:lnTo>
                  <a:pt x="246252" y="840867"/>
                </a:lnTo>
                <a:lnTo>
                  <a:pt x="845692" y="834644"/>
                </a:lnTo>
                <a:lnTo>
                  <a:pt x="841136" y="386588"/>
                </a:lnTo>
                <a:lnTo>
                  <a:pt x="691261" y="386588"/>
                </a:lnTo>
                <a:lnTo>
                  <a:pt x="296799" y="0"/>
                </a:lnTo>
                <a:close/>
              </a:path>
              <a:path w="845820" h="841375">
                <a:moveTo>
                  <a:pt x="839596" y="235204"/>
                </a:moveTo>
                <a:lnTo>
                  <a:pt x="691261" y="386588"/>
                </a:lnTo>
                <a:lnTo>
                  <a:pt x="841136" y="386588"/>
                </a:lnTo>
                <a:lnTo>
                  <a:pt x="839596" y="235204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14646" y="3493389"/>
            <a:ext cx="845819" cy="841375"/>
          </a:xfrm>
          <a:custGeom>
            <a:avLst/>
            <a:gdLst/>
            <a:ahLst/>
            <a:cxnLst/>
            <a:rect l="l" t="t" r="r" b="b"/>
            <a:pathLst>
              <a:path w="845820" h="841375">
                <a:moveTo>
                  <a:pt x="246252" y="840867"/>
                </a:moveTo>
                <a:lnTo>
                  <a:pt x="394588" y="689356"/>
                </a:lnTo>
                <a:lnTo>
                  <a:pt x="0" y="302894"/>
                </a:lnTo>
                <a:lnTo>
                  <a:pt x="296799" y="0"/>
                </a:lnTo>
                <a:lnTo>
                  <a:pt x="691261" y="386588"/>
                </a:lnTo>
                <a:lnTo>
                  <a:pt x="839596" y="235204"/>
                </a:lnTo>
                <a:lnTo>
                  <a:pt x="845692" y="834644"/>
                </a:lnTo>
                <a:lnTo>
                  <a:pt x="246252" y="840867"/>
                </a:lnTo>
                <a:close/>
              </a:path>
            </a:pathLst>
          </a:custGeom>
          <a:ln w="25400">
            <a:solidFill>
              <a:srgbClr val="0850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30879" y="4617720"/>
            <a:ext cx="5667756" cy="1979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509264" y="4764151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62702" y="4764151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92442" y="4764151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28821" y="6112865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480050" y="6117437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99554" y="6142431"/>
            <a:ext cx="1498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21065" y="6117437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245602" y="4517897"/>
            <a:ext cx="628015" cy="597535"/>
          </a:xfrm>
          <a:custGeom>
            <a:avLst/>
            <a:gdLst/>
            <a:ahLst/>
            <a:cxnLst/>
            <a:rect l="l" t="t" r="r" b="b"/>
            <a:pathLst>
              <a:path w="628015" h="597535">
                <a:moveTo>
                  <a:pt x="313944" y="0"/>
                </a:moveTo>
                <a:lnTo>
                  <a:pt x="263028" y="3909"/>
                </a:lnTo>
                <a:lnTo>
                  <a:pt x="214725" y="15227"/>
                </a:lnTo>
                <a:lnTo>
                  <a:pt x="169682" y="33340"/>
                </a:lnTo>
                <a:lnTo>
                  <a:pt x="128546" y="57631"/>
                </a:lnTo>
                <a:lnTo>
                  <a:pt x="91963" y="87487"/>
                </a:lnTo>
                <a:lnTo>
                  <a:pt x="60582" y="122291"/>
                </a:lnTo>
                <a:lnTo>
                  <a:pt x="35047" y="161430"/>
                </a:lnTo>
                <a:lnTo>
                  <a:pt x="16008" y="204289"/>
                </a:lnTo>
                <a:lnTo>
                  <a:pt x="4109" y="250251"/>
                </a:lnTo>
                <a:lnTo>
                  <a:pt x="0" y="298703"/>
                </a:lnTo>
                <a:lnTo>
                  <a:pt x="4109" y="347156"/>
                </a:lnTo>
                <a:lnTo>
                  <a:pt x="16008" y="393118"/>
                </a:lnTo>
                <a:lnTo>
                  <a:pt x="35047" y="435977"/>
                </a:lnTo>
                <a:lnTo>
                  <a:pt x="60582" y="475116"/>
                </a:lnTo>
                <a:lnTo>
                  <a:pt x="91963" y="509920"/>
                </a:lnTo>
                <a:lnTo>
                  <a:pt x="128546" y="539776"/>
                </a:lnTo>
                <a:lnTo>
                  <a:pt x="169682" y="564067"/>
                </a:lnTo>
                <a:lnTo>
                  <a:pt x="214725" y="582180"/>
                </a:lnTo>
                <a:lnTo>
                  <a:pt x="263028" y="593498"/>
                </a:lnTo>
                <a:lnTo>
                  <a:pt x="313944" y="597407"/>
                </a:lnTo>
                <a:lnTo>
                  <a:pt x="364859" y="593498"/>
                </a:lnTo>
                <a:lnTo>
                  <a:pt x="413162" y="582180"/>
                </a:lnTo>
                <a:lnTo>
                  <a:pt x="458205" y="564067"/>
                </a:lnTo>
                <a:lnTo>
                  <a:pt x="499341" y="539776"/>
                </a:lnTo>
                <a:lnTo>
                  <a:pt x="535924" y="509920"/>
                </a:lnTo>
                <a:lnTo>
                  <a:pt x="567305" y="475116"/>
                </a:lnTo>
                <a:lnTo>
                  <a:pt x="592840" y="435977"/>
                </a:lnTo>
                <a:lnTo>
                  <a:pt x="611879" y="393118"/>
                </a:lnTo>
                <a:lnTo>
                  <a:pt x="623778" y="347156"/>
                </a:lnTo>
                <a:lnTo>
                  <a:pt x="627888" y="298703"/>
                </a:lnTo>
                <a:lnTo>
                  <a:pt x="623778" y="250251"/>
                </a:lnTo>
                <a:lnTo>
                  <a:pt x="611879" y="204289"/>
                </a:lnTo>
                <a:lnTo>
                  <a:pt x="592840" y="161430"/>
                </a:lnTo>
                <a:lnTo>
                  <a:pt x="567305" y="122291"/>
                </a:lnTo>
                <a:lnTo>
                  <a:pt x="535924" y="87487"/>
                </a:lnTo>
                <a:lnTo>
                  <a:pt x="499341" y="57631"/>
                </a:lnTo>
                <a:lnTo>
                  <a:pt x="458205" y="33340"/>
                </a:lnTo>
                <a:lnTo>
                  <a:pt x="413162" y="15227"/>
                </a:lnTo>
                <a:lnTo>
                  <a:pt x="364859" y="3909"/>
                </a:lnTo>
                <a:lnTo>
                  <a:pt x="3139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45602" y="4517897"/>
            <a:ext cx="628015" cy="597535"/>
          </a:xfrm>
          <a:custGeom>
            <a:avLst/>
            <a:gdLst/>
            <a:ahLst/>
            <a:cxnLst/>
            <a:rect l="l" t="t" r="r" b="b"/>
            <a:pathLst>
              <a:path w="628015" h="597535">
                <a:moveTo>
                  <a:pt x="0" y="298703"/>
                </a:moveTo>
                <a:lnTo>
                  <a:pt x="4109" y="250251"/>
                </a:lnTo>
                <a:lnTo>
                  <a:pt x="16008" y="204289"/>
                </a:lnTo>
                <a:lnTo>
                  <a:pt x="35047" y="161430"/>
                </a:lnTo>
                <a:lnTo>
                  <a:pt x="60582" y="122291"/>
                </a:lnTo>
                <a:lnTo>
                  <a:pt x="91963" y="87487"/>
                </a:lnTo>
                <a:lnTo>
                  <a:pt x="128546" y="57631"/>
                </a:lnTo>
                <a:lnTo>
                  <a:pt x="169682" y="33340"/>
                </a:lnTo>
                <a:lnTo>
                  <a:pt x="214725" y="15227"/>
                </a:lnTo>
                <a:lnTo>
                  <a:pt x="263028" y="3909"/>
                </a:lnTo>
                <a:lnTo>
                  <a:pt x="313944" y="0"/>
                </a:lnTo>
                <a:lnTo>
                  <a:pt x="364859" y="3909"/>
                </a:lnTo>
                <a:lnTo>
                  <a:pt x="413162" y="15227"/>
                </a:lnTo>
                <a:lnTo>
                  <a:pt x="458205" y="33340"/>
                </a:lnTo>
                <a:lnTo>
                  <a:pt x="499341" y="57631"/>
                </a:lnTo>
                <a:lnTo>
                  <a:pt x="535924" y="87487"/>
                </a:lnTo>
                <a:lnTo>
                  <a:pt x="567305" y="122291"/>
                </a:lnTo>
                <a:lnTo>
                  <a:pt x="592840" y="161430"/>
                </a:lnTo>
                <a:lnTo>
                  <a:pt x="611879" y="204289"/>
                </a:lnTo>
                <a:lnTo>
                  <a:pt x="623778" y="250251"/>
                </a:lnTo>
                <a:lnTo>
                  <a:pt x="627888" y="298703"/>
                </a:lnTo>
                <a:lnTo>
                  <a:pt x="623778" y="347156"/>
                </a:lnTo>
                <a:lnTo>
                  <a:pt x="611879" y="393118"/>
                </a:lnTo>
                <a:lnTo>
                  <a:pt x="592840" y="435977"/>
                </a:lnTo>
                <a:lnTo>
                  <a:pt x="567305" y="475116"/>
                </a:lnTo>
                <a:lnTo>
                  <a:pt x="535924" y="509920"/>
                </a:lnTo>
                <a:lnTo>
                  <a:pt x="499341" y="539776"/>
                </a:lnTo>
                <a:lnTo>
                  <a:pt x="458205" y="564067"/>
                </a:lnTo>
                <a:lnTo>
                  <a:pt x="413162" y="582180"/>
                </a:lnTo>
                <a:lnTo>
                  <a:pt x="364859" y="593498"/>
                </a:lnTo>
                <a:lnTo>
                  <a:pt x="313944" y="597407"/>
                </a:lnTo>
                <a:lnTo>
                  <a:pt x="263028" y="593498"/>
                </a:lnTo>
                <a:lnTo>
                  <a:pt x="214725" y="582180"/>
                </a:lnTo>
                <a:lnTo>
                  <a:pt x="169682" y="564067"/>
                </a:lnTo>
                <a:lnTo>
                  <a:pt x="128546" y="539776"/>
                </a:lnTo>
                <a:lnTo>
                  <a:pt x="91963" y="509920"/>
                </a:lnTo>
                <a:lnTo>
                  <a:pt x="60582" y="475116"/>
                </a:lnTo>
                <a:lnTo>
                  <a:pt x="35047" y="435977"/>
                </a:lnTo>
                <a:lnTo>
                  <a:pt x="16008" y="393118"/>
                </a:lnTo>
                <a:lnTo>
                  <a:pt x="4109" y="347156"/>
                </a:lnTo>
                <a:lnTo>
                  <a:pt x="0" y="298703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510143" y="4649165"/>
            <a:ext cx="1485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56097" y="2711957"/>
            <a:ext cx="626745" cy="599440"/>
          </a:xfrm>
          <a:custGeom>
            <a:avLst/>
            <a:gdLst/>
            <a:ahLst/>
            <a:cxnLst/>
            <a:rect l="l" t="t" r="r" b="b"/>
            <a:pathLst>
              <a:path w="626745" h="599439">
                <a:moveTo>
                  <a:pt x="313181" y="0"/>
                </a:moveTo>
                <a:lnTo>
                  <a:pt x="262380" y="3920"/>
                </a:lnTo>
                <a:lnTo>
                  <a:pt x="214189" y="15270"/>
                </a:lnTo>
                <a:lnTo>
                  <a:pt x="169253" y="33432"/>
                </a:lnTo>
                <a:lnTo>
                  <a:pt x="128217" y="57790"/>
                </a:lnTo>
                <a:lnTo>
                  <a:pt x="91725" y="87725"/>
                </a:lnTo>
                <a:lnTo>
                  <a:pt x="60423" y="122621"/>
                </a:lnTo>
                <a:lnTo>
                  <a:pt x="34955" y="161860"/>
                </a:lnTo>
                <a:lnTo>
                  <a:pt x="15965" y="204825"/>
                </a:lnTo>
                <a:lnTo>
                  <a:pt x="4098" y="250899"/>
                </a:lnTo>
                <a:lnTo>
                  <a:pt x="0" y="299465"/>
                </a:lnTo>
                <a:lnTo>
                  <a:pt x="4098" y="348032"/>
                </a:lnTo>
                <a:lnTo>
                  <a:pt x="15965" y="394106"/>
                </a:lnTo>
                <a:lnTo>
                  <a:pt x="34955" y="437071"/>
                </a:lnTo>
                <a:lnTo>
                  <a:pt x="60423" y="476310"/>
                </a:lnTo>
                <a:lnTo>
                  <a:pt x="91725" y="511206"/>
                </a:lnTo>
                <a:lnTo>
                  <a:pt x="128217" y="541141"/>
                </a:lnTo>
                <a:lnTo>
                  <a:pt x="169253" y="565499"/>
                </a:lnTo>
                <a:lnTo>
                  <a:pt x="214189" y="583661"/>
                </a:lnTo>
                <a:lnTo>
                  <a:pt x="262380" y="595011"/>
                </a:lnTo>
                <a:lnTo>
                  <a:pt x="313181" y="598931"/>
                </a:lnTo>
                <a:lnTo>
                  <a:pt x="363983" y="595011"/>
                </a:lnTo>
                <a:lnTo>
                  <a:pt x="412174" y="583661"/>
                </a:lnTo>
                <a:lnTo>
                  <a:pt x="457110" y="565499"/>
                </a:lnTo>
                <a:lnTo>
                  <a:pt x="498146" y="541141"/>
                </a:lnTo>
                <a:lnTo>
                  <a:pt x="534638" y="511206"/>
                </a:lnTo>
                <a:lnTo>
                  <a:pt x="565940" y="476310"/>
                </a:lnTo>
                <a:lnTo>
                  <a:pt x="591408" y="437071"/>
                </a:lnTo>
                <a:lnTo>
                  <a:pt x="610398" y="394106"/>
                </a:lnTo>
                <a:lnTo>
                  <a:pt x="622265" y="348032"/>
                </a:lnTo>
                <a:lnTo>
                  <a:pt x="626363" y="299465"/>
                </a:lnTo>
                <a:lnTo>
                  <a:pt x="622265" y="250899"/>
                </a:lnTo>
                <a:lnTo>
                  <a:pt x="610398" y="204825"/>
                </a:lnTo>
                <a:lnTo>
                  <a:pt x="591408" y="161860"/>
                </a:lnTo>
                <a:lnTo>
                  <a:pt x="565940" y="122621"/>
                </a:lnTo>
                <a:lnTo>
                  <a:pt x="534638" y="87725"/>
                </a:lnTo>
                <a:lnTo>
                  <a:pt x="498146" y="57790"/>
                </a:lnTo>
                <a:lnTo>
                  <a:pt x="457110" y="33432"/>
                </a:lnTo>
                <a:lnTo>
                  <a:pt x="412174" y="15270"/>
                </a:lnTo>
                <a:lnTo>
                  <a:pt x="363983" y="3920"/>
                </a:lnTo>
                <a:lnTo>
                  <a:pt x="3131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56097" y="2711957"/>
            <a:ext cx="626745" cy="599440"/>
          </a:xfrm>
          <a:custGeom>
            <a:avLst/>
            <a:gdLst/>
            <a:ahLst/>
            <a:cxnLst/>
            <a:rect l="l" t="t" r="r" b="b"/>
            <a:pathLst>
              <a:path w="626745" h="599439">
                <a:moveTo>
                  <a:pt x="0" y="299465"/>
                </a:moveTo>
                <a:lnTo>
                  <a:pt x="4098" y="250899"/>
                </a:lnTo>
                <a:lnTo>
                  <a:pt x="15965" y="204825"/>
                </a:lnTo>
                <a:lnTo>
                  <a:pt x="34955" y="161860"/>
                </a:lnTo>
                <a:lnTo>
                  <a:pt x="60423" y="122621"/>
                </a:lnTo>
                <a:lnTo>
                  <a:pt x="91725" y="87725"/>
                </a:lnTo>
                <a:lnTo>
                  <a:pt x="128217" y="57790"/>
                </a:lnTo>
                <a:lnTo>
                  <a:pt x="169253" y="33432"/>
                </a:lnTo>
                <a:lnTo>
                  <a:pt x="214189" y="15270"/>
                </a:lnTo>
                <a:lnTo>
                  <a:pt x="262380" y="3920"/>
                </a:lnTo>
                <a:lnTo>
                  <a:pt x="313181" y="0"/>
                </a:lnTo>
                <a:lnTo>
                  <a:pt x="363983" y="3920"/>
                </a:lnTo>
                <a:lnTo>
                  <a:pt x="412174" y="15270"/>
                </a:lnTo>
                <a:lnTo>
                  <a:pt x="457110" y="33432"/>
                </a:lnTo>
                <a:lnTo>
                  <a:pt x="498146" y="57790"/>
                </a:lnTo>
                <a:lnTo>
                  <a:pt x="534638" y="87725"/>
                </a:lnTo>
                <a:lnTo>
                  <a:pt x="565940" y="122621"/>
                </a:lnTo>
                <a:lnTo>
                  <a:pt x="591408" y="161860"/>
                </a:lnTo>
                <a:lnTo>
                  <a:pt x="610398" y="204825"/>
                </a:lnTo>
                <a:lnTo>
                  <a:pt x="622265" y="250899"/>
                </a:lnTo>
                <a:lnTo>
                  <a:pt x="626363" y="299465"/>
                </a:lnTo>
                <a:lnTo>
                  <a:pt x="622265" y="348032"/>
                </a:lnTo>
                <a:lnTo>
                  <a:pt x="610398" y="394106"/>
                </a:lnTo>
                <a:lnTo>
                  <a:pt x="591408" y="437071"/>
                </a:lnTo>
                <a:lnTo>
                  <a:pt x="565940" y="476310"/>
                </a:lnTo>
                <a:lnTo>
                  <a:pt x="534638" y="511206"/>
                </a:lnTo>
                <a:lnTo>
                  <a:pt x="498146" y="541141"/>
                </a:lnTo>
                <a:lnTo>
                  <a:pt x="457110" y="565499"/>
                </a:lnTo>
                <a:lnTo>
                  <a:pt x="412174" y="583661"/>
                </a:lnTo>
                <a:lnTo>
                  <a:pt x="363983" y="595011"/>
                </a:lnTo>
                <a:lnTo>
                  <a:pt x="313181" y="598931"/>
                </a:lnTo>
                <a:lnTo>
                  <a:pt x="262380" y="595011"/>
                </a:lnTo>
                <a:lnTo>
                  <a:pt x="214189" y="583661"/>
                </a:lnTo>
                <a:lnTo>
                  <a:pt x="169253" y="565499"/>
                </a:lnTo>
                <a:lnTo>
                  <a:pt x="128217" y="541141"/>
                </a:lnTo>
                <a:lnTo>
                  <a:pt x="91725" y="511206"/>
                </a:lnTo>
                <a:lnTo>
                  <a:pt x="60423" y="476310"/>
                </a:lnTo>
                <a:lnTo>
                  <a:pt x="34955" y="437071"/>
                </a:lnTo>
                <a:lnTo>
                  <a:pt x="15965" y="394106"/>
                </a:lnTo>
                <a:lnTo>
                  <a:pt x="4098" y="348032"/>
                </a:lnTo>
                <a:lnTo>
                  <a:pt x="0" y="299465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619750" y="2844165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101853"/>
            <a:ext cx="38671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6365" algn="l"/>
              </a:tabLst>
            </a:pPr>
            <a:r>
              <a:rPr spc="-5" dirty="0"/>
              <a:t>Crypt	Arithmetic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914247"/>
            <a:ext cx="7255509" cy="232410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600" spc="-10" dirty="0">
                <a:latin typeface="Constantia"/>
                <a:cs typeface="Constantia"/>
              </a:rPr>
              <a:t>Constraints:</a:t>
            </a:r>
            <a:endParaRPr sz="2600">
              <a:latin typeface="Constantia"/>
              <a:cs typeface="Constantia"/>
            </a:endParaRPr>
          </a:p>
          <a:p>
            <a:pPr marL="527685" indent="-514984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AutoNum type="arabicPeriod"/>
              <a:tabLst>
                <a:tab pos="527685" algn="l"/>
                <a:tab pos="528320" algn="l"/>
              </a:tabLst>
            </a:pPr>
            <a:r>
              <a:rPr sz="2600" spc="-20" dirty="0">
                <a:latin typeface="Constantia"/>
                <a:cs typeface="Constantia"/>
              </a:rPr>
              <a:t>Variables: </a:t>
            </a:r>
            <a:r>
              <a:rPr sz="2600" spc="-5" dirty="0">
                <a:latin typeface="Constantia"/>
                <a:cs typeface="Constantia"/>
              </a:rPr>
              <a:t>can </a:t>
            </a:r>
            <a:r>
              <a:rPr sz="2600" spc="-20" dirty="0">
                <a:latin typeface="Constantia"/>
                <a:cs typeface="Constantia"/>
              </a:rPr>
              <a:t>take </a:t>
            </a:r>
            <a:r>
              <a:rPr sz="2600" spc="-5" dirty="0">
                <a:latin typeface="Constantia"/>
                <a:cs typeface="Constantia"/>
              </a:rPr>
              <a:t>values </a:t>
            </a:r>
            <a:r>
              <a:rPr sz="2600" spc="-10" dirty="0">
                <a:latin typeface="Constantia"/>
                <a:cs typeface="Constantia"/>
              </a:rPr>
              <a:t>from</a:t>
            </a:r>
            <a:r>
              <a:rPr sz="2600" spc="-40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0-9</a:t>
            </a:r>
            <a:endParaRPr sz="2600">
              <a:latin typeface="Constantia"/>
              <a:cs typeface="Constantia"/>
            </a:endParaRPr>
          </a:p>
          <a:p>
            <a:pPr marL="527685" indent="-514984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AutoNum type="arabicPeriod"/>
              <a:tabLst>
                <a:tab pos="527685" algn="l"/>
                <a:tab pos="528320" algn="l"/>
              </a:tabLst>
            </a:pPr>
            <a:r>
              <a:rPr sz="2600" spc="-15" dirty="0">
                <a:latin typeface="Constantia"/>
                <a:cs typeface="Constantia"/>
              </a:rPr>
              <a:t>No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two</a:t>
            </a:r>
            <a:r>
              <a:rPr sz="2600" spc="-1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variables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should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take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same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value</a:t>
            </a:r>
            <a:endParaRPr sz="2600">
              <a:latin typeface="Constantia"/>
              <a:cs typeface="Constantia"/>
            </a:endParaRPr>
          </a:p>
          <a:p>
            <a:pPr marL="527685" marR="5080" indent="-514984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AutoNum type="arabicPeriod"/>
              <a:tabLst>
                <a:tab pos="527685" algn="l"/>
                <a:tab pos="528320" algn="l"/>
              </a:tabLst>
            </a:pPr>
            <a:r>
              <a:rPr sz="2600" dirty="0">
                <a:latin typeface="Constantia"/>
                <a:cs typeface="Constantia"/>
              </a:rPr>
              <a:t>The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values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should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selected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such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way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that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it  </a:t>
            </a:r>
            <a:r>
              <a:rPr sz="2600" dirty="0">
                <a:latin typeface="Constantia"/>
                <a:cs typeface="Constantia"/>
              </a:rPr>
              <a:t>should </a:t>
            </a:r>
            <a:r>
              <a:rPr sz="2600" spc="-15" dirty="0">
                <a:latin typeface="Constantia"/>
                <a:cs typeface="Constantia"/>
              </a:rPr>
              <a:t>comply </a:t>
            </a:r>
            <a:r>
              <a:rPr sz="2600" dirty="0">
                <a:latin typeface="Constantia"/>
                <a:cs typeface="Constantia"/>
              </a:rPr>
              <a:t>with </a:t>
            </a:r>
            <a:r>
              <a:rPr sz="2600" spc="-5" dirty="0">
                <a:latin typeface="Constantia"/>
                <a:cs typeface="Constantia"/>
              </a:rPr>
              <a:t>arithmetic</a:t>
            </a:r>
            <a:r>
              <a:rPr sz="2600" spc="-4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properties.</a:t>
            </a:r>
            <a:endParaRPr sz="2600">
              <a:latin typeface="Constantia"/>
              <a:cs typeface="Constanti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674366" y="3954684"/>
          <a:ext cx="3474720" cy="134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665"/>
                <a:gridCol w="928369"/>
                <a:gridCol w="1038860"/>
                <a:gridCol w="885825"/>
              </a:tblGrid>
              <a:tr h="93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+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ctr">
                        <a:lnSpc>
                          <a:spcPts val="1685"/>
                        </a:lnSpc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T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  <a:p>
                      <a:pPr marR="58419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T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85"/>
                        </a:lnSpc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W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W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 algn="ctr">
                        <a:lnSpc>
                          <a:spcPts val="1685"/>
                        </a:lnSpc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O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  <a:p>
                      <a:pPr marL="10668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O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9017"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F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1938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8419"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O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1938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U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1938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R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1938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561586" y="2800603"/>
            <a:ext cx="2080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00"/>
                </a:solidFill>
                <a:latin typeface="Constantia"/>
                <a:cs typeface="Constantia"/>
              </a:rPr>
              <a:t>cannot </a:t>
            </a:r>
            <a:r>
              <a:rPr sz="2400" spc="-5" dirty="0">
                <a:solidFill>
                  <a:srgbClr val="000000"/>
                </a:solidFill>
                <a:latin typeface="Constantia"/>
                <a:cs typeface="Constantia"/>
              </a:rPr>
              <a:t>be</a:t>
            </a:r>
            <a:r>
              <a:rPr sz="2400" spc="-150" dirty="0">
                <a:solidFill>
                  <a:srgbClr val="000000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000000"/>
                </a:solidFill>
                <a:latin typeface="Constantia"/>
                <a:cs typeface="Constantia"/>
              </a:rPr>
              <a:t>more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48383" y="3636264"/>
            <a:ext cx="993775" cy="585470"/>
          </a:xfrm>
          <a:custGeom>
            <a:avLst/>
            <a:gdLst/>
            <a:ahLst/>
            <a:cxnLst/>
            <a:rect l="l" t="t" r="r" b="b"/>
            <a:pathLst>
              <a:path w="993775" h="585470">
                <a:moveTo>
                  <a:pt x="0" y="585216"/>
                </a:moveTo>
                <a:lnTo>
                  <a:pt x="993647" y="585216"/>
                </a:lnTo>
                <a:lnTo>
                  <a:pt x="993647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48383" y="3636264"/>
            <a:ext cx="993775" cy="585470"/>
          </a:xfrm>
          <a:custGeom>
            <a:avLst/>
            <a:gdLst/>
            <a:ahLst/>
            <a:cxnLst/>
            <a:rect l="l" t="t" r="r" b="b"/>
            <a:pathLst>
              <a:path w="993775" h="585470">
                <a:moveTo>
                  <a:pt x="0" y="585216"/>
                </a:moveTo>
                <a:lnTo>
                  <a:pt x="993647" y="585216"/>
                </a:lnTo>
                <a:lnTo>
                  <a:pt x="993647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67555" y="3636264"/>
            <a:ext cx="760730" cy="585470"/>
          </a:xfrm>
          <a:custGeom>
            <a:avLst/>
            <a:gdLst/>
            <a:ahLst/>
            <a:cxnLst/>
            <a:rect l="l" t="t" r="r" b="b"/>
            <a:pathLst>
              <a:path w="760729" h="585470">
                <a:moveTo>
                  <a:pt x="0" y="585216"/>
                </a:moveTo>
                <a:lnTo>
                  <a:pt x="760476" y="585216"/>
                </a:lnTo>
                <a:lnTo>
                  <a:pt x="760476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67555" y="3636264"/>
            <a:ext cx="760730" cy="585470"/>
          </a:xfrm>
          <a:custGeom>
            <a:avLst/>
            <a:gdLst/>
            <a:ahLst/>
            <a:cxnLst/>
            <a:rect l="l" t="t" r="r" b="b"/>
            <a:pathLst>
              <a:path w="760729" h="585470">
                <a:moveTo>
                  <a:pt x="0" y="585216"/>
                </a:moveTo>
                <a:lnTo>
                  <a:pt x="760476" y="585216"/>
                </a:lnTo>
                <a:lnTo>
                  <a:pt x="760476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16679" y="4479035"/>
            <a:ext cx="361188" cy="5135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78479" y="5963411"/>
            <a:ext cx="361188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83387" y="270668"/>
          <a:ext cx="6153785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8365"/>
                <a:gridCol w="1177925"/>
                <a:gridCol w="1125854"/>
                <a:gridCol w="888364"/>
                <a:gridCol w="801370"/>
              </a:tblGrid>
              <a:tr h="13031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7620" algn="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+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9445" marR="12065">
                        <a:lnSpc>
                          <a:spcPts val="1685"/>
                        </a:lnSpc>
                      </a:pPr>
                      <a:r>
                        <a:rPr sz="1800" b="1" spc="-50" dirty="0">
                          <a:solidFill>
                            <a:srgbClr val="FF0000"/>
                          </a:solidFill>
                          <a:latin typeface="Arial Narrow"/>
                          <a:cs typeface="Arial Narrow"/>
                        </a:rPr>
                        <a:t>C3</a:t>
                      </a:r>
                      <a:endParaRPr sz="1800">
                        <a:latin typeface="Arial Narrow"/>
                        <a:cs typeface="Arial Narrow"/>
                      </a:endParaRPr>
                    </a:p>
                    <a:p>
                      <a:pPr marL="699135" marR="363220">
                        <a:lnSpc>
                          <a:spcPct val="135200"/>
                        </a:lnSpc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T  T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 algn="ctr">
                        <a:lnSpc>
                          <a:spcPts val="1685"/>
                        </a:lnSpc>
                      </a:pPr>
                      <a:r>
                        <a:rPr sz="1800" b="1" spc="-50" dirty="0">
                          <a:solidFill>
                            <a:srgbClr val="FF0000"/>
                          </a:solidFill>
                          <a:latin typeface="Arial Narrow"/>
                          <a:cs typeface="Arial Narrow"/>
                        </a:rPr>
                        <a:t>C2</a:t>
                      </a:r>
                      <a:endParaRPr sz="1800">
                        <a:latin typeface="Arial Narrow"/>
                        <a:cs typeface="Arial Narrow"/>
                      </a:endParaRPr>
                    </a:p>
                    <a:p>
                      <a:pPr marL="494030" marR="391795" algn="ctr">
                        <a:lnSpc>
                          <a:spcPct val="135200"/>
                        </a:lnSpc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W  W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6080">
                        <a:lnSpc>
                          <a:spcPts val="1685"/>
                        </a:lnSpc>
                      </a:pPr>
                      <a:r>
                        <a:rPr sz="1800" b="1" spc="-50" dirty="0">
                          <a:solidFill>
                            <a:srgbClr val="FF0000"/>
                          </a:solidFill>
                          <a:latin typeface="Arial Narrow"/>
                          <a:cs typeface="Arial Narrow"/>
                        </a:rPr>
                        <a:t>C1</a:t>
                      </a:r>
                      <a:endParaRPr sz="1800">
                        <a:latin typeface="Arial Narrow"/>
                        <a:cs typeface="Arial Narrow"/>
                      </a:endParaRPr>
                    </a:p>
                    <a:p>
                      <a:pPr marL="405765" marR="287655">
                        <a:lnSpc>
                          <a:spcPct val="135200"/>
                        </a:lnSpc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O  O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679151">
                <a:tc>
                  <a:txBody>
                    <a:bodyPr/>
                    <a:lstStyle/>
                    <a:p>
                      <a:pPr marR="22860" algn="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F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20015" marB="0"/>
                </a:tc>
                <a:tc>
                  <a:txBody>
                    <a:bodyPr/>
                    <a:lstStyle/>
                    <a:p>
                      <a:pPr marL="659130" marR="12065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O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200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4615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U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200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1760"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R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200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83277">
                <a:tc gridSpan="2">
                  <a:txBody>
                    <a:bodyPr/>
                    <a:lstStyle/>
                    <a:p>
                      <a:pPr marL="31750" marR="12065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2400" b="1" u="heavy" spc="-15" dirty="0">
                          <a:uFill>
                            <a:solidFill>
                              <a:srgbClr val="000000"/>
                            </a:solidFill>
                          </a:uFill>
                          <a:latin typeface="Constantia"/>
                          <a:cs typeface="Constantia"/>
                        </a:rPr>
                        <a:t>STEP</a:t>
                      </a:r>
                      <a:r>
                        <a:rPr sz="2400" b="1" u="heavy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24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onstantia"/>
                          <a:cs typeface="Constantia"/>
                        </a:rPr>
                        <a:t>1:</a:t>
                      </a:r>
                      <a:endParaRPr sz="2400">
                        <a:latin typeface="Constantia"/>
                        <a:cs typeface="Constantia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tabLst>
                          <a:tab pos="931544" algn="l"/>
                        </a:tabLst>
                      </a:pPr>
                      <a:r>
                        <a:rPr sz="2400" spc="-5" dirty="0">
                          <a:latin typeface="Constantia"/>
                          <a:cs typeface="Constantia"/>
                        </a:rPr>
                        <a:t>C3 </a:t>
                      </a:r>
                      <a:r>
                        <a:rPr sz="2400" dirty="0">
                          <a:latin typeface="Constantia"/>
                          <a:cs typeface="Constantia"/>
                        </a:rPr>
                        <a:t>=1	</a:t>
                      </a:r>
                      <a:r>
                        <a:rPr sz="2400" spc="-10" dirty="0">
                          <a:latin typeface="Constantia"/>
                          <a:cs typeface="Constantia"/>
                        </a:rPr>
                        <a:t>since </a:t>
                      </a:r>
                      <a:r>
                        <a:rPr sz="2400" dirty="0">
                          <a:latin typeface="Constantia"/>
                          <a:cs typeface="Constantia"/>
                        </a:rPr>
                        <a:t>2 </a:t>
                      </a:r>
                      <a:r>
                        <a:rPr sz="2400" spc="-5" dirty="0">
                          <a:latin typeface="Constantia"/>
                          <a:cs typeface="Constantia"/>
                        </a:rPr>
                        <a:t>single</a:t>
                      </a:r>
                      <a:r>
                        <a:rPr sz="2400" spc="-2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2400" spc="-5" dirty="0">
                          <a:latin typeface="Constantia"/>
                          <a:cs typeface="Constantia"/>
                        </a:rPr>
                        <a:t>digit</a:t>
                      </a:r>
                      <a:endParaRPr sz="2400">
                        <a:latin typeface="Constantia"/>
                        <a:cs typeface="Constantia"/>
                      </a:endParaRPr>
                    </a:p>
                    <a:p>
                      <a:pPr marL="31750" marR="12065">
                        <a:lnSpc>
                          <a:spcPct val="100000"/>
                        </a:lnSpc>
                        <a:tabLst>
                          <a:tab pos="1120775" algn="l"/>
                        </a:tabLst>
                      </a:pPr>
                      <a:r>
                        <a:rPr sz="2400" spc="-5" dirty="0">
                          <a:latin typeface="Constantia"/>
                          <a:cs typeface="Constantia"/>
                        </a:rPr>
                        <a:t>than</a:t>
                      </a:r>
                      <a:r>
                        <a:rPr sz="2400" spc="-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2400" spc="-5" dirty="0">
                          <a:latin typeface="Constantia"/>
                          <a:cs typeface="Constantia"/>
                        </a:rPr>
                        <a:t>19	</a:t>
                      </a:r>
                      <a:r>
                        <a:rPr sz="2400" spc="-10" dirty="0">
                          <a:latin typeface="Constantia"/>
                          <a:cs typeface="Constantia"/>
                        </a:rPr>
                        <a:t>thus,</a:t>
                      </a:r>
                      <a:endParaRPr sz="2400">
                        <a:latin typeface="Constantia"/>
                        <a:cs typeface="Constantia"/>
                      </a:endParaRPr>
                    </a:p>
                  </a:txBody>
                  <a:tcPr marL="0" marR="0" marT="19431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2400" spc="-5" dirty="0">
                          <a:latin typeface="Constantia"/>
                          <a:cs typeface="Constantia"/>
                        </a:rPr>
                        <a:t>num</a:t>
                      </a:r>
                      <a:r>
                        <a:rPr sz="2400" spc="-10" dirty="0">
                          <a:latin typeface="Constantia"/>
                          <a:cs typeface="Constantia"/>
                        </a:rPr>
                        <a:t>b</a:t>
                      </a:r>
                      <a:r>
                        <a:rPr sz="2400" dirty="0">
                          <a:latin typeface="Constantia"/>
                          <a:cs typeface="Constantia"/>
                        </a:rPr>
                        <a:t>er</a:t>
                      </a:r>
                      <a:endParaRPr sz="240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2400" dirty="0">
                          <a:latin typeface="Constantia"/>
                          <a:cs typeface="Constantia"/>
                        </a:rPr>
                        <a:t>s plus a</a:t>
                      </a:r>
                      <a:r>
                        <a:rPr sz="2400" spc="-3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2400" dirty="0">
                          <a:latin typeface="Constantia"/>
                          <a:cs typeface="Constantia"/>
                        </a:rPr>
                        <a:t>carry</a:t>
                      </a:r>
                      <a:endParaRPr sz="2400">
                        <a:latin typeface="Constantia"/>
                        <a:cs typeface="Constantia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85216">
                <a:tc>
                  <a:txBody>
                    <a:bodyPr/>
                    <a:lstStyle/>
                    <a:p>
                      <a:pPr marR="9207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" dirty="0">
                          <a:latin typeface="Constantia"/>
                          <a:cs typeface="Constantia"/>
                        </a:rPr>
                        <a:t>C3=1</a:t>
                      </a:r>
                      <a:endParaRPr sz="3200">
                        <a:latin typeface="Constantia"/>
                        <a:cs typeface="Constantia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83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" dirty="0">
                          <a:latin typeface="Constantia"/>
                          <a:cs typeface="Constantia"/>
                        </a:rPr>
                        <a:t>F=1</a:t>
                      </a:r>
                      <a:endParaRPr sz="3200">
                        <a:latin typeface="Constantia"/>
                        <a:cs typeface="Constantia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413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01282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Thus,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3587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Gabriola"/>
                          <a:cs typeface="Gabriola"/>
                        </a:rPr>
                        <a:t>1</a:t>
                      </a:r>
                      <a:endParaRPr sz="1800">
                        <a:latin typeface="Gabriola"/>
                        <a:cs typeface="Gabriola"/>
                      </a:endParaRPr>
                    </a:p>
                    <a:p>
                      <a:pPr marL="33083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T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1800" b="1" spc="-50" dirty="0">
                          <a:solidFill>
                            <a:srgbClr val="FF0000"/>
                          </a:solidFill>
                          <a:latin typeface="Arial Narrow"/>
                          <a:cs typeface="Arial Narrow"/>
                        </a:rPr>
                        <a:t>C2</a:t>
                      </a:r>
                      <a:endParaRPr sz="1800">
                        <a:latin typeface="Arial Narrow"/>
                        <a:cs typeface="Arial Narrow"/>
                      </a:endParaRPr>
                    </a:p>
                    <a:p>
                      <a:pPr marL="16065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W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14604" marR="3175" algn="ctr">
                        <a:lnSpc>
                          <a:spcPct val="100000"/>
                        </a:lnSpc>
                      </a:pPr>
                      <a:r>
                        <a:rPr sz="1800" b="1" spc="-50" dirty="0">
                          <a:solidFill>
                            <a:srgbClr val="FF0000"/>
                          </a:solidFill>
                          <a:latin typeface="Arial Narrow"/>
                          <a:cs typeface="Arial Narrow"/>
                        </a:rPr>
                        <a:t>C1</a:t>
                      </a:r>
                      <a:endParaRPr sz="1800">
                        <a:latin typeface="Arial Narrow"/>
                        <a:cs typeface="Arial Narrow"/>
                      </a:endParaRPr>
                    </a:p>
                    <a:p>
                      <a:pPr marL="13335" marR="317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O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3175" marB="0"/>
                </a:tc>
              </a:tr>
              <a:tr h="6325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6905" marR="1206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+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016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83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T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016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065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W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016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marR="317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O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016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04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0" marR="12065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Gabriola"/>
                          <a:cs typeface="Gabriola"/>
                        </a:rPr>
                        <a:t>1</a:t>
                      </a:r>
                      <a:endParaRPr sz="1800">
                        <a:latin typeface="Gabriola"/>
                        <a:cs typeface="Gabriola"/>
                      </a:endParaRPr>
                    </a:p>
                  </a:txBody>
                  <a:tcPr marL="0" marR="0" marT="13906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O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1938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U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1938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240" marR="3175"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R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1938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2437" y="2434285"/>
            <a:ext cx="10560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STEP</a:t>
            </a:r>
            <a:r>
              <a:rPr sz="2400" b="1" u="heavy" spc="-9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2: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0242" y="2434285"/>
            <a:ext cx="70167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100"/>
              </a:spcBef>
              <a:tabLst>
                <a:tab pos="1751330" algn="l"/>
              </a:tabLst>
            </a:pPr>
            <a:r>
              <a:rPr sz="2400" b="1" spc="-5" dirty="0">
                <a:solidFill>
                  <a:srgbClr val="FF0000"/>
                </a:solidFill>
                <a:latin typeface="Constantia"/>
                <a:cs typeface="Constantia"/>
              </a:rPr>
              <a:t>T+T+C2</a:t>
            </a:r>
            <a:r>
              <a:rPr sz="2400" b="1" spc="1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onstantia"/>
                <a:cs typeface="Constantia"/>
              </a:rPr>
              <a:t>&gt;</a:t>
            </a:r>
            <a:r>
              <a:rPr sz="2400" b="1" spc="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onstantia"/>
                <a:cs typeface="Constantia"/>
              </a:rPr>
              <a:t>9	</a:t>
            </a:r>
            <a:r>
              <a:rPr sz="2400" spc="-5" dirty="0">
                <a:latin typeface="Constantia"/>
                <a:cs typeface="Constantia"/>
              </a:rPr>
              <a:t>because </a:t>
            </a:r>
            <a:r>
              <a:rPr sz="2400" spc="-10" dirty="0">
                <a:latin typeface="Constantia"/>
                <a:cs typeface="Constantia"/>
              </a:rPr>
              <a:t>only </a:t>
            </a:r>
            <a:r>
              <a:rPr sz="2400" spc="-5" dirty="0">
                <a:latin typeface="Constantia"/>
                <a:cs typeface="Constantia"/>
              </a:rPr>
              <a:t>then it can </a:t>
            </a:r>
            <a:r>
              <a:rPr sz="2400" spc="-20" dirty="0">
                <a:latin typeface="Constantia"/>
                <a:cs typeface="Constantia"/>
              </a:rPr>
              <a:t>generate </a:t>
            </a:r>
            <a:r>
              <a:rPr sz="2400" spc="-40" dirty="0">
                <a:latin typeface="Constantia"/>
                <a:cs typeface="Constantia"/>
              </a:rPr>
              <a:t>carry.  </a:t>
            </a:r>
            <a:r>
              <a:rPr sz="2400" spc="-5" dirty="0">
                <a:latin typeface="Constantia"/>
                <a:cs typeface="Constantia"/>
              </a:rPr>
              <a:t>C2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can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be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onstantia"/>
                <a:cs typeface="Constantia"/>
              </a:rPr>
              <a:t>0</a:t>
            </a:r>
            <a:r>
              <a:rPr sz="2400" b="1" spc="-6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onstantia"/>
                <a:cs typeface="Constantia"/>
              </a:rPr>
              <a:t>or</a:t>
            </a:r>
            <a:r>
              <a:rPr sz="2400" b="1" spc="-9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onstantia"/>
                <a:cs typeface="Constantia"/>
              </a:rPr>
              <a:t>1 </a:t>
            </a:r>
            <a:r>
              <a:rPr sz="2400" dirty="0">
                <a:latin typeface="Constantia"/>
                <a:cs typeface="Constantia"/>
              </a:rPr>
              <a:t>,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depending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on: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if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previous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column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  </a:t>
            </a:r>
            <a:r>
              <a:rPr sz="2400" spc="-10" dirty="0">
                <a:latin typeface="Constantia"/>
                <a:cs typeface="Constantia"/>
              </a:rPr>
              <a:t>generating </a:t>
            </a:r>
            <a:r>
              <a:rPr sz="2400" dirty="0">
                <a:latin typeface="Constantia"/>
                <a:cs typeface="Constantia"/>
              </a:rPr>
              <a:t>carry or</a:t>
            </a:r>
            <a:r>
              <a:rPr sz="2400" spc="-26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not.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48383" y="3636264"/>
            <a:ext cx="1004569" cy="585470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65"/>
              </a:spcBef>
            </a:pPr>
            <a:r>
              <a:rPr sz="3200" spc="-5" dirty="0">
                <a:latin typeface="Constantia"/>
                <a:cs typeface="Constantia"/>
              </a:rPr>
              <a:t>C2=1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48383" y="5350764"/>
            <a:ext cx="856615" cy="584200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65"/>
              </a:spcBef>
            </a:pPr>
            <a:r>
              <a:rPr sz="3200" spc="-5" dirty="0">
                <a:latin typeface="Constantia"/>
                <a:cs typeface="Constantia"/>
              </a:rPr>
              <a:t>T=5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3538" y="4527930"/>
            <a:ext cx="577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Thu</a:t>
            </a:r>
            <a:r>
              <a:rPr sz="1800" spc="-15" dirty="0">
                <a:latin typeface="Constantia"/>
                <a:cs typeface="Constantia"/>
              </a:rPr>
              <a:t>s</a:t>
            </a:r>
            <a:r>
              <a:rPr sz="1800" dirty="0">
                <a:latin typeface="Constantia"/>
                <a:cs typeface="Constantia"/>
              </a:rPr>
              <a:t>,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12235" y="160020"/>
            <a:ext cx="361188" cy="5135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74035" y="1642872"/>
            <a:ext cx="361188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530094" y="270668"/>
          <a:ext cx="3474720" cy="1744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665"/>
                <a:gridCol w="928369"/>
                <a:gridCol w="1028700"/>
                <a:gridCol w="895350"/>
              </a:tblGrid>
              <a:tr h="6706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ts val="1839"/>
                        </a:lnSpc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Gabriola"/>
                          <a:cs typeface="Gabriola"/>
                        </a:rPr>
                        <a:t>1</a:t>
                      </a:r>
                      <a:endParaRPr sz="1800">
                        <a:latin typeface="Gabriola"/>
                        <a:cs typeface="Gabriola"/>
                      </a:endParaRPr>
                    </a:p>
                    <a:p>
                      <a:pPr marR="58419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T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685"/>
                        </a:lnSpc>
                      </a:pPr>
                      <a:r>
                        <a:rPr sz="1800" b="1" spc="-50" dirty="0">
                          <a:solidFill>
                            <a:srgbClr val="FF0000"/>
                          </a:solidFill>
                          <a:latin typeface="Arial Narrow"/>
                          <a:cs typeface="Arial Narrow"/>
                        </a:rPr>
                        <a:t>C2</a:t>
                      </a:r>
                      <a:endParaRPr sz="1800">
                        <a:latin typeface="Arial Narrow"/>
                        <a:cs typeface="Arial Narrow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W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2430">
                        <a:lnSpc>
                          <a:spcPts val="1685"/>
                        </a:lnSpc>
                      </a:pPr>
                      <a:r>
                        <a:rPr sz="1800" b="1" spc="-50" dirty="0">
                          <a:solidFill>
                            <a:srgbClr val="FF0000"/>
                          </a:solidFill>
                          <a:latin typeface="Arial Narrow"/>
                          <a:cs typeface="Arial Narrow"/>
                        </a:rPr>
                        <a:t>C1</a:t>
                      </a:r>
                      <a:endParaRPr sz="1800">
                        <a:latin typeface="Arial Narrow"/>
                        <a:cs typeface="Arial Narrow"/>
                      </a:endParaRPr>
                    </a:p>
                    <a:p>
                      <a:pPr marL="412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O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/>
                </a:tc>
              </a:tr>
              <a:tr h="632543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+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016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719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T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016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386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W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016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7655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O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016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0706">
                <a:tc>
                  <a:txBody>
                    <a:bodyPr/>
                    <a:lstStyle/>
                    <a:p>
                      <a:pPr marL="187325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Gabriola"/>
                          <a:cs typeface="Gabriola"/>
                        </a:rPr>
                        <a:t>1</a:t>
                      </a:r>
                      <a:endParaRPr sz="1800">
                        <a:latin typeface="Gabriola"/>
                        <a:cs typeface="Gabriola"/>
                      </a:endParaRPr>
                    </a:p>
                  </a:txBody>
                  <a:tcPr marL="0" marR="0" marT="13970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O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200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U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200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08610" algn="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R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1200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402437" y="3676904"/>
            <a:ext cx="859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Assume: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67050" y="3725621"/>
            <a:ext cx="5752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79345" algn="l"/>
                <a:tab pos="3021330" algn="l"/>
                <a:tab pos="4083050" algn="l"/>
                <a:tab pos="512191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Th</a:t>
            </a:r>
            <a:r>
              <a:rPr sz="2800" b="1" spc="-15" dirty="0">
                <a:latin typeface="Times New Roman"/>
                <a:cs typeface="Times New Roman"/>
              </a:rPr>
              <a:t>e</a:t>
            </a:r>
            <a:r>
              <a:rPr sz="2800" b="1" spc="-5" dirty="0">
                <a:latin typeface="Times New Roman"/>
                <a:cs typeface="Times New Roman"/>
              </a:rPr>
              <a:t>n,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2T+1&gt;9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S</a:t>
            </a:r>
            <a:r>
              <a:rPr sz="2800" b="1" dirty="0">
                <a:latin typeface="Times New Roman"/>
                <a:cs typeface="Times New Roman"/>
              </a:rPr>
              <a:t>o</a:t>
            </a:r>
            <a:r>
              <a:rPr sz="2800" b="1" spc="-5" dirty="0">
                <a:latin typeface="Times New Roman"/>
                <a:cs typeface="Times New Roman"/>
              </a:rPr>
              <a:t>,</a:t>
            </a:r>
            <a:r>
              <a:rPr sz="2800" b="1" dirty="0">
                <a:latin typeface="Times New Roman"/>
                <a:cs typeface="Times New Roman"/>
              </a:rPr>
              <a:t>	2</a:t>
            </a:r>
            <a:r>
              <a:rPr sz="2800" b="1" spc="-5" dirty="0">
                <a:latin typeface="Times New Roman"/>
                <a:cs typeface="Times New Roman"/>
              </a:rPr>
              <a:t>T&gt;8</a:t>
            </a:r>
            <a:r>
              <a:rPr sz="2800" b="1" dirty="0">
                <a:latin typeface="Times New Roman"/>
                <a:cs typeface="Times New Roman"/>
              </a:rPr>
              <a:t>	h</a:t>
            </a:r>
            <a:r>
              <a:rPr sz="2800" b="1" spc="-5" dirty="0">
                <a:latin typeface="Times New Roman"/>
                <a:cs typeface="Times New Roman"/>
              </a:rPr>
              <a:t>ence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" dirty="0">
                <a:latin typeface="Times New Roman"/>
                <a:cs typeface="Times New Roman"/>
              </a:rPr>
              <a:t>T&gt;4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74823" y="4453585"/>
            <a:ext cx="45567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T </a:t>
            </a:r>
            <a:r>
              <a:rPr sz="2800" spc="-10" dirty="0">
                <a:latin typeface="Times New Roman"/>
                <a:cs typeface="Times New Roman"/>
              </a:rPr>
              <a:t>can </a:t>
            </a:r>
            <a:r>
              <a:rPr sz="2800" spc="-5" dirty="0">
                <a:latin typeface="Times New Roman"/>
                <a:cs typeface="Times New Roman"/>
              </a:rPr>
              <a:t>take value </a:t>
            </a:r>
            <a:r>
              <a:rPr sz="2800" dirty="0">
                <a:latin typeface="Times New Roman"/>
                <a:cs typeface="Times New Roman"/>
              </a:rPr>
              <a:t>from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4,5,6,…9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9720" y="5477052"/>
            <a:ext cx="859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Assume: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222" y="0"/>
            <a:ext cx="6326885" cy="59176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632" y="3041396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657" y="2539110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263" y="1091565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7586" y="54508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865" y="224917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13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3942" y="3648202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04538" y="144360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2605" y="4195064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64404" y="1089786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8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33340" y="3288284"/>
            <a:ext cx="21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14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90186" y="0"/>
            <a:ext cx="735330" cy="6731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latin typeface="Constantia"/>
                <a:cs typeface="Constantia"/>
              </a:rPr>
              <a:t>10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66161" y="19926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09109" y="25433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90821" y="3650107"/>
            <a:ext cx="18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85615" y="4704969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96736" y="4027373"/>
            <a:ext cx="10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57340" y="5376164"/>
            <a:ext cx="9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J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16773" y="263423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0E6E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000238" y="2828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745730" y="4149090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4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4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25908">
            <a:solidFill>
              <a:srgbClr val="0E6E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990078" y="4345051"/>
            <a:ext cx="23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40345" y="137541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5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0E6E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612760" y="1569846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78495" y="969263"/>
            <a:ext cx="256540" cy="370840"/>
          </a:xfrm>
          <a:prstGeom prst="rect">
            <a:avLst/>
          </a:prstGeom>
          <a:ln w="9144">
            <a:solidFill>
              <a:srgbClr val="0E6EC5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191884" y="1735073"/>
            <a:ext cx="1155700" cy="2209165"/>
          </a:xfrm>
          <a:custGeom>
            <a:avLst/>
            <a:gdLst/>
            <a:ahLst/>
            <a:cxnLst/>
            <a:rect l="l" t="t" r="r" b="b"/>
            <a:pathLst>
              <a:path w="1155700" h="2209165">
                <a:moveTo>
                  <a:pt x="1125718" y="45700"/>
                </a:moveTo>
                <a:lnTo>
                  <a:pt x="1103993" y="59469"/>
                </a:lnTo>
                <a:lnTo>
                  <a:pt x="0" y="2197227"/>
                </a:lnTo>
                <a:lnTo>
                  <a:pt x="23113" y="2209038"/>
                </a:lnTo>
                <a:lnTo>
                  <a:pt x="1127031" y="71426"/>
                </a:lnTo>
                <a:lnTo>
                  <a:pt x="1125718" y="45700"/>
                </a:lnTo>
                <a:close/>
              </a:path>
              <a:path w="1155700" h="2209165">
                <a:moveTo>
                  <a:pt x="1150211" y="16890"/>
                </a:moveTo>
                <a:lnTo>
                  <a:pt x="1125982" y="16890"/>
                </a:lnTo>
                <a:lnTo>
                  <a:pt x="1149095" y="28701"/>
                </a:lnTo>
                <a:lnTo>
                  <a:pt x="1127031" y="71426"/>
                </a:lnTo>
                <a:lnTo>
                  <a:pt x="1129538" y="120523"/>
                </a:lnTo>
                <a:lnTo>
                  <a:pt x="1135634" y="125984"/>
                </a:lnTo>
                <a:lnTo>
                  <a:pt x="1149985" y="125222"/>
                </a:lnTo>
                <a:lnTo>
                  <a:pt x="1155445" y="119125"/>
                </a:lnTo>
                <a:lnTo>
                  <a:pt x="1155064" y="112013"/>
                </a:lnTo>
                <a:lnTo>
                  <a:pt x="1150211" y="16890"/>
                </a:lnTo>
                <a:close/>
              </a:path>
              <a:path w="1155700" h="2209165">
                <a:moveTo>
                  <a:pt x="1149349" y="0"/>
                </a:moveTo>
                <a:lnTo>
                  <a:pt x="1054608" y="60071"/>
                </a:lnTo>
                <a:lnTo>
                  <a:pt x="1048639" y="64008"/>
                </a:lnTo>
                <a:lnTo>
                  <a:pt x="1046861" y="72009"/>
                </a:lnTo>
                <a:lnTo>
                  <a:pt x="1050670" y="77977"/>
                </a:lnTo>
                <a:lnTo>
                  <a:pt x="1054481" y="84074"/>
                </a:lnTo>
                <a:lnTo>
                  <a:pt x="1062482" y="85851"/>
                </a:lnTo>
                <a:lnTo>
                  <a:pt x="1068578" y="81914"/>
                </a:lnTo>
                <a:lnTo>
                  <a:pt x="1103993" y="59469"/>
                </a:lnTo>
                <a:lnTo>
                  <a:pt x="1125982" y="16890"/>
                </a:lnTo>
                <a:lnTo>
                  <a:pt x="1150211" y="16890"/>
                </a:lnTo>
                <a:lnTo>
                  <a:pt x="1149349" y="0"/>
                </a:lnTo>
                <a:close/>
              </a:path>
              <a:path w="1155700" h="2209165">
                <a:moveTo>
                  <a:pt x="1138905" y="23495"/>
                </a:moveTo>
                <a:lnTo>
                  <a:pt x="1124585" y="23495"/>
                </a:lnTo>
                <a:lnTo>
                  <a:pt x="1144523" y="33781"/>
                </a:lnTo>
                <a:lnTo>
                  <a:pt x="1125718" y="45700"/>
                </a:lnTo>
                <a:lnTo>
                  <a:pt x="1127031" y="71426"/>
                </a:lnTo>
                <a:lnTo>
                  <a:pt x="1149095" y="28701"/>
                </a:lnTo>
                <a:lnTo>
                  <a:pt x="1138905" y="23495"/>
                </a:lnTo>
                <a:close/>
              </a:path>
              <a:path w="1155700" h="2209165">
                <a:moveTo>
                  <a:pt x="1125982" y="16890"/>
                </a:moveTo>
                <a:lnTo>
                  <a:pt x="1103993" y="59469"/>
                </a:lnTo>
                <a:lnTo>
                  <a:pt x="1125718" y="45700"/>
                </a:lnTo>
                <a:lnTo>
                  <a:pt x="1124585" y="23495"/>
                </a:lnTo>
                <a:lnTo>
                  <a:pt x="1138905" y="23495"/>
                </a:lnTo>
                <a:lnTo>
                  <a:pt x="1125982" y="16890"/>
                </a:lnTo>
                <a:close/>
              </a:path>
              <a:path w="1155700" h="2209165">
                <a:moveTo>
                  <a:pt x="1124585" y="23495"/>
                </a:moveTo>
                <a:lnTo>
                  <a:pt x="1125718" y="45700"/>
                </a:lnTo>
                <a:lnTo>
                  <a:pt x="1144523" y="33781"/>
                </a:lnTo>
                <a:lnTo>
                  <a:pt x="1124585" y="23495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00342" y="2993898"/>
            <a:ext cx="1416050" cy="1174115"/>
          </a:xfrm>
          <a:custGeom>
            <a:avLst/>
            <a:gdLst/>
            <a:ahLst/>
            <a:cxnLst/>
            <a:rect l="l" t="t" r="r" b="b"/>
            <a:pathLst>
              <a:path w="1416050" h="1174114">
                <a:moveTo>
                  <a:pt x="1376183" y="32673"/>
                </a:moveTo>
                <a:lnTo>
                  <a:pt x="1350850" y="36839"/>
                </a:lnTo>
                <a:lnTo>
                  <a:pt x="0" y="1153668"/>
                </a:lnTo>
                <a:lnTo>
                  <a:pt x="16510" y="1173607"/>
                </a:lnTo>
                <a:lnTo>
                  <a:pt x="1367329" y="56803"/>
                </a:lnTo>
                <a:lnTo>
                  <a:pt x="1376183" y="32673"/>
                </a:lnTo>
                <a:close/>
              </a:path>
              <a:path w="1416050" h="1174114">
                <a:moveTo>
                  <a:pt x="1413459" y="6350"/>
                </a:moveTo>
                <a:lnTo>
                  <a:pt x="1387729" y="6350"/>
                </a:lnTo>
                <a:lnTo>
                  <a:pt x="1404239" y="26288"/>
                </a:lnTo>
                <a:lnTo>
                  <a:pt x="1367329" y="56803"/>
                </a:lnTo>
                <a:lnTo>
                  <a:pt x="1352804" y="96392"/>
                </a:lnTo>
                <a:lnTo>
                  <a:pt x="1350264" y="103124"/>
                </a:lnTo>
                <a:lnTo>
                  <a:pt x="1353820" y="110489"/>
                </a:lnTo>
                <a:lnTo>
                  <a:pt x="1360551" y="113029"/>
                </a:lnTo>
                <a:lnTo>
                  <a:pt x="1367155" y="115442"/>
                </a:lnTo>
                <a:lnTo>
                  <a:pt x="1374648" y="112013"/>
                </a:lnTo>
                <a:lnTo>
                  <a:pt x="1377061" y="105282"/>
                </a:lnTo>
                <a:lnTo>
                  <a:pt x="1413459" y="6350"/>
                </a:lnTo>
                <a:close/>
              </a:path>
              <a:path w="1416050" h="1174114">
                <a:moveTo>
                  <a:pt x="1392356" y="11937"/>
                </a:moveTo>
                <a:lnTo>
                  <a:pt x="1383791" y="11937"/>
                </a:lnTo>
                <a:lnTo>
                  <a:pt x="1398015" y="29082"/>
                </a:lnTo>
                <a:lnTo>
                  <a:pt x="1376183" y="32673"/>
                </a:lnTo>
                <a:lnTo>
                  <a:pt x="1367329" y="56803"/>
                </a:lnTo>
                <a:lnTo>
                  <a:pt x="1404239" y="26288"/>
                </a:lnTo>
                <a:lnTo>
                  <a:pt x="1392356" y="11937"/>
                </a:lnTo>
                <a:close/>
              </a:path>
              <a:path w="1416050" h="1174114">
                <a:moveTo>
                  <a:pt x="1415796" y="0"/>
                </a:moveTo>
                <a:lnTo>
                  <a:pt x="1298066" y="19303"/>
                </a:lnTo>
                <a:lnTo>
                  <a:pt x="1293240" y="25907"/>
                </a:lnTo>
                <a:lnTo>
                  <a:pt x="1295527" y="40131"/>
                </a:lnTo>
                <a:lnTo>
                  <a:pt x="1302258" y="44830"/>
                </a:lnTo>
                <a:lnTo>
                  <a:pt x="1350850" y="36839"/>
                </a:lnTo>
                <a:lnTo>
                  <a:pt x="1387729" y="6350"/>
                </a:lnTo>
                <a:lnTo>
                  <a:pt x="1413459" y="6350"/>
                </a:lnTo>
                <a:lnTo>
                  <a:pt x="1415796" y="0"/>
                </a:lnTo>
                <a:close/>
              </a:path>
              <a:path w="1416050" h="1174114">
                <a:moveTo>
                  <a:pt x="1387729" y="6350"/>
                </a:moveTo>
                <a:lnTo>
                  <a:pt x="1350850" y="36839"/>
                </a:lnTo>
                <a:lnTo>
                  <a:pt x="1376183" y="32673"/>
                </a:lnTo>
                <a:lnTo>
                  <a:pt x="1383791" y="11937"/>
                </a:lnTo>
                <a:lnTo>
                  <a:pt x="1392356" y="11937"/>
                </a:lnTo>
                <a:lnTo>
                  <a:pt x="1387729" y="6350"/>
                </a:lnTo>
                <a:close/>
              </a:path>
              <a:path w="1416050" h="1174114">
                <a:moveTo>
                  <a:pt x="1383791" y="11937"/>
                </a:moveTo>
                <a:lnTo>
                  <a:pt x="1376183" y="32673"/>
                </a:lnTo>
                <a:lnTo>
                  <a:pt x="1398015" y="29082"/>
                </a:lnTo>
                <a:lnTo>
                  <a:pt x="1383791" y="11937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52336" y="4334383"/>
            <a:ext cx="1492885" cy="224790"/>
          </a:xfrm>
          <a:custGeom>
            <a:avLst/>
            <a:gdLst/>
            <a:ahLst/>
            <a:cxnLst/>
            <a:rect l="l" t="t" r="r" b="b"/>
            <a:pathLst>
              <a:path w="1492884" h="224789">
                <a:moveTo>
                  <a:pt x="1418052" y="180717"/>
                </a:moveTo>
                <a:lnTo>
                  <a:pt x="1373123" y="200787"/>
                </a:lnTo>
                <a:lnTo>
                  <a:pt x="1370203" y="208407"/>
                </a:lnTo>
                <a:lnTo>
                  <a:pt x="1373123" y="214884"/>
                </a:lnTo>
                <a:lnTo>
                  <a:pt x="1376044" y="221488"/>
                </a:lnTo>
                <a:lnTo>
                  <a:pt x="1383664" y="224409"/>
                </a:lnTo>
                <a:lnTo>
                  <a:pt x="1469883" y="185928"/>
                </a:lnTo>
                <a:lnTo>
                  <a:pt x="1465707" y="185928"/>
                </a:lnTo>
                <a:lnTo>
                  <a:pt x="1418052" y="180717"/>
                </a:lnTo>
                <a:close/>
              </a:path>
              <a:path w="1492884" h="224789">
                <a:moveTo>
                  <a:pt x="1441549" y="170237"/>
                </a:moveTo>
                <a:lnTo>
                  <a:pt x="1418052" y="180717"/>
                </a:lnTo>
                <a:lnTo>
                  <a:pt x="1465707" y="185928"/>
                </a:lnTo>
                <a:lnTo>
                  <a:pt x="1465968" y="183515"/>
                </a:lnTo>
                <a:lnTo>
                  <a:pt x="1459484" y="183515"/>
                </a:lnTo>
                <a:lnTo>
                  <a:pt x="1441549" y="170237"/>
                </a:lnTo>
                <a:close/>
              </a:path>
              <a:path w="1492884" h="224789">
                <a:moveTo>
                  <a:pt x="1396745" y="104902"/>
                </a:moveTo>
                <a:lnTo>
                  <a:pt x="1388617" y="106045"/>
                </a:lnTo>
                <a:lnTo>
                  <a:pt x="1384427" y="111760"/>
                </a:lnTo>
                <a:lnTo>
                  <a:pt x="1380109" y="117602"/>
                </a:lnTo>
                <a:lnTo>
                  <a:pt x="1381379" y="125730"/>
                </a:lnTo>
                <a:lnTo>
                  <a:pt x="1420894" y="154945"/>
                </a:lnTo>
                <a:lnTo>
                  <a:pt x="1468501" y="160147"/>
                </a:lnTo>
                <a:lnTo>
                  <a:pt x="1465707" y="185928"/>
                </a:lnTo>
                <a:lnTo>
                  <a:pt x="1469883" y="185928"/>
                </a:lnTo>
                <a:lnTo>
                  <a:pt x="1492631" y="175768"/>
                </a:lnTo>
                <a:lnTo>
                  <a:pt x="1396745" y="104902"/>
                </a:lnTo>
                <a:close/>
              </a:path>
              <a:path w="1492884" h="224789">
                <a:moveTo>
                  <a:pt x="1461896" y="161163"/>
                </a:moveTo>
                <a:lnTo>
                  <a:pt x="1441549" y="170237"/>
                </a:lnTo>
                <a:lnTo>
                  <a:pt x="1459484" y="183515"/>
                </a:lnTo>
                <a:lnTo>
                  <a:pt x="1461896" y="161163"/>
                </a:lnTo>
                <a:close/>
              </a:path>
              <a:path w="1492884" h="224789">
                <a:moveTo>
                  <a:pt x="1468390" y="161163"/>
                </a:moveTo>
                <a:lnTo>
                  <a:pt x="1461896" y="161163"/>
                </a:lnTo>
                <a:lnTo>
                  <a:pt x="1459484" y="183515"/>
                </a:lnTo>
                <a:lnTo>
                  <a:pt x="1465968" y="183515"/>
                </a:lnTo>
                <a:lnTo>
                  <a:pt x="1468390" y="161163"/>
                </a:lnTo>
                <a:close/>
              </a:path>
              <a:path w="1492884" h="224789">
                <a:moveTo>
                  <a:pt x="2793" y="0"/>
                </a:moveTo>
                <a:lnTo>
                  <a:pt x="0" y="25654"/>
                </a:lnTo>
                <a:lnTo>
                  <a:pt x="1418052" y="180717"/>
                </a:lnTo>
                <a:lnTo>
                  <a:pt x="1441549" y="170237"/>
                </a:lnTo>
                <a:lnTo>
                  <a:pt x="1420894" y="154945"/>
                </a:lnTo>
                <a:lnTo>
                  <a:pt x="2793" y="0"/>
                </a:lnTo>
                <a:close/>
              </a:path>
              <a:path w="1492884" h="224789">
                <a:moveTo>
                  <a:pt x="1420894" y="154945"/>
                </a:moveTo>
                <a:lnTo>
                  <a:pt x="1441549" y="170237"/>
                </a:lnTo>
                <a:lnTo>
                  <a:pt x="1461896" y="161163"/>
                </a:lnTo>
                <a:lnTo>
                  <a:pt x="1468390" y="161163"/>
                </a:lnTo>
                <a:lnTo>
                  <a:pt x="1468501" y="160147"/>
                </a:lnTo>
                <a:lnTo>
                  <a:pt x="1420894" y="154945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757671" y="3398520"/>
            <a:ext cx="292735" cy="370840"/>
          </a:xfrm>
          <a:prstGeom prst="rect">
            <a:avLst/>
          </a:prstGeom>
          <a:ln w="9144">
            <a:solidFill>
              <a:srgbClr val="0E6EC5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Constantia"/>
                <a:cs typeface="Constantia"/>
              </a:rPr>
              <a:t>5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316468" y="2334767"/>
            <a:ext cx="309880" cy="368935"/>
          </a:xfrm>
          <a:prstGeom prst="rect">
            <a:avLst/>
          </a:prstGeom>
          <a:ln w="9144">
            <a:solidFill>
              <a:srgbClr val="0E6EC5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59579" y="5237988"/>
            <a:ext cx="297180" cy="368935"/>
          </a:xfrm>
          <a:prstGeom prst="rect">
            <a:avLst/>
          </a:prstGeom>
          <a:ln w="9144">
            <a:solidFill>
              <a:srgbClr val="0E6EC5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7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316468" y="3939540"/>
            <a:ext cx="257810" cy="368935"/>
          </a:xfrm>
          <a:prstGeom prst="rect">
            <a:avLst/>
          </a:prstGeom>
          <a:ln w="9144">
            <a:solidFill>
              <a:srgbClr val="0E6EC5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291463" y="1500377"/>
            <a:ext cx="1156970" cy="1446530"/>
          </a:xfrm>
          <a:custGeom>
            <a:avLst/>
            <a:gdLst/>
            <a:ahLst/>
            <a:cxnLst/>
            <a:rect l="l" t="t" r="r" b="b"/>
            <a:pathLst>
              <a:path w="1156970" h="1446530">
                <a:moveTo>
                  <a:pt x="1132298" y="30672"/>
                </a:moveTo>
                <a:lnTo>
                  <a:pt x="1114100" y="37721"/>
                </a:lnTo>
                <a:lnTo>
                  <a:pt x="0" y="1433957"/>
                </a:lnTo>
                <a:lnTo>
                  <a:pt x="15493" y="1446276"/>
                </a:lnTo>
                <a:lnTo>
                  <a:pt x="1129458" y="50211"/>
                </a:lnTo>
                <a:lnTo>
                  <a:pt x="1132298" y="30672"/>
                </a:lnTo>
                <a:close/>
              </a:path>
              <a:path w="1156970" h="1446530">
                <a:moveTo>
                  <a:pt x="1155503" y="9144"/>
                </a:moveTo>
                <a:lnTo>
                  <a:pt x="1136904" y="9144"/>
                </a:lnTo>
                <a:lnTo>
                  <a:pt x="1152398" y="21462"/>
                </a:lnTo>
                <a:lnTo>
                  <a:pt x="1129458" y="50211"/>
                </a:lnTo>
                <a:lnTo>
                  <a:pt x="1122045" y="101219"/>
                </a:lnTo>
                <a:lnTo>
                  <a:pt x="1121156" y="106552"/>
                </a:lnTo>
                <a:lnTo>
                  <a:pt x="1124966" y="111633"/>
                </a:lnTo>
                <a:lnTo>
                  <a:pt x="1135761" y="113157"/>
                </a:lnTo>
                <a:lnTo>
                  <a:pt x="1140841" y="109474"/>
                </a:lnTo>
                <a:lnTo>
                  <a:pt x="1141603" y="104012"/>
                </a:lnTo>
                <a:lnTo>
                  <a:pt x="1155503" y="9144"/>
                </a:lnTo>
                <a:close/>
              </a:path>
              <a:path w="1156970" h="1446530">
                <a:moveTo>
                  <a:pt x="1156843" y="0"/>
                </a:moveTo>
                <a:lnTo>
                  <a:pt x="1058799" y="37973"/>
                </a:lnTo>
                <a:lnTo>
                  <a:pt x="1053592" y="39877"/>
                </a:lnTo>
                <a:lnTo>
                  <a:pt x="1051052" y="45593"/>
                </a:lnTo>
                <a:lnTo>
                  <a:pt x="1053084" y="50800"/>
                </a:lnTo>
                <a:lnTo>
                  <a:pt x="1055116" y="55880"/>
                </a:lnTo>
                <a:lnTo>
                  <a:pt x="1060831" y="58420"/>
                </a:lnTo>
                <a:lnTo>
                  <a:pt x="1065911" y="56387"/>
                </a:lnTo>
                <a:lnTo>
                  <a:pt x="1114100" y="37721"/>
                </a:lnTo>
                <a:lnTo>
                  <a:pt x="1136904" y="9144"/>
                </a:lnTo>
                <a:lnTo>
                  <a:pt x="1155503" y="9144"/>
                </a:lnTo>
                <a:lnTo>
                  <a:pt x="1156843" y="0"/>
                </a:lnTo>
                <a:close/>
              </a:path>
              <a:path w="1156970" h="1446530">
                <a:moveTo>
                  <a:pt x="1142814" y="13843"/>
                </a:moveTo>
                <a:lnTo>
                  <a:pt x="1134745" y="13843"/>
                </a:lnTo>
                <a:lnTo>
                  <a:pt x="1148207" y="24511"/>
                </a:lnTo>
                <a:lnTo>
                  <a:pt x="1132298" y="30672"/>
                </a:lnTo>
                <a:lnTo>
                  <a:pt x="1129458" y="50211"/>
                </a:lnTo>
                <a:lnTo>
                  <a:pt x="1152398" y="21462"/>
                </a:lnTo>
                <a:lnTo>
                  <a:pt x="1142814" y="13843"/>
                </a:lnTo>
                <a:close/>
              </a:path>
              <a:path w="1156970" h="1446530">
                <a:moveTo>
                  <a:pt x="1136904" y="9144"/>
                </a:moveTo>
                <a:lnTo>
                  <a:pt x="1114100" y="37721"/>
                </a:lnTo>
                <a:lnTo>
                  <a:pt x="1132298" y="30672"/>
                </a:lnTo>
                <a:lnTo>
                  <a:pt x="1134745" y="13843"/>
                </a:lnTo>
                <a:lnTo>
                  <a:pt x="1142814" y="13843"/>
                </a:lnTo>
                <a:lnTo>
                  <a:pt x="1136904" y="9144"/>
                </a:lnTo>
                <a:close/>
              </a:path>
              <a:path w="1156970" h="1446530">
                <a:moveTo>
                  <a:pt x="1134745" y="13843"/>
                </a:moveTo>
                <a:lnTo>
                  <a:pt x="1132298" y="30672"/>
                </a:lnTo>
                <a:lnTo>
                  <a:pt x="1148207" y="24511"/>
                </a:lnTo>
                <a:lnTo>
                  <a:pt x="1134745" y="13843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07212" y="6184493"/>
            <a:ext cx="7256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Example</a:t>
            </a:r>
            <a:r>
              <a:rPr sz="1800" spc="-9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of</a:t>
            </a:r>
            <a:r>
              <a:rPr sz="1800" spc="2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the</a:t>
            </a:r>
            <a:r>
              <a:rPr sz="1800" spc="-8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state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space</a:t>
            </a:r>
            <a:r>
              <a:rPr sz="1800" spc="-11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with</a:t>
            </a:r>
            <a:r>
              <a:rPr sz="1800" spc="-4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heuristic</a:t>
            </a:r>
            <a:r>
              <a:rPr sz="1800" spc="-9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values</a:t>
            </a:r>
            <a:r>
              <a:rPr sz="1800" spc="-9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associated</a:t>
            </a:r>
            <a:r>
              <a:rPr sz="1800" spc="-6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with</a:t>
            </a:r>
            <a:r>
              <a:rPr sz="1800" spc="-7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each</a:t>
            </a:r>
            <a:r>
              <a:rPr sz="1800" spc="-8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state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8500" y="129921"/>
            <a:ext cx="1049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STEP</a:t>
            </a:r>
            <a:r>
              <a:rPr sz="2400" b="1" u="heavy" spc="-10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3: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8383" y="5350764"/>
            <a:ext cx="883919" cy="584200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65"/>
              </a:spcBef>
            </a:pPr>
            <a:r>
              <a:rPr sz="3200" spc="-5" dirty="0">
                <a:latin typeface="Constantia"/>
                <a:cs typeface="Constantia"/>
              </a:rPr>
              <a:t>T=6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97808" y="172212"/>
            <a:ext cx="361188" cy="5135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56734" y="152653"/>
            <a:ext cx="257175" cy="72771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1800" b="1" spc="5" dirty="0">
                <a:solidFill>
                  <a:srgbClr val="FF0000"/>
                </a:solidFill>
                <a:latin typeface="Gabriola"/>
                <a:cs typeface="Gabriola"/>
              </a:rPr>
              <a:t>1</a:t>
            </a:r>
            <a:endParaRPr sz="1800">
              <a:latin typeface="Gabriola"/>
              <a:cs typeface="Gabriola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1800" b="1" spc="200" dirty="0">
                <a:latin typeface="Century Gothic"/>
                <a:cs typeface="Century Gothic"/>
              </a:rPr>
              <a:t>W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74511" y="113029"/>
            <a:ext cx="254000" cy="76708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800" b="1" spc="-50" dirty="0">
                <a:solidFill>
                  <a:srgbClr val="FF0000"/>
                </a:solidFill>
                <a:latin typeface="Arial Narrow"/>
                <a:cs typeface="Arial Narrow"/>
              </a:rPr>
              <a:t>C1</a:t>
            </a:r>
            <a:endParaRPr sz="1800">
              <a:latin typeface="Arial Narrow"/>
              <a:cs typeface="Arial Narrow"/>
            </a:endParaRPr>
          </a:p>
          <a:p>
            <a:pPr marL="32384">
              <a:lnSpc>
                <a:spcPct val="100000"/>
              </a:lnSpc>
              <a:spcBef>
                <a:spcPts val="760"/>
              </a:spcBef>
            </a:pPr>
            <a:r>
              <a:rPr sz="1800" b="1" spc="-40" dirty="0">
                <a:latin typeface="Century Gothic"/>
                <a:cs typeface="Century Gothic"/>
              </a:rPr>
              <a:t>O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7238" y="1037971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" dirty="0">
                <a:latin typeface="Century Gothic"/>
                <a:cs typeface="Century Gothic"/>
              </a:rPr>
              <a:t>+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80230" y="161543"/>
            <a:ext cx="177800" cy="128143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1800" b="1" spc="5" dirty="0">
                <a:solidFill>
                  <a:srgbClr val="FF0000"/>
                </a:solidFill>
                <a:latin typeface="Gabriola"/>
                <a:cs typeface="Gabriola"/>
              </a:rPr>
              <a:t>1</a:t>
            </a:r>
            <a:endParaRPr sz="1800">
              <a:latin typeface="Gabriola"/>
              <a:cs typeface="Gabriola"/>
            </a:endParaRPr>
          </a:p>
          <a:p>
            <a:pPr algn="ctr">
              <a:lnSpc>
                <a:spcPct val="100000"/>
              </a:lnSpc>
              <a:spcBef>
                <a:spcPts val="71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56734" y="1037971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0" dirty="0">
                <a:latin typeface="Century Gothic"/>
                <a:cs typeface="Century Gothic"/>
              </a:rPr>
              <a:t>W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94323" y="1037971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latin typeface="Century Gothic"/>
                <a:cs typeface="Century Gothic"/>
              </a:rPr>
              <a:t>O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15157" y="1758874"/>
            <a:ext cx="3474720" cy="0"/>
          </a:xfrm>
          <a:custGeom>
            <a:avLst/>
            <a:gdLst/>
            <a:ahLst/>
            <a:cxnLst/>
            <a:rect l="l" t="t" r="r" b="b"/>
            <a:pathLst>
              <a:path w="3474720">
                <a:moveTo>
                  <a:pt x="0" y="0"/>
                </a:moveTo>
                <a:lnTo>
                  <a:pt x="3474720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58083" y="1827276"/>
            <a:ext cx="361188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089910" y="1885950"/>
            <a:ext cx="78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FF0000"/>
                </a:solidFill>
                <a:latin typeface="Gabriola"/>
                <a:cs typeface="Gabriola"/>
              </a:rPr>
              <a:t>1</a:t>
            </a:r>
            <a:endParaRPr sz="1800">
              <a:latin typeface="Gabriola"/>
              <a:cs typeface="Gabriol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61942" y="1866138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latin typeface="Century Gothic"/>
                <a:cs typeface="Century Gothic"/>
              </a:rPr>
              <a:t>O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90261" y="1866138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latin typeface="Century Gothic"/>
                <a:cs typeface="Century Gothic"/>
              </a:rPr>
              <a:t>U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17184" y="1866138"/>
            <a:ext cx="168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80" dirty="0">
                <a:latin typeface="Century Gothic"/>
                <a:cs typeface="Century Gothic"/>
              </a:rPr>
              <a:t>R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5266" y="3879595"/>
            <a:ext cx="7385050" cy="1026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34895" algn="l"/>
              </a:tabLst>
            </a:pPr>
            <a:r>
              <a:rPr sz="1800" spc="-15" dirty="0">
                <a:latin typeface="Constantia"/>
                <a:cs typeface="Constantia"/>
              </a:rPr>
              <a:t>GOBACK  TO </a:t>
            </a:r>
            <a:r>
              <a:rPr sz="1800" spc="-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STEP</a:t>
            </a:r>
            <a:r>
              <a:rPr sz="1800" spc="-2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2	</a:t>
            </a:r>
            <a:r>
              <a:rPr sz="1800" spc="-5" dirty="0">
                <a:latin typeface="Constantia"/>
                <a:cs typeface="Constantia"/>
              </a:rPr>
              <a:t>AND ASSUME DIFFERENT </a:t>
            </a:r>
            <a:r>
              <a:rPr sz="1800" spc="-45" dirty="0">
                <a:latin typeface="Constantia"/>
                <a:cs typeface="Constantia"/>
              </a:rPr>
              <a:t>VALUE </a:t>
            </a:r>
            <a:r>
              <a:rPr sz="1800" spc="-20" dirty="0">
                <a:latin typeface="Constantia"/>
                <a:cs typeface="Constantia"/>
              </a:rPr>
              <a:t>FOR</a:t>
            </a:r>
            <a:r>
              <a:rPr sz="1800" spc="39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T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</a:pPr>
            <a:endParaRPr sz="2050">
              <a:latin typeface="Times New Roman"/>
              <a:cs typeface="Times New Roman"/>
            </a:endParaRPr>
          </a:p>
          <a:p>
            <a:pPr marL="1501775">
              <a:lnSpc>
                <a:spcPct val="100000"/>
              </a:lnSpc>
            </a:pPr>
            <a:r>
              <a:rPr sz="2800" spc="-120" dirty="0">
                <a:latin typeface="Times New Roman"/>
                <a:cs typeface="Times New Roman"/>
              </a:rPr>
              <a:t>We </a:t>
            </a:r>
            <a:r>
              <a:rPr sz="2800" dirty="0">
                <a:latin typeface="Times New Roman"/>
                <a:cs typeface="Times New Roman"/>
              </a:rPr>
              <a:t>know </a:t>
            </a:r>
            <a:r>
              <a:rPr sz="2800" spc="-5" dirty="0">
                <a:latin typeface="Times New Roman"/>
                <a:cs typeface="Times New Roman"/>
              </a:rPr>
              <a:t>, T </a:t>
            </a:r>
            <a:r>
              <a:rPr sz="2800" spc="-10" dirty="0">
                <a:latin typeface="Times New Roman"/>
                <a:cs typeface="Times New Roman"/>
              </a:rPr>
              <a:t>can </a:t>
            </a:r>
            <a:r>
              <a:rPr sz="2800" spc="-5" dirty="0">
                <a:latin typeface="Times New Roman"/>
                <a:cs typeface="Times New Roman"/>
              </a:rPr>
              <a:t>take value from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2800" spc="-5" dirty="0">
                <a:latin typeface="Times New Roman"/>
                <a:cs typeface="Times New Roman"/>
              </a:rPr>
              <a:t>,6,…9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9720" y="5477052"/>
            <a:ext cx="859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Assume:</a:t>
            </a:r>
            <a:endParaRPr sz="1800">
              <a:latin typeface="Constantia"/>
              <a:cs typeface="Constantia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527253" y="2921803"/>
          <a:ext cx="8526145" cy="703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5130"/>
                <a:gridCol w="1743074"/>
                <a:gridCol w="2933065"/>
                <a:gridCol w="2174240"/>
              </a:tblGrid>
              <a:tr h="351515">
                <a:tc>
                  <a:txBody>
                    <a:bodyPr/>
                    <a:lstStyle/>
                    <a:p>
                      <a:pPr marL="31750">
                        <a:lnSpc>
                          <a:spcPts val="262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BUT ,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if T=5</a:t>
                      </a:r>
                      <a:r>
                        <a:rPr sz="2400" spc="-1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,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2620"/>
                        </a:lnSpc>
                      </a:pPr>
                      <a:r>
                        <a:rPr sz="2400" b="1" spc="-2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T+T+C2=11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2620"/>
                        </a:lnSpc>
                      </a:pPr>
                      <a:r>
                        <a:rPr sz="2400" b="1" spc="-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which means 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O=1</a:t>
                      </a:r>
                      <a:r>
                        <a:rPr sz="2400" b="1" spc="-3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!!!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2620"/>
                        </a:lnSpc>
                      </a:pPr>
                      <a:r>
                        <a:rPr sz="2400" b="1" spc="-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CONSTRAINT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51852">
                <a:tc>
                  <a:txBody>
                    <a:bodyPr/>
                    <a:lstStyle/>
                    <a:p>
                      <a:pPr marL="31750">
                        <a:lnSpc>
                          <a:spcPts val="2670"/>
                        </a:lnSpc>
                      </a:pPr>
                      <a:r>
                        <a:rPr sz="2400" b="1" spc="-3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VIOLATED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267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sz="2400" b="1" spc="-1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F=1.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8500" y="129921"/>
            <a:ext cx="1049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STEP</a:t>
            </a:r>
            <a:r>
              <a:rPr sz="2400" b="1" u="heavy" spc="-10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3: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8383" y="5350764"/>
            <a:ext cx="883919" cy="584200"/>
          </a:xfrm>
          <a:prstGeom prst="rect">
            <a:avLst/>
          </a:prstGeom>
          <a:solidFill>
            <a:srgbClr val="FFFFFF"/>
          </a:solidFill>
          <a:ln w="15239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65"/>
              </a:spcBef>
            </a:pPr>
            <a:r>
              <a:rPr sz="3200" spc="-5" dirty="0">
                <a:latin typeface="Constantia"/>
                <a:cs typeface="Constantia"/>
              </a:rPr>
              <a:t>T=6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97808" y="172212"/>
            <a:ext cx="361188" cy="5135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56734" y="152653"/>
            <a:ext cx="257175" cy="72771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1800" b="1" spc="5" dirty="0">
                <a:solidFill>
                  <a:srgbClr val="FF0000"/>
                </a:solidFill>
                <a:latin typeface="Gabriola"/>
                <a:cs typeface="Gabriola"/>
              </a:rPr>
              <a:t>1</a:t>
            </a:r>
            <a:endParaRPr sz="1800">
              <a:latin typeface="Gabriola"/>
              <a:cs typeface="Gabriola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1800" b="1" spc="200" dirty="0">
                <a:latin typeface="Century Gothic"/>
                <a:cs typeface="Century Gothic"/>
              </a:rPr>
              <a:t>W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74511" y="113029"/>
            <a:ext cx="254000" cy="76708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800" b="1" spc="-50" dirty="0">
                <a:solidFill>
                  <a:srgbClr val="FF0000"/>
                </a:solidFill>
                <a:latin typeface="Arial Narrow"/>
                <a:cs typeface="Arial Narrow"/>
              </a:rPr>
              <a:t>C1</a:t>
            </a:r>
            <a:endParaRPr sz="1800">
              <a:latin typeface="Arial Narrow"/>
              <a:cs typeface="Arial Narrow"/>
            </a:endParaRPr>
          </a:p>
          <a:p>
            <a:pPr marL="32384">
              <a:lnSpc>
                <a:spcPct val="100000"/>
              </a:lnSpc>
              <a:spcBef>
                <a:spcPts val="760"/>
              </a:spcBef>
            </a:pPr>
            <a:r>
              <a:rPr sz="1800" b="1" spc="-40" dirty="0">
                <a:latin typeface="Century Gothic"/>
                <a:cs typeface="Century Gothic"/>
              </a:rPr>
              <a:t>O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7238" y="1037971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" dirty="0">
                <a:latin typeface="Century Gothic"/>
                <a:cs typeface="Century Gothic"/>
              </a:rPr>
              <a:t>+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80230" y="161543"/>
            <a:ext cx="177800" cy="128143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1800" b="1" spc="5" dirty="0">
                <a:solidFill>
                  <a:srgbClr val="FF0000"/>
                </a:solidFill>
                <a:latin typeface="Gabriola"/>
                <a:cs typeface="Gabriola"/>
              </a:rPr>
              <a:t>1</a:t>
            </a:r>
            <a:endParaRPr sz="1800">
              <a:latin typeface="Gabriola"/>
              <a:cs typeface="Gabriola"/>
            </a:endParaRPr>
          </a:p>
          <a:p>
            <a:pPr algn="ctr">
              <a:lnSpc>
                <a:spcPct val="100000"/>
              </a:lnSpc>
              <a:spcBef>
                <a:spcPts val="71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56734" y="1037971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0" dirty="0">
                <a:latin typeface="Century Gothic"/>
                <a:cs typeface="Century Gothic"/>
              </a:rPr>
              <a:t>W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94323" y="1037971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latin typeface="Century Gothic"/>
                <a:cs typeface="Century Gothic"/>
              </a:rPr>
              <a:t>O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15157" y="1758874"/>
            <a:ext cx="3474720" cy="0"/>
          </a:xfrm>
          <a:custGeom>
            <a:avLst/>
            <a:gdLst/>
            <a:ahLst/>
            <a:cxnLst/>
            <a:rect l="l" t="t" r="r" b="b"/>
            <a:pathLst>
              <a:path w="3474720">
                <a:moveTo>
                  <a:pt x="0" y="0"/>
                </a:moveTo>
                <a:lnTo>
                  <a:pt x="3474720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58083" y="1827276"/>
            <a:ext cx="361188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089910" y="1885950"/>
            <a:ext cx="78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FF0000"/>
                </a:solidFill>
                <a:latin typeface="Gabriola"/>
                <a:cs typeface="Gabriola"/>
              </a:rPr>
              <a:t>1</a:t>
            </a:r>
            <a:endParaRPr sz="1800">
              <a:latin typeface="Gabriola"/>
              <a:cs typeface="Gabriol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61942" y="1866138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latin typeface="Century Gothic"/>
                <a:cs typeface="Century Gothic"/>
              </a:rPr>
              <a:t>O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90261" y="1866138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latin typeface="Century Gothic"/>
                <a:cs typeface="Century Gothic"/>
              </a:rPr>
              <a:t>U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17184" y="1866138"/>
            <a:ext cx="168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80" dirty="0">
                <a:latin typeface="Century Gothic"/>
                <a:cs typeface="Century Gothic"/>
              </a:rPr>
              <a:t>R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5266" y="3879595"/>
            <a:ext cx="7385050" cy="1026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34895" algn="l"/>
              </a:tabLst>
            </a:pPr>
            <a:r>
              <a:rPr sz="1800" spc="-15" dirty="0">
                <a:latin typeface="Constantia"/>
                <a:cs typeface="Constantia"/>
              </a:rPr>
              <a:t>GOBACK  TO </a:t>
            </a:r>
            <a:r>
              <a:rPr sz="1800" spc="-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STEP</a:t>
            </a:r>
            <a:r>
              <a:rPr sz="1800" spc="-2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2	</a:t>
            </a:r>
            <a:r>
              <a:rPr sz="1800" spc="-5" dirty="0">
                <a:latin typeface="Constantia"/>
                <a:cs typeface="Constantia"/>
              </a:rPr>
              <a:t>AND ASSUME DIFFERENT </a:t>
            </a:r>
            <a:r>
              <a:rPr sz="1800" spc="-45" dirty="0">
                <a:latin typeface="Constantia"/>
                <a:cs typeface="Constantia"/>
              </a:rPr>
              <a:t>VALUE </a:t>
            </a:r>
            <a:r>
              <a:rPr sz="1800" spc="-20" dirty="0">
                <a:latin typeface="Constantia"/>
                <a:cs typeface="Constantia"/>
              </a:rPr>
              <a:t>FOR</a:t>
            </a:r>
            <a:r>
              <a:rPr sz="1800" spc="39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T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</a:pPr>
            <a:endParaRPr sz="2050">
              <a:latin typeface="Times New Roman"/>
              <a:cs typeface="Times New Roman"/>
            </a:endParaRPr>
          </a:p>
          <a:p>
            <a:pPr marL="1501775">
              <a:lnSpc>
                <a:spcPct val="100000"/>
              </a:lnSpc>
            </a:pPr>
            <a:r>
              <a:rPr sz="2800" spc="-120" dirty="0">
                <a:latin typeface="Times New Roman"/>
                <a:cs typeface="Times New Roman"/>
              </a:rPr>
              <a:t>We </a:t>
            </a:r>
            <a:r>
              <a:rPr sz="2800" dirty="0">
                <a:latin typeface="Times New Roman"/>
                <a:cs typeface="Times New Roman"/>
              </a:rPr>
              <a:t>know </a:t>
            </a:r>
            <a:r>
              <a:rPr sz="2800" spc="-5" dirty="0">
                <a:latin typeface="Times New Roman"/>
                <a:cs typeface="Times New Roman"/>
              </a:rPr>
              <a:t>, T </a:t>
            </a:r>
            <a:r>
              <a:rPr sz="2800" spc="-10" dirty="0">
                <a:latin typeface="Times New Roman"/>
                <a:cs typeface="Times New Roman"/>
              </a:rPr>
              <a:t>can </a:t>
            </a:r>
            <a:r>
              <a:rPr sz="2800" spc="-5" dirty="0">
                <a:latin typeface="Times New Roman"/>
                <a:cs typeface="Times New Roman"/>
              </a:rPr>
              <a:t>take value from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2800" spc="-5" dirty="0">
                <a:latin typeface="Times New Roman"/>
                <a:cs typeface="Times New Roman"/>
              </a:rPr>
              <a:t>,6,…9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9720" y="5477052"/>
            <a:ext cx="859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Assume:</a:t>
            </a:r>
            <a:endParaRPr sz="1800">
              <a:latin typeface="Constantia"/>
              <a:cs typeface="Constantia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527253" y="2921803"/>
          <a:ext cx="8526145" cy="703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5130"/>
                <a:gridCol w="1743074"/>
                <a:gridCol w="2933065"/>
                <a:gridCol w="2174240"/>
              </a:tblGrid>
              <a:tr h="351515">
                <a:tc>
                  <a:txBody>
                    <a:bodyPr/>
                    <a:lstStyle/>
                    <a:p>
                      <a:pPr marL="31750">
                        <a:lnSpc>
                          <a:spcPts val="262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BUT ,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if T=5</a:t>
                      </a:r>
                      <a:r>
                        <a:rPr sz="2400" spc="-1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,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2620"/>
                        </a:lnSpc>
                      </a:pPr>
                      <a:r>
                        <a:rPr sz="2400" b="1" spc="-2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T+T+C2=11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2620"/>
                        </a:lnSpc>
                      </a:pPr>
                      <a:r>
                        <a:rPr sz="2400" b="1" spc="-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which means 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O=1</a:t>
                      </a:r>
                      <a:r>
                        <a:rPr sz="2400" b="1" spc="-3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!!!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2620"/>
                        </a:lnSpc>
                      </a:pPr>
                      <a:r>
                        <a:rPr sz="2400" b="1" spc="-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CONSTRAINT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51852">
                <a:tc>
                  <a:txBody>
                    <a:bodyPr/>
                    <a:lstStyle/>
                    <a:p>
                      <a:pPr marL="31750">
                        <a:lnSpc>
                          <a:spcPts val="2670"/>
                        </a:lnSpc>
                      </a:pPr>
                      <a:r>
                        <a:rPr sz="2400" b="1" spc="-3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VIOLATED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2670"/>
                        </a:lnSpc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sz="2400" b="1" spc="-1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F=1.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2437" y="2434285"/>
            <a:ext cx="1067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STEP</a:t>
            </a:r>
            <a:r>
              <a:rPr sz="2400" b="1" u="heavy" spc="-9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4: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1202" y="2434285"/>
            <a:ext cx="21920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7364" algn="l"/>
              </a:tabLst>
            </a:pPr>
            <a:r>
              <a:rPr sz="2400" b="1" spc="-5" dirty="0">
                <a:solidFill>
                  <a:srgbClr val="FF0000"/>
                </a:solidFill>
                <a:latin typeface="Constantia"/>
                <a:cs typeface="Constantia"/>
              </a:rPr>
              <a:t>T</a:t>
            </a:r>
            <a:r>
              <a:rPr sz="2400" b="1" spc="-10" dirty="0">
                <a:solidFill>
                  <a:srgbClr val="FF0000"/>
                </a:solidFill>
                <a:latin typeface="Constantia"/>
                <a:cs typeface="Constantia"/>
              </a:rPr>
              <a:t>+</a:t>
            </a:r>
            <a:r>
              <a:rPr sz="2400" b="1" spc="-5" dirty="0">
                <a:solidFill>
                  <a:srgbClr val="FF0000"/>
                </a:solidFill>
                <a:latin typeface="Constantia"/>
                <a:cs typeface="Constantia"/>
              </a:rPr>
              <a:t>T</a:t>
            </a:r>
            <a:r>
              <a:rPr sz="2400" b="1" spc="-10" dirty="0">
                <a:solidFill>
                  <a:srgbClr val="FF0000"/>
                </a:solidFill>
                <a:latin typeface="Constantia"/>
                <a:cs typeface="Constantia"/>
              </a:rPr>
              <a:t>+</a:t>
            </a:r>
            <a:r>
              <a:rPr sz="2400" b="1" dirty="0">
                <a:solidFill>
                  <a:srgbClr val="FF0000"/>
                </a:solidFill>
                <a:latin typeface="Constantia"/>
                <a:cs typeface="Constantia"/>
              </a:rPr>
              <a:t>C2 &gt; </a:t>
            </a:r>
            <a:r>
              <a:rPr sz="2400" b="1" spc="-20" dirty="0">
                <a:solidFill>
                  <a:srgbClr val="FF0000"/>
                </a:solidFill>
                <a:latin typeface="Constantia"/>
                <a:cs typeface="Constantia"/>
              </a:rPr>
              <a:t>1</a:t>
            </a:r>
            <a:r>
              <a:rPr sz="2400" b="1" dirty="0">
                <a:solidFill>
                  <a:srgbClr val="FF0000"/>
                </a:solidFill>
                <a:latin typeface="Constantia"/>
                <a:cs typeface="Constantia"/>
              </a:rPr>
              <a:t>3	s</a:t>
            </a:r>
            <a:r>
              <a:rPr sz="2400" b="1" spc="-65" dirty="0">
                <a:solidFill>
                  <a:srgbClr val="FF0000"/>
                </a:solidFill>
                <a:latin typeface="Constantia"/>
                <a:cs typeface="Constantia"/>
              </a:rPr>
              <a:t>o</a:t>
            </a:r>
            <a:r>
              <a:rPr sz="2400" b="1" dirty="0">
                <a:solidFill>
                  <a:srgbClr val="FF0000"/>
                </a:solidFill>
                <a:latin typeface="Constantia"/>
                <a:cs typeface="Constantia"/>
              </a:rPr>
              <a:t>,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12235" y="160020"/>
            <a:ext cx="361188" cy="5135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71796" y="100838"/>
            <a:ext cx="257175" cy="76708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860"/>
              </a:spcBef>
            </a:pPr>
            <a:r>
              <a:rPr sz="1800" b="1" spc="-50" dirty="0">
                <a:solidFill>
                  <a:srgbClr val="FF0000"/>
                </a:solidFill>
                <a:latin typeface="Arial Narrow"/>
                <a:cs typeface="Arial Narrow"/>
              </a:rPr>
              <a:t>C2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800" b="1" spc="200" dirty="0">
                <a:latin typeface="Century Gothic"/>
                <a:cs typeface="Century Gothic"/>
              </a:rPr>
              <a:t>W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89575" y="100838"/>
            <a:ext cx="254000" cy="76708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800" b="1" spc="-50" dirty="0">
                <a:solidFill>
                  <a:srgbClr val="FF0000"/>
                </a:solidFill>
                <a:latin typeface="Arial Narrow"/>
                <a:cs typeface="Arial Narrow"/>
              </a:rPr>
              <a:t>C1</a:t>
            </a:r>
            <a:endParaRPr sz="1800">
              <a:latin typeface="Arial Narrow"/>
              <a:cs typeface="Arial Narrow"/>
            </a:endParaRPr>
          </a:p>
          <a:p>
            <a:pPr marL="32384">
              <a:lnSpc>
                <a:spcPct val="100000"/>
              </a:lnSpc>
              <a:spcBef>
                <a:spcPts val="760"/>
              </a:spcBef>
            </a:pPr>
            <a:r>
              <a:rPr sz="1800" b="1" spc="-40" dirty="0">
                <a:latin typeface="Century Gothic"/>
                <a:cs typeface="Century Gothic"/>
              </a:rPr>
              <a:t>O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62173" y="1025093"/>
            <a:ext cx="1651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" dirty="0">
                <a:latin typeface="Century Gothic"/>
                <a:cs typeface="Century Gothic"/>
              </a:rPr>
              <a:t>+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95294" y="149352"/>
            <a:ext cx="178435" cy="128143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1800" b="1" spc="5" dirty="0">
                <a:solidFill>
                  <a:srgbClr val="FF0000"/>
                </a:solidFill>
                <a:latin typeface="Gabriola"/>
                <a:cs typeface="Gabriola"/>
              </a:rPr>
              <a:t>1</a:t>
            </a:r>
            <a:endParaRPr sz="1800">
              <a:latin typeface="Gabriola"/>
              <a:cs typeface="Gabriola"/>
            </a:endParaRPr>
          </a:p>
          <a:p>
            <a:pPr algn="ctr">
              <a:lnSpc>
                <a:spcPct val="100000"/>
              </a:lnSpc>
              <a:spcBef>
                <a:spcPts val="71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71796" y="1025093"/>
            <a:ext cx="2578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4" dirty="0">
                <a:latin typeface="Century Gothic"/>
                <a:cs typeface="Century Gothic"/>
              </a:rPr>
              <a:t>W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09386" y="1025093"/>
            <a:ext cx="2127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latin typeface="Century Gothic"/>
                <a:cs typeface="Century Gothic"/>
              </a:rPr>
              <a:t>O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30094" y="1746681"/>
            <a:ext cx="3474720" cy="0"/>
          </a:xfrm>
          <a:custGeom>
            <a:avLst/>
            <a:gdLst/>
            <a:ahLst/>
            <a:cxnLst/>
            <a:rect l="l" t="t" r="r" b="b"/>
            <a:pathLst>
              <a:path w="3474720">
                <a:moveTo>
                  <a:pt x="0" y="0"/>
                </a:moveTo>
                <a:lnTo>
                  <a:pt x="3474720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74035" y="1815083"/>
            <a:ext cx="361188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704845" y="1873758"/>
            <a:ext cx="78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FF0000"/>
                </a:solidFill>
                <a:latin typeface="Gabriola"/>
                <a:cs typeface="Gabriola"/>
              </a:rPr>
              <a:t>1</a:t>
            </a:r>
            <a:endParaRPr sz="1800">
              <a:latin typeface="Gabriola"/>
              <a:cs typeface="Gabriol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77005" y="1853946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latin typeface="Century Gothic"/>
                <a:cs typeface="Century Gothic"/>
              </a:rPr>
              <a:t>O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05325" y="1853946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latin typeface="Century Gothic"/>
                <a:cs typeface="Century Gothic"/>
              </a:rPr>
              <a:t>U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32246" y="1853946"/>
            <a:ext cx="168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80" dirty="0">
                <a:latin typeface="Century Gothic"/>
                <a:cs typeface="Century Gothic"/>
              </a:rPr>
              <a:t>R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85259" y="2881883"/>
            <a:ext cx="928369" cy="585470"/>
          </a:xfrm>
          <a:prstGeom prst="rect">
            <a:avLst/>
          </a:prstGeom>
          <a:solidFill>
            <a:srgbClr val="FFFFFF"/>
          </a:solidFill>
          <a:ln w="15240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70"/>
              </a:spcBef>
            </a:pPr>
            <a:r>
              <a:rPr sz="3200" spc="-5" dirty="0">
                <a:latin typeface="Constantia"/>
                <a:cs typeface="Constantia"/>
              </a:rPr>
              <a:t>O=3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49315" y="3010915"/>
            <a:ext cx="1736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onstantia"/>
                <a:cs typeface="Constantia"/>
              </a:rPr>
              <a:t>Accepted </a:t>
            </a:r>
            <a:r>
              <a:rPr sz="1800" spc="-5" dirty="0">
                <a:latin typeface="Constantia"/>
                <a:cs typeface="Constantia"/>
              </a:rPr>
              <a:t>till</a:t>
            </a:r>
            <a:r>
              <a:rPr sz="1800" spc="-85" dirty="0">
                <a:latin typeface="Constantia"/>
                <a:cs typeface="Constantia"/>
              </a:rPr>
              <a:t> </a:t>
            </a:r>
            <a:r>
              <a:rPr sz="1800" spc="-20" dirty="0">
                <a:latin typeface="Constantia"/>
                <a:cs typeface="Constantia"/>
              </a:rPr>
              <a:t>now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85388" y="3902964"/>
            <a:ext cx="361188" cy="513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543805" y="3845314"/>
            <a:ext cx="257175" cy="76771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860"/>
              </a:spcBef>
            </a:pPr>
            <a:r>
              <a:rPr sz="1800" b="1" spc="-50" dirty="0">
                <a:solidFill>
                  <a:srgbClr val="FF0000"/>
                </a:solidFill>
                <a:latin typeface="Arial Narrow"/>
                <a:cs typeface="Arial Narrow"/>
              </a:rPr>
              <a:t>C2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800" b="1" spc="200" dirty="0">
                <a:latin typeface="Century Gothic"/>
                <a:cs typeface="Century Gothic"/>
              </a:rPr>
              <a:t>W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34436" y="4770882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" dirty="0">
                <a:latin typeface="Century Gothic"/>
                <a:cs typeface="Century Gothic"/>
              </a:rPr>
              <a:t>+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67429" y="3894179"/>
            <a:ext cx="178435" cy="128206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1800" b="1" spc="5" dirty="0">
                <a:solidFill>
                  <a:srgbClr val="FF0000"/>
                </a:solidFill>
                <a:latin typeface="Gabriola"/>
                <a:cs typeface="Gabriola"/>
              </a:rPr>
              <a:t>1</a:t>
            </a:r>
            <a:endParaRPr sz="1800">
              <a:latin typeface="Gabriola"/>
              <a:cs typeface="Gabriola"/>
            </a:endParaRPr>
          </a:p>
          <a:p>
            <a:pPr algn="ctr">
              <a:lnSpc>
                <a:spcPct val="100000"/>
              </a:lnSpc>
              <a:spcBef>
                <a:spcPts val="71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43805" y="477088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0" dirty="0">
                <a:latin typeface="Century Gothic"/>
                <a:cs typeface="Century Gothic"/>
              </a:rPr>
              <a:t>W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561457" y="3841846"/>
            <a:ext cx="254000" cy="127508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800" b="1" spc="-50" dirty="0">
                <a:solidFill>
                  <a:srgbClr val="FF0000"/>
                </a:solidFill>
                <a:latin typeface="Arial Narrow"/>
                <a:cs typeface="Arial Narrow"/>
              </a:rPr>
              <a:t>C1</a:t>
            </a:r>
            <a:endParaRPr sz="1800">
              <a:latin typeface="Arial Narrow"/>
              <a:cs typeface="Arial Narrow"/>
            </a:endParaRPr>
          </a:p>
          <a:p>
            <a:pPr marL="62865">
              <a:lnSpc>
                <a:spcPct val="100000"/>
              </a:lnSpc>
              <a:spcBef>
                <a:spcPts val="885"/>
              </a:spcBef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  <a:p>
            <a:pPr marL="62865">
              <a:lnSpc>
                <a:spcPct val="100000"/>
              </a:lnSpc>
              <a:spcBef>
                <a:spcPts val="1205"/>
              </a:spcBef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602357" y="5491784"/>
            <a:ext cx="3474720" cy="0"/>
          </a:xfrm>
          <a:custGeom>
            <a:avLst/>
            <a:gdLst/>
            <a:ahLst/>
            <a:cxnLst/>
            <a:rect l="l" t="t" r="r" b="b"/>
            <a:pathLst>
              <a:path w="3474720">
                <a:moveTo>
                  <a:pt x="0" y="0"/>
                </a:moveTo>
                <a:lnTo>
                  <a:pt x="3474720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645664" y="5559552"/>
            <a:ext cx="361188" cy="513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777108" y="5618784"/>
            <a:ext cx="78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FF0000"/>
                </a:solidFill>
                <a:latin typeface="Gabriola"/>
                <a:cs typeface="Gabriola"/>
              </a:rPr>
              <a:t>1</a:t>
            </a:r>
            <a:endParaRPr sz="1800">
              <a:latin typeface="Gabriola"/>
              <a:cs typeface="Gabriol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67429" y="5612688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77588" y="5598972"/>
            <a:ext cx="1195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8860" algn="l"/>
              </a:tabLst>
            </a:pPr>
            <a:r>
              <a:rPr sz="1800" b="1" spc="145" dirty="0">
                <a:latin typeface="Century Gothic"/>
                <a:cs typeface="Century Gothic"/>
              </a:rPr>
              <a:t>U	</a:t>
            </a:r>
            <a:r>
              <a:rPr sz="1800" b="1" spc="80" dirty="0">
                <a:latin typeface="Century Gothic"/>
                <a:cs typeface="Century Gothic"/>
              </a:rPr>
              <a:t>R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17398" y="6107683"/>
            <a:ext cx="74980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100"/>
              </a:spcBef>
              <a:tabLst>
                <a:tab pos="1509395" algn="l"/>
                <a:tab pos="2057400" algn="l"/>
                <a:tab pos="2957830" algn="l"/>
                <a:tab pos="3751579" algn="l"/>
                <a:tab pos="6960234" algn="l"/>
              </a:tabLst>
            </a:pPr>
            <a:r>
              <a:rPr sz="2400" b="1" dirty="0">
                <a:solidFill>
                  <a:srgbClr val="FF0000"/>
                </a:solidFill>
                <a:latin typeface="Constantia"/>
                <a:cs typeface="Constantia"/>
              </a:rPr>
              <a:t>O+O =R	s</a:t>
            </a:r>
            <a:r>
              <a:rPr sz="2400" b="1" spc="-65" dirty="0">
                <a:solidFill>
                  <a:srgbClr val="FF0000"/>
                </a:solidFill>
                <a:latin typeface="Constantia"/>
                <a:cs typeface="Constantia"/>
              </a:rPr>
              <a:t>o</a:t>
            </a:r>
            <a:r>
              <a:rPr sz="2400" b="1" dirty="0">
                <a:solidFill>
                  <a:srgbClr val="FF0000"/>
                </a:solidFill>
                <a:latin typeface="Constantia"/>
                <a:cs typeface="Constantia"/>
              </a:rPr>
              <a:t>,	</a:t>
            </a:r>
            <a:r>
              <a:rPr sz="2400" b="1" spc="-5" dirty="0">
                <a:solidFill>
                  <a:srgbClr val="FF0000"/>
                </a:solidFill>
                <a:latin typeface="Constantia"/>
                <a:cs typeface="Constantia"/>
              </a:rPr>
              <a:t>S</a:t>
            </a:r>
            <a:r>
              <a:rPr sz="2400" b="1" spc="-10" dirty="0">
                <a:solidFill>
                  <a:srgbClr val="FF0000"/>
                </a:solidFill>
                <a:latin typeface="Constantia"/>
                <a:cs typeface="Constantia"/>
              </a:rPr>
              <a:t>i</a:t>
            </a:r>
            <a:r>
              <a:rPr sz="2400" b="1" dirty="0">
                <a:solidFill>
                  <a:srgbClr val="FF0000"/>
                </a:solidFill>
                <a:latin typeface="Constantia"/>
                <a:cs typeface="Constantia"/>
              </a:rPr>
              <a:t>n</a:t>
            </a:r>
            <a:r>
              <a:rPr sz="2400" b="1" spc="-45" dirty="0">
                <a:solidFill>
                  <a:srgbClr val="FF0000"/>
                </a:solidFill>
                <a:latin typeface="Constantia"/>
                <a:cs typeface="Constantia"/>
              </a:rPr>
              <a:t>c</a:t>
            </a:r>
            <a:r>
              <a:rPr sz="2400" b="1" dirty="0">
                <a:solidFill>
                  <a:srgbClr val="FF0000"/>
                </a:solidFill>
                <a:latin typeface="Constantia"/>
                <a:cs typeface="Constantia"/>
              </a:rPr>
              <a:t>e	</a:t>
            </a:r>
            <a:r>
              <a:rPr sz="2400" b="1" spc="5" dirty="0">
                <a:solidFill>
                  <a:srgbClr val="FF0000"/>
                </a:solidFill>
                <a:latin typeface="Constantia"/>
                <a:cs typeface="Constantia"/>
              </a:rPr>
              <a:t>O</a:t>
            </a:r>
            <a:r>
              <a:rPr sz="2400" b="1" dirty="0">
                <a:solidFill>
                  <a:srgbClr val="FF0000"/>
                </a:solidFill>
                <a:latin typeface="Constantia"/>
                <a:cs typeface="Constantia"/>
              </a:rPr>
              <a:t>=</a:t>
            </a:r>
            <a:r>
              <a:rPr sz="2400" b="1" spc="-10" dirty="0">
                <a:solidFill>
                  <a:srgbClr val="FF0000"/>
                </a:solidFill>
                <a:latin typeface="Constantia"/>
                <a:cs typeface="Constantia"/>
              </a:rPr>
              <a:t>3</a:t>
            </a:r>
            <a:r>
              <a:rPr sz="2400" b="1" dirty="0">
                <a:solidFill>
                  <a:srgbClr val="FF0000"/>
                </a:solidFill>
                <a:latin typeface="Constantia"/>
                <a:cs typeface="Constantia"/>
              </a:rPr>
              <a:t>,	</a:t>
            </a:r>
            <a:r>
              <a:rPr sz="2400" b="1" spc="-5" dirty="0">
                <a:solidFill>
                  <a:srgbClr val="FF0000"/>
                </a:solidFill>
                <a:latin typeface="Constantia"/>
                <a:cs typeface="Constantia"/>
              </a:rPr>
              <a:t>R=</a:t>
            </a:r>
            <a:r>
              <a:rPr sz="2400" b="1" dirty="0">
                <a:solidFill>
                  <a:srgbClr val="FF0000"/>
                </a:solidFill>
                <a:latin typeface="Constantia"/>
                <a:cs typeface="Constantia"/>
              </a:rPr>
              <a:t>6</a:t>
            </a:r>
            <a:r>
              <a:rPr sz="2400" b="1" spc="-1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onstantia"/>
                <a:cs typeface="Constantia"/>
              </a:rPr>
              <a:t>!!!</a:t>
            </a:r>
            <a:r>
              <a:rPr sz="2400" b="1" spc="-3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onstantia"/>
                <a:cs typeface="Constantia"/>
              </a:rPr>
              <a:t>VIO</a:t>
            </a:r>
            <a:r>
              <a:rPr sz="2400" b="1" spc="55" dirty="0">
                <a:solidFill>
                  <a:srgbClr val="FF0000"/>
                </a:solidFill>
                <a:latin typeface="Constantia"/>
                <a:cs typeface="Constantia"/>
              </a:rPr>
              <a:t>L</a:t>
            </a:r>
            <a:r>
              <a:rPr sz="2400" b="1" spc="-120" dirty="0">
                <a:solidFill>
                  <a:srgbClr val="FF0000"/>
                </a:solidFill>
                <a:latin typeface="Constantia"/>
                <a:cs typeface="Constantia"/>
              </a:rPr>
              <a:t>A</a:t>
            </a:r>
            <a:r>
              <a:rPr sz="2400" b="1" spc="-5" dirty="0">
                <a:solidFill>
                  <a:srgbClr val="FF0000"/>
                </a:solidFill>
                <a:latin typeface="Constantia"/>
                <a:cs typeface="Constantia"/>
              </a:rPr>
              <a:t>TIO</a:t>
            </a:r>
            <a:r>
              <a:rPr sz="2400" b="1" dirty="0">
                <a:solidFill>
                  <a:srgbClr val="FF0000"/>
                </a:solidFill>
                <a:latin typeface="Constantia"/>
                <a:cs typeface="Constantia"/>
              </a:rPr>
              <a:t>N</a:t>
            </a:r>
            <a:r>
              <a:rPr sz="2400" b="1" spc="-6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onstantia"/>
                <a:cs typeface="Constantia"/>
              </a:rPr>
              <a:t>as	</a:t>
            </a:r>
            <a:r>
              <a:rPr sz="2400" b="1" spc="-5" dirty="0">
                <a:solidFill>
                  <a:srgbClr val="FF0000"/>
                </a:solidFill>
                <a:latin typeface="Constantia"/>
                <a:cs typeface="Constantia"/>
              </a:rPr>
              <a:t>T=6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b="1" spc="-20" dirty="0">
                <a:solidFill>
                  <a:srgbClr val="FF0000"/>
                </a:solidFill>
                <a:latin typeface="Constantia"/>
                <a:cs typeface="Constantia"/>
              </a:rPr>
              <a:t>Hence </a:t>
            </a:r>
            <a:r>
              <a:rPr sz="2400" b="1" spc="-5" dirty="0">
                <a:solidFill>
                  <a:srgbClr val="FF0000"/>
                </a:solidFill>
                <a:latin typeface="Constantia"/>
                <a:cs typeface="Constantia"/>
              </a:rPr>
              <a:t>T=6 cant </a:t>
            </a:r>
            <a:r>
              <a:rPr sz="2400" b="1" spc="-20" dirty="0">
                <a:solidFill>
                  <a:srgbClr val="FF0000"/>
                </a:solidFill>
                <a:latin typeface="Constantia"/>
                <a:cs typeface="Constantia"/>
              </a:rPr>
              <a:t>generate</a:t>
            </a:r>
            <a:r>
              <a:rPr sz="2400" b="1" spc="-35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onstantia"/>
                <a:cs typeface="Constantia"/>
              </a:rPr>
              <a:t>Solution.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8267" y="417957"/>
            <a:ext cx="1050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STEP</a:t>
            </a:r>
            <a:r>
              <a:rPr sz="2400" b="1" u="heavy" spc="-9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5: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73423" y="1095755"/>
            <a:ext cx="361188" cy="5135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32096" y="1036955"/>
            <a:ext cx="257175" cy="76771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860"/>
              </a:spcBef>
            </a:pPr>
            <a:r>
              <a:rPr sz="1800" b="1" spc="-50" dirty="0">
                <a:solidFill>
                  <a:srgbClr val="FF0000"/>
                </a:solidFill>
                <a:latin typeface="Arial Narrow"/>
                <a:cs typeface="Arial Narrow"/>
              </a:rPr>
              <a:t>C2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800" b="1" spc="200" dirty="0">
                <a:latin typeface="Century Gothic"/>
                <a:cs typeface="Century Gothic"/>
              </a:rPr>
              <a:t>W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49873" y="1036955"/>
            <a:ext cx="254000" cy="76771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800" b="1" spc="-50" dirty="0">
                <a:solidFill>
                  <a:srgbClr val="FF0000"/>
                </a:solidFill>
                <a:latin typeface="Arial Narrow"/>
                <a:cs typeface="Arial Narrow"/>
              </a:rPr>
              <a:t>C1</a:t>
            </a:r>
            <a:endParaRPr sz="1800">
              <a:latin typeface="Arial Narrow"/>
              <a:cs typeface="Arial Narrow"/>
            </a:endParaRPr>
          </a:p>
          <a:p>
            <a:pPr marL="31750">
              <a:lnSpc>
                <a:spcPct val="100000"/>
              </a:lnSpc>
              <a:spcBef>
                <a:spcPts val="760"/>
              </a:spcBef>
            </a:pPr>
            <a:r>
              <a:rPr sz="1800" b="1" spc="-40" dirty="0">
                <a:latin typeface="Century Gothic"/>
                <a:cs typeface="Century Gothic"/>
              </a:rPr>
              <a:t>O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22473" y="1961769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" dirty="0">
                <a:latin typeface="Century Gothic"/>
                <a:cs typeface="Century Gothic"/>
              </a:rPr>
              <a:t>+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55465" y="1085500"/>
            <a:ext cx="177800" cy="128143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1800" b="1" spc="5" dirty="0">
                <a:solidFill>
                  <a:srgbClr val="FF0000"/>
                </a:solidFill>
                <a:latin typeface="Gabriola"/>
                <a:cs typeface="Gabriola"/>
              </a:rPr>
              <a:t>1</a:t>
            </a:r>
            <a:endParaRPr sz="1800">
              <a:latin typeface="Gabriola"/>
              <a:cs typeface="Gabriola"/>
            </a:endParaRPr>
          </a:p>
          <a:p>
            <a:pPr algn="ctr">
              <a:lnSpc>
                <a:spcPct val="100000"/>
              </a:lnSpc>
              <a:spcBef>
                <a:spcPts val="71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32096" y="196176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0" dirty="0">
                <a:latin typeface="Century Gothic"/>
                <a:cs typeface="Century Gothic"/>
              </a:rPr>
              <a:t>W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69304" y="1961769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latin typeface="Century Gothic"/>
                <a:cs typeface="Century Gothic"/>
              </a:rPr>
              <a:t>O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90392" y="2683052"/>
            <a:ext cx="3474720" cy="0"/>
          </a:xfrm>
          <a:custGeom>
            <a:avLst/>
            <a:gdLst/>
            <a:ahLst/>
            <a:cxnLst/>
            <a:rect l="l" t="t" r="r" b="b"/>
            <a:pathLst>
              <a:path w="3474720">
                <a:moveTo>
                  <a:pt x="0" y="0"/>
                </a:moveTo>
                <a:lnTo>
                  <a:pt x="3474720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33700" y="2750820"/>
            <a:ext cx="361188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65145" y="2809443"/>
            <a:ext cx="78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FF0000"/>
                </a:solidFill>
                <a:latin typeface="Gabriola"/>
                <a:cs typeface="Gabriola"/>
              </a:rPr>
              <a:t>1</a:t>
            </a:r>
            <a:endParaRPr sz="1800">
              <a:latin typeface="Gabriola"/>
              <a:cs typeface="Gabriol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37178" y="2789631"/>
            <a:ext cx="2127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latin typeface="Century Gothic"/>
                <a:cs typeface="Century Gothic"/>
              </a:rPr>
              <a:t>O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65623" y="2789631"/>
            <a:ext cx="1905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latin typeface="Century Gothic"/>
                <a:cs typeface="Century Gothic"/>
              </a:rPr>
              <a:t>U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92165" y="2789631"/>
            <a:ext cx="1689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85" dirty="0">
                <a:latin typeface="Century Gothic"/>
                <a:cs typeface="Century Gothic"/>
              </a:rPr>
              <a:t>R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9383" y="5749238"/>
            <a:ext cx="5793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7480" algn="l"/>
                <a:tab pos="1975485" algn="l"/>
                <a:tab pos="2875915" algn="l"/>
                <a:tab pos="3672204" algn="l"/>
                <a:tab pos="4437380" algn="l"/>
              </a:tabLst>
            </a:pPr>
            <a:r>
              <a:rPr sz="2400" b="1" dirty="0">
                <a:solidFill>
                  <a:srgbClr val="FF0000"/>
                </a:solidFill>
                <a:latin typeface="Constantia"/>
                <a:cs typeface="Constantia"/>
              </a:rPr>
              <a:t>O+O =R	</a:t>
            </a:r>
            <a:r>
              <a:rPr sz="2400" b="1" spc="-25" dirty="0">
                <a:solidFill>
                  <a:srgbClr val="FF0000"/>
                </a:solidFill>
                <a:latin typeface="Constantia"/>
                <a:cs typeface="Constantia"/>
              </a:rPr>
              <a:t>so,	</a:t>
            </a:r>
            <a:r>
              <a:rPr sz="2400" b="1" spc="-15" dirty="0">
                <a:solidFill>
                  <a:srgbClr val="FF0000"/>
                </a:solidFill>
                <a:latin typeface="Constantia"/>
                <a:cs typeface="Constantia"/>
              </a:rPr>
              <a:t>Since	</a:t>
            </a:r>
            <a:r>
              <a:rPr sz="2400" b="1" spc="-5" dirty="0">
                <a:solidFill>
                  <a:srgbClr val="FF0000"/>
                </a:solidFill>
                <a:latin typeface="Constantia"/>
                <a:cs typeface="Constantia"/>
              </a:rPr>
              <a:t>O=5,	R=</a:t>
            </a:r>
            <a:r>
              <a:rPr sz="2400" b="1" spc="3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0	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and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C1=</a:t>
            </a:r>
            <a:r>
              <a:rPr sz="24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317747" y="342900"/>
            <a:ext cx="861060" cy="585470"/>
          </a:xfrm>
          <a:prstGeom prst="rect">
            <a:avLst/>
          </a:prstGeom>
          <a:solidFill>
            <a:srgbClr val="FFFFFF"/>
          </a:solidFill>
          <a:ln w="1524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0"/>
              </a:spcBef>
            </a:pPr>
            <a:r>
              <a:rPr sz="3200" spc="-5" dirty="0">
                <a:solidFill>
                  <a:srgbClr val="000000"/>
                </a:solidFill>
                <a:latin typeface="Constantia"/>
                <a:cs typeface="Constantia"/>
              </a:rPr>
              <a:t>T=7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69338" y="468884"/>
            <a:ext cx="859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Assume: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6867" y="3298952"/>
            <a:ext cx="2552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9380" algn="l"/>
              </a:tabLst>
            </a:pPr>
            <a:r>
              <a:rPr sz="2400" b="1" spc="-5" dirty="0">
                <a:solidFill>
                  <a:srgbClr val="FF0000"/>
                </a:solidFill>
                <a:latin typeface="Constantia"/>
                <a:cs typeface="Constantia"/>
              </a:rPr>
              <a:t>T+T+C2=	</a:t>
            </a:r>
            <a:r>
              <a:rPr sz="2400" b="1" spc="-15" dirty="0">
                <a:solidFill>
                  <a:srgbClr val="FF0000"/>
                </a:solidFill>
                <a:latin typeface="Constantia"/>
                <a:cs typeface="Constantia"/>
              </a:rPr>
              <a:t>7+7+1=15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30401" y="3298952"/>
            <a:ext cx="1605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8065" algn="l"/>
              </a:tabLst>
            </a:pPr>
            <a:r>
              <a:rPr sz="2400" b="1" spc="-5" dirty="0">
                <a:solidFill>
                  <a:srgbClr val="FF0000"/>
                </a:solidFill>
                <a:latin typeface="Constantia"/>
                <a:cs typeface="Constantia"/>
              </a:rPr>
              <a:t>Th</a:t>
            </a:r>
            <a:r>
              <a:rPr sz="2400" b="1" spc="-15" dirty="0">
                <a:solidFill>
                  <a:srgbClr val="FF0000"/>
                </a:solidFill>
                <a:latin typeface="Constantia"/>
                <a:cs typeface="Constantia"/>
              </a:rPr>
              <a:t>u</a:t>
            </a:r>
            <a:r>
              <a:rPr sz="2400" b="1" spc="-30" dirty="0">
                <a:solidFill>
                  <a:srgbClr val="FF0000"/>
                </a:solidFill>
                <a:latin typeface="Constantia"/>
                <a:cs typeface="Constantia"/>
              </a:rPr>
              <a:t>s</a:t>
            </a:r>
            <a:r>
              <a:rPr sz="2400" b="1" dirty="0">
                <a:solidFill>
                  <a:srgbClr val="FF0000"/>
                </a:solidFill>
                <a:latin typeface="Constantia"/>
                <a:cs typeface="Constantia"/>
              </a:rPr>
              <a:t>,	</a:t>
            </a:r>
            <a:r>
              <a:rPr sz="2400" b="1" spc="5" dirty="0">
                <a:solidFill>
                  <a:srgbClr val="FF0000"/>
                </a:solidFill>
                <a:latin typeface="Constantia"/>
                <a:cs typeface="Constantia"/>
              </a:rPr>
              <a:t>O</a:t>
            </a:r>
            <a:r>
              <a:rPr sz="2400" b="1" dirty="0">
                <a:solidFill>
                  <a:srgbClr val="FF0000"/>
                </a:solidFill>
                <a:latin typeface="Constantia"/>
                <a:cs typeface="Constantia"/>
              </a:rPr>
              <a:t>=5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06596" y="3831335"/>
            <a:ext cx="361188" cy="513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066538" y="3773804"/>
            <a:ext cx="257175" cy="76771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860"/>
              </a:spcBef>
            </a:pPr>
            <a:r>
              <a:rPr sz="1800" b="1" spc="-50" dirty="0">
                <a:solidFill>
                  <a:srgbClr val="FF0000"/>
                </a:solidFill>
                <a:latin typeface="Arial Narrow"/>
                <a:cs typeface="Arial Narrow"/>
              </a:rPr>
              <a:t>C2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800" b="1" spc="200" dirty="0">
                <a:latin typeface="Century Gothic"/>
                <a:cs typeface="Century Gothic"/>
              </a:rPr>
              <a:t>W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56915" y="4698619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" dirty="0">
                <a:latin typeface="Century Gothic"/>
                <a:cs typeface="Century Gothic"/>
              </a:rPr>
              <a:t>+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89908" y="3822350"/>
            <a:ext cx="178435" cy="128143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1800" b="1" spc="5" dirty="0">
                <a:solidFill>
                  <a:srgbClr val="FF0000"/>
                </a:solidFill>
                <a:latin typeface="Gabriola"/>
                <a:cs typeface="Gabriola"/>
              </a:rPr>
              <a:t>1</a:t>
            </a:r>
            <a:endParaRPr sz="1800">
              <a:latin typeface="Gabriola"/>
              <a:cs typeface="Gabriola"/>
            </a:endParaRPr>
          </a:p>
          <a:p>
            <a:pPr algn="ctr">
              <a:lnSpc>
                <a:spcPct val="100000"/>
              </a:lnSpc>
              <a:spcBef>
                <a:spcPts val="71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66538" y="469861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0" dirty="0">
                <a:latin typeface="Century Gothic"/>
                <a:cs typeface="Century Gothic"/>
              </a:rPr>
              <a:t>W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84189" y="3787679"/>
            <a:ext cx="254000" cy="131635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800" b="1" spc="-50" dirty="0">
                <a:solidFill>
                  <a:srgbClr val="FF0000"/>
                </a:solidFill>
                <a:latin typeface="Arial Narrow"/>
                <a:cs typeface="Arial Narrow"/>
              </a:rPr>
              <a:t>C1</a:t>
            </a:r>
            <a:endParaRPr sz="1800">
              <a:latin typeface="Arial Narrow"/>
              <a:cs typeface="Arial Narrow"/>
            </a:endParaRPr>
          </a:p>
          <a:p>
            <a:pPr marL="50800">
              <a:lnSpc>
                <a:spcPct val="100000"/>
              </a:lnSpc>
              <a:spcBef>
                <a:spcPts val="869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72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124835" y="5419775"/>
            <a:ext cx="3474720" cy="0"/>
          </a:xfrm>
          <a:custGeom>
            <a:avLst/>
            <a:gdLst/>
            <a:ahLst/>
            <a:cxnLst/>
            <a:rect l="l" t="t" r="r" b="b"/>
            <a:pathLst>
              <a:path w="3474720">
                <a:moveTo>
                  <a:pt x="0" y="0"/>
                </a:moveTo>
                <a:lnTo>
                  <a:pt x="3474720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68395" y="5487923"/>
            <a:ext cx="361188" cy="513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299586" y="5546852"/>
            <a:ext cx="78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FF0000"/>
                </a:solidFill>
                <a:latin typeface="Gabriola"/>
                <a:cs typeface="Gabriola"/>
              </a:rPr>
              <a:t>1</a:t>
            </a:r>
            <a:endParaRPr sz="1800">
              <a:latin typeface="Gabriola"/>
              <a:cs typeface="Gabriol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89908" y="554075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100065" y="5527040"/>
            <a:ext cx="1195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8860" algn="l"/>
              </a:tabLst>
            </a:pPr>
            <a:r>
              <a:rPr sz="1800" b="1" spc="145" dirty="0">
                <a:latin typeface="Century Gothic"/>
                <a:cs typeface="Century Gothic"/>
              </a:rPr>
              <a:t>U	</a:t>
            </a:r>
            <a:r>
              <a:rPr sz="1800" b="1" spc="80" dirty="0">
                <a:latin typeface="Century Gothic"/>
                <a:cs typeface="Century Gothic"/>
              </a:rPr>
              <a:t>R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8001" y="6267450"/>
            <a:ext cx="844550" cy="523240"/>
          </a:xfrm>
          <a:prstGeom prst="rect">
            <a:avLst/>
          </a:prstGeom>
          <a:ln w="22860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75"/>
              </a:spcBef>
            </a:pPr>
            <a:r>
              <a:rPr sz="2800" spc="-10" dirty="0">
                <a:latin typeface="Constantia"/>
                <a:cs typeface="Constantia"/>
              </a:rPr>
              <a:t>O=5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061210" y="6267450"/>
            <a:ext cx="803275" cy="523240"/>
          </a:xfrm>
          <a:prstGeom prst="rect">
            <a:avLst/>
          </a:prstGeom>
          <a:ln w="22860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5"/>
              </a:spcBef>
            </a:pPr>
            <a:r>
              <a:rPr sz="2800" spc="-10" dirty="0">
                <a:latin typeface="Constantia"/>
                <a:cs typeface="Constantia"/>
              </a:rPr>
              <a:t>R=0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93414" y="6267450"/>
            <a:ext cx="841375" cy="523240"/>
          </a:xfrm>
          <a:prstGeom prst="rect">
            <a:avLst/>
          </a:prstGeom>
          <a:ln w="22859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75"/>
              </a:spcBef>
            </a:pPr>
            <a:r>
              <a:rPr sz="2800" spc="-5" dirty="0">
                <a:latin typeface="Constantia"/>
                <a:cs typeface="Constantia"/>
              </a:rPr>
              <a:t>C1=1</a:t>
            </a:r>
            <a:endParaRPr sz="2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90352" y="6114999"/>
            <a:ext cx="584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thus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183" y="5747715"/>
            <a:ext cx="6904355" cy="113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53030" algn="l"/>
              </a:tabLst>
            </a:pPr>
            <a:r>
              <a:rPr sz="2400" spc="-10" dirty="0">
                <a:latin typeface="Constantia"/>
                <a:cs typeface="Constantia"/>
              </a:rPr>
              <a:t>Since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W+W+C1=U	if </a:t>
            </a:r>
            <a:r>
              <a:rPr sz="2400" dirty="0">
                <a:latin typeface="Constantia"/>
                <a:cs typeface="Constantia"/>
              </a:rPr>
              <a:t>W=5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then,</a:t>
            </a:r>
            <a:endParaRPr sz="2400">
              <a:latin typeface="Constantia"/>
              <a:cs typeface="Constantia"/>
            </a:endParaRPr>
          </a:p>
          <a:p>
            <a:pPr marL="850900">
              <a:lnSpc>
                <a:spcPct val="100000"/>
              </a:lnSpc>
              <a:spcBef>
                <a:spcPts val="10"/>
              </a:spcBef>
              <a:tabLst>
                <a:tab pos="2310765" algn="l"/>
                <a:tab pos="3202305" algn="l"/>
              </a:tabLst>
            </a:pPr>
            <a:r>
              <a:rPr sz="2400" spc="-5" dirty="0">
                <a:latin typeface="Constantia"/>
                <a:cs typeface="Constantia"/>
              </a:rPr>
              <a:t>5+5+1=</a:t>
            </a:r>
            <a:r>
              <a:rPr sz="2400" dirty="0">
                <a:latin typeface="Constantia"/>
                <a:cs typeface="Constantia"/>
              </a:rPr>
              <a:t> 11	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Thus	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U=1 !!! 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VIOLATION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as</a:t>
            </a:r>
            <a:r>
              <a:rPr sz="24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F=1</a:t>
            </a:r>
            <a:endParaRPr sz="2400">
              <a:latin typeface="Times New Roman"/>
              <a:cs typeface="Times New Roman"/>
            </a:endParaRPr>
          </a:p>
          <a:p>
            <a:pPr marL="615950">
              <a:lnSpc>
                <a:spcPct val="100000"/>
              </a:lnSpc>
              <a:spcBef>
                <a:spcPts val="60"/>
              </a:spcBef>
              <a:tabLst>
                <a:tab pos="2795905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W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Cannot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be</a:t>
            </a: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5	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Repeat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step 7.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82161" y="4877561"/>
            <a:ext cx="920750" cy="523240"/>
          </a:xfrm>
          <a:prstGeom prst="rect">
            <a:avLst/>
          </a:prstGeom>
          <a:ln w="22859">
            <a:solidFill>
              <a:srgbClr val="000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sz="2800" dirty="0">
                <a:latin typeface="Constantia"/>
                <a:cs typeface="Constantia"/>
              </a:rPr>
              <a:t>W=5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45052" y="374904"/>
            <a:ext cx="361188" cy="5135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03978" y="316737"/>
            <a:ext cx="257175" cy="76771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860"/>
              </a:spcBef>
            </a:pPr>
            <a:r>
              <a:rPr sz="1800" b="1" spc="-50" dirty="0">
                <a:solidFill>
                  <a:srgbClr val="FF0000"/>
                </a:solidFill>
                <a:latin typeface="Arial Narrow"/>
                <a:cs typeface="Arial Narrow"/>
              </a:rPr>
              <a:t>C2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800" b="1" spc="200" dirty="0">
                <a:latin typeface="Century Gothic"/>
                <a:cs typeface="Century Gothic"/>
              </a:rPr>
              <a:t>W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94482" y="1241552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" dirty="0">
                <a:latin typeface="Century Gothic"/>
                <a:cs typeface="Century Gothic"/>
              </a:rPr>
              <a:t>+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27475" y="365283"/>
            <a:ext cx="178435" cy="128143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1800" b="1" spc="5" dirty="0">
                <a:solidFill>
                  <a:srgbClr val="FF0000"/>
                </a:solidFill>
                <a:latin typeface="Gabriola"/>
                <a:cs typeface="Gabriola"/>
              </a:rPr>
              <a:t>1</a:t>
            </a:r>
            <a:endParaRPr sz="1800">
              <a:latin typeface="Gabriola"/>
              <a:cs typeface="Gabriola"/>
            </a:endParaRPr>
          </a:p>
          <a:p>
            <a:pPr algn="ctr">
              <a:lnSpc>
                <a:spcPct val="100000"/>
              </a:lnSpc>
              <a:spcBef>
                <a:spcPts val="71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03978" y="124155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0" dirty="0">
                <a:latin typeface="Century Gothic"/>
                <a:cs typeface="Century Gothic"/>
              </a:rPr>
              <a:t>W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59855" y="359949"/>
            <a:ext cx="178435" cy="128714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650"/>
              </a:spcBef>
            </a:pP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62401" y="1962708"/>
            <a:ext cx="3474720" cy="0"/>
          </a:xfrm>
          <a:custGeom>
            <a:avLst/>
            <a:gdLst/>
            <a:ahLst/>
            <a:cxnLst/>
            <a:rect l="l" t="t" r="r" b="b"/>
            <a:pathLst>
              <a:path w="3474720">
                <a:moveTo>
                  <a:pt x="0" y="0"/>
                </a:moveTo>
                <a:lnTo>
                  <a:pt x="3474720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05327" y="2031492"/>
            <a:ext cx="361188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137154" y="2089784"/>
            <a:ext cx="78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FF0000"/>
                </a:solidFill>
                <a:latin typeface="Gabriola"/>
                <a:cs typeface="Gabriola"/>
              </a:rPr>
              <a:t>1</a:t>
            </a:r>
            <a:endParaRPr sz="1800">
              <a:latin typeface="Gabriola"/>
              <a:cs typeface="Gabriol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37505" y="2069414"/>
            <a:ext cx="1905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latin typeface="Century Gothic"/>
                <a:cs typeface="Century Gothic"/>
              </a:rPr>
              <a:t>U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27475" y="2083689"/>
            <a:ext cx="2210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44700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5	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8267" y="2506726"/>
            <a:ext cx="65233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STEP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6:</a:t>
            </a:r>
            <a:r>
              <a:rPr sz="2400" b="1" spc="-5" dirty="0">
                <a:latin typeface="Constantia"/>
                <a:cs typeface="Constantia"/>
              </a:rPr>
              <a:t> </a:t>
            </a:r>
            <a:r>
              <a:rPr sz="2400" spc="-85" dirty="0">
                <a:latin typeface="Constantia"/>
                <a:cs typeface="Constantia"/>
              </a:rPr>
              <a:t>We </a:t>
            </a:r>
            <a:r>
              <a:rPr sz="2400" spc="-30" dirty="0">
                <a:latin typeface="Constantia"/>
                <a:cs typeface="Constantia"/>
              </a:rPr>
              <a:t>have </a:t>
            </a:r>
            <a:r>
              <a:rPr sz="2400" spc="-10" dirty="0">
                <a:latin typeface="Constantia"/>
                <a:cs typeface="Constantia"/>
              </a:rPr>
              <a:t>middle </a:t>
            </a:r>
            <a:r>
              <a:rPr sz="2400" spc="-5" dirty="0">
                <a:latin typeface="Constantia"/>
                <a:cs typeface="Constantia"/>
              </a:rPr>
              <a:t>Column </a:t>
            </a:r>
            <a:r>
              <a:rPr sz="2400" dirty="0">
                <a:latin typeface="Constantia"/>
                <a:cs typeface="Constantia"/>
              </a:rPr>
              <a:t>left</a:t>
            </a:r>
            <a:r>
              <a:rPr sz="2400" spc="-1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i.e.</a:t>
            </a:r>
            <a:endParaRPr sz="2400">
              <a:latin typeface="Constantia"/>
              <a:cs typeface="Constantia"/>
            </a:endParaRPr>
          </a:p>
          <a:p>
            <a:pPr marL="1151255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W+W+C1=U</a:t>
            </a:r>
            <a:endParaRPr sz="2400">
              <a:latin typeface="Constantia"/>
              <a:cs typeface="Constantia"/>
            </a:endParaRPr>
          </a:p>
          <a:p>
            <a:pPr marL="1532255" marR="5080" indent="-1520190">
              <a:lnSpc>
                <a:spcPct val="100000"/>
              </a:lnSpc>
              <a:tabLst>
                <a:tab pos="1714500" algn="l"/>
                <a:tab pos="2470785" algn="l"/>
              </a:tabLst>
            </a:pPr>
            <a:r>
              <a:rPr sz="2400" spc="-10" dirty="0">
                <a:latin typeface="Constantia"/>
                <a:cs typeface="Constantia"/>
              </a:rPr>
              <a:t>Since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C1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=1		W+W </a:t>
            </a:r>
            <a:r>
              <a:rPr sz="2400" spc="-5" dirty="0">
                <a:latin typeface="Constantia"/>
                <a:cs typeface="Constantia"/>
              </a:rPr>
              <a:t>must be </a:t>
            </a:r>
            <a:r>
              <a:rPr sz="2400" dirty="0">
                <a:latin typeface="Constantia"/>
                <a:cs typeface="Constantia"/>
              </a:rPr>
              <a:t>&gt;9 </a:t>
            </a:r>
            <a:r>
              <a:rPr sz="2400" spc="-15" dirty="0">
                <a:latin typeface="Constantia"/>
                <a:cs typeface="Constantia"/>
              </a:rPr>
              <a:t>[to </a:t>
            </a:r>
            <a:r>
              <a:rPr sz="2400" spc="-20" dirty="0">
                <a:latin typeface="Constantia"/>
                <a:cs typeface="Constantia"/>
              </a:rPr>
              <a:t>generate</a:t>
            </a:r>
            <a:r>
              <a:rPr sz="2400" spc="-42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carry]  </a:t>
            </a:r>
            <a:r>
              <a:rPr sz="2400" spc="-5" dirty="0">
                <a:latin typeface="Constantia"/>
                <a:cs typeface="Constantia"/>
              </a:rPr>
              <a:t>W&gt;=5	</a:t>
            </a:r>
            <a:r>
              <a:rPr sz="2400" spc="-110" dirty="0">
                <a:latin typeface="Constantia"/>
                <a:cs typeface="Constantia"/>
              </a:rPr>
              <a:t>To </a:t>
            </a:r>
            <a:r>
              <a:rPr sz="2400" spc="-20" dirty="0">
                <a:latin typeface="Constantia"/>
                <a:cs typeface="Constantia"/>
              </a:rPr>
              <a:t>generate </a:t>
            </a:r>
            <a:r>
              <a:rPr sz="2400" spc="5" dirty="0">
                <a:latin typeface="Constantia"/>
                <a:cs typeface="Constantia"/>
              </a:rPr>
              <a:t>carry</a:t>
            </a:r>
            <a:r>
              <a:rPr sz="2400" spc="-1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C2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nstantia"/>
                <a:cs typeface="Constantia"/>
              </a:rPr>
              <a:t>W </a:t>
            </a:r>
            <a:r>
              <a:rPr sz="2400" spc="-5" dirty="0">
                <a:latin typeface="Constantia"/>
                <a:cs typeface="Constantia"/>
              </a:rPr>
              <a:t>can </a:t>
            </a:r>
            <a:r>
              <a:rPr sz="2400" spc="-15" dirty="0">
                <a:latin typeface="Constantia"/>
                <a:cs typeface="Constantia"/>
              </a:rPr>
              <a:t>take </a:t>
            </a:r>
            <a:r>
              <a:rPr sz="2400" spc="-5" dirty="0">
                <a:latin typeface="Constantia"/>
                <a:cs typeface="Constantia"/>
              </a:rPr>
              <a:t>values</a:t>
            </a:r>
            <a:r>
              <a:rPr sz="2400" spc="-3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5,6,7,…9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38933" y="4972557"/>
            <a:ext cx="859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Assume: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8540" y="5031994"/>
            <a:ext cx="848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spc="-1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STEP</a:t>
            </a:r>
            <a:r>
              <a:rPr sz="1800" b="1" u="sng" spc="-7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 </a:t>
            </a:r>
            <a:r>
              <a:rPr sz="1800" b="1" u="sng" spc="-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7:</a:t>
            </a:r>
            <a:r>
              <a:rPr sz="1800" b="1" u="sng" spc="-1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 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9707" y="850138"/>
            <a:ext cx="6163945" cy="75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53030" algn="l"/>
              </a:tabLst>
            </a:pPr>
            <a:r>
              <a:rPr sz="2400" spc="-10" dirty="0">
                <a:latin typeface="Constantia"/>
                <a:cs typeface="Constantia"/>
              </a:rPr>
              <a:t>Since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W+W+C1=U	if </a:t>
            </a:r>
            <a:r>
              <a:rPr sz="2400" dirty="0">
                <a:latin typeface="Constantia"/>
                <a:cs typeface="Constantia"/>
              </a:rPr>
              <a:t>W=6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then,</a:t>
            </a:r>
            <a:endParaRPr sz="2400">
              <a:latin typeface="Constantia"/>
              <a:cs typeface="Constantia"/>
            </a:endParaRPr>
          </a:p>
          <a:p>
            <a:pPr marL="850900">
              <a:lnSpc>
                <a:spcPct val="100000"/>
              </a:lnSpc>
              <a:spcBef>
                <a:spcPts val="10"/>
              </a:spcBef>
              <a:tabLst>
                <a:tab pos="2318385" algn="l"/>
                <a:tab pos="3208020" algn="l"/>
              </a:tabLst>
            </a:pPr>
            <a:r>
              <a:rPr sz="2400" spc="-5" dirty="0">
                <a:latin typeface="Constantia"/>
                <a:cs typeface="Constantia"/>
              </a:rPr>
              <a:t>6+6+1=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13	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Thus	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U=3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which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400" b="1" spc="-1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Accepted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44545" y="1846326"/>
            <a:ext cx="815340" cy="523240"/>
          </a:xfrm>
          <a:prstGeom prst="rect">
            <a:avLst/>
          </a:prstGeom>
          <a:ln w="22859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5"/>
              </a:spcBef>
            </a:pPr>
            <a:r>
              <a:rPr sz="2800" spc="-5" dirty="0">
                <a:latin typeface="Constantia"/>
                <a:cs typeface="Constantia"/>
              </a:rPr>
              <a:t>U=3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7002" y="201929"/>
            <a:ext cx="1072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STEP</a:t>
            </a:r>
            <a:r>
              <a:rPr sz="2400" b="1" u="heavy" spc="-10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 </a:t>
            </a:r>
            <a:r>
              <a:rPr sz="2400" b="1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8: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002" y="2581782"/>
            <a:ext cx="7938770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0000"/>
                </a:solidFill>
                <a:latin typeface="Constantia"/>
                <a:cs typeface="Constantia"/>
              </a:rPr>
              <a:t>THUS </a:t>
            </a:r>
            <a:r>
              <a:rPr sz="2000" b="1" spc="-45" dirty="0">
                <a:solidFill>
                  <a:srgbClr val="FF0000"/>
                </a:solidFill>
                <a:latin typeface="Constantia"/>
                <a:cs typeface="Constantia"/>
              </a:rPr>
              <a:t>AT </a:t>
            </a:r>
            <a:r>
              <a:rPr sz="2000" b="1" spc="-5" dirty="0">
                <a:solidFill>
                  <a:srgbClr val="FF0000"/>
                </a:solidFill>
                <a:latin typeface="Constantia"/>
                <a:cs typeface="Constantia"/>
              </a:rPr>
              <a:t>THIS </a:t>
            </a:r>
            <a:r>
              <a:rPr sz="2000" b="1" spc="-45" dirty="0">
                <a:solidFill>
                  <a:srgbClr val="FF0000"/>
                </a:solidFill>
                <a:latin typeface="Constantia"/>
                <a:cs typeface="Constantia"/>
              </a:rPr>
              <a:t>STATE </a:t>
            </a:r>
            <a:r>
              <a:rPr sz="2000" b="1" spc="-5" dirty="0">
                <a:solidFill>
                  <a:srgbClr val="FF0000"/>
                </a:solidFill>
                <a:latin typeface="Constantia"/>
                <a:cs typeface="Constantia"/>
              </a:rPr>
              <a:t>SINCE ALL THE </a:t>
            </a:r>
            <a:r>
              <a:rPr sz="2000" b="1" spc="-20" dirty="0">
                <a:solidFill>
                  <a:srgbClr val="FF0000"/>
                </a:solidFill>
                <a:latin typeface="Constantia"/>
                <a:cs typeface="Constantia"/>
              </a:rPr>
              <a:t>VARIABLES </a:t>
            </a:r>
            <a:r>
              <a:rPr sz="2000" b="1" spc="-45" dirty="0">
                <a:solidFill>
                  <a:srgbClr val="FF0000"/>
                </a:solidFill>
                <a:latin typeface="Constantia"/>
                <a:cs typeface="Constantia"/>
              </a:rPr>
              <a:t>HAVE </a:t>
            </a:r>
            <a:r>
              <a:rPr sz="2000" b="1" dirty="0">
                <a:solidFill>
                  <a:srgbClr val="FF0000"/>
                </a:solidFill>
                <a:latin typeface="Constantia"/>
                <a:cs typeface="Constantia"/>
              </a:rPr>
              <a:t>BEEN  ASSIGNED </a:t>
            </a:r>
            <a:r>
              <a:rPr sz="2000" b="1" spc="-35" dirty="0">
                <a:solidFill>
                  <a:srgbClr val="FF0000"/>
                </a:solidFill>
                <a:latin typeface="Constantia"/>
                <a:cs typeface="Constantia"/>
              </a:rPr>
              <a:t>VALUES </a:t>
            </a:r>
            <a:r>
              <a:rPr sz="2000" b="1" dirty="0">
                <a:solidFill>
                  <a:srgbClr val="FF0000"/>
                </a:solidFill>
                <a:latin typeface="Constantia"/>
                <a:cs typeface="Constantia"/>
              </a:rPr>
              <a:t>WHICH </a:t>
            </a:r>
            <a:r>
              <a:rPr sz="2000" b="1" spc="-45" dirty="0">
                <a:solidFill>
                  <a:srgbClr val="FF0000"/>
                </a:solidFill>
                <a:latin typeface="Constantia"/>
                <a:cs typeface="Constantia"/>
              </a:rPr>
              <a:t>COMPLY </a:t>
            </a:r>
            <a:r>
              <a:rPr sz="2000" b="1" dirty="0">
                <a:solidFill>
                  <a:srgbClr val="FF0000"/>
                </a:solidFill>
                <a:latin typeface="Constantia"/>
                <a:cs typeface="Constantia"/>
              </a:rPr>
              <a:t>WITH </a:t>
            </a:r>
            <a:r>
              <a:rPr sz="2000" b="1" spc="-10" dirty="0">
                <a:solidFill>
                  <a:srgbClr val="FF0000"/>
                </a:solidFill>
                <a:latin typeface="Constantia"/>
                <a:cs typeface="Constantia"/>
              </a:rPr>
              <a:t>CONSTRAINTS</a:t>
            </a:r>
            <a:r>
              <a:rPr sz="2000" b="1" spc="-17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Constantia"/>
                <a:cs typeface="Constantia"/>
              </a:rPr>
              <a:t>GIVEN,  </a:t>
            </a:r>
            <a:r>
              <a:rPr sz="2000" b="1" dirty="0">
                <a:solidFill>
                  <a:srgbClr val="FF0000"/>
                </a:solidFill>
                <a:latin typeface="Constantia"/>
                <a:cs typeface="Constantia"/>
              </a:rPr>
              <a:t>WE </a:t>
            </a:r>
            <a:r>
              <a:rPr sz="2000" b="1" spc="-45" dirty="0">
                <a:solidFill>
                  <a:srgbClr val="FF0000"/>
                </a:solidFill>
                <a:latin typeface="Constantia"/>
                <a:cs typeface="Constantia"/>
              </a:rPr>
              <a:t>HAVE </a:t>
            </a:r>
            <a:r>
              <a:rPr sz="2000" b="1" spc="-5" dirty="0">
                <a:solidFill>
                  <a:srgbClr val="FF0000"/>
                </a:solidFill>
                <a:latin typeface="Constantia"/>
                <a:cs typeface="Constantia"/>
              </a:rPr>
              <a:t>REACHED </a:t>
            </a:r>
            <a:r>
              <a:rPr sz="2000" b="1" dirty="0">
                <a:solidFill>
                  <a:srgbClr val="FF0000"/>
                </a:solidFill>
                <a:latin typeface="Constantia"/>
                <a:cs typeface="Constantia"/>
              </a:rPr>
              <a:t>FINAL</a:t>
            </a:r>
            <a:r>
              <a:rPr sz="2000" b="1" spc="-7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b="1" spc="-30" dirty="0">
                <a:solidFill>
                  <a:srgbClr val="FF0000"/>
                </a:solidFill>
                <a:latin typeface="Constantia"/>
                <a:cs typeface="Constantia"/>
              </a:rPr>
              <a:t>STATE!!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2017" y="201929"/>
            <a:ext cx="942340" cy="523240"/>
          </a:xfrm>
          <a:prstGeom prst="rect">
            <a:avLst/>
          </a:prstGeom>
          <a:ln w="22859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"/>
              </a:spcBef>
            </a:pPr>
            <a:r>
              <a:rPr sz="2800" dirty="0">
                <a:latin typeface="Constantia"/>
                <a:cs typeface="Constantia"/>
              </a:rPr>
              <a:t>W=6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48408" y="295783"/>
            <a:ext cx="859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Assume: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31564" y="3759708"/>
            <a:ext cx="361188" cy="5135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91840" y="5501640"/>
            <a:ext cx="361188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233927" y="3852925"/>
          <a:ext cx="3505200" cy="2085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340"/>
                <a:gridCol w="1015999"/>
                <a:gridCol w="911225"/>
              </a:tblGrid>
              <a:tr h="327588">
                <a:tc>
                  <a:txBody>
                    <a:bodyPr/>
                    <a:lstStyle/>
                    <a:p>
                      <a:pPr marR="475615" algn="r">
                        <a:lnSpc>
                          <a:spcPts val="1989"/>
                        </a:lnSpc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Gabriola"/>
                          <a:cs typeface="Gabriola"/>
                        </a:rPr>
                        <a:t>1</a:t>
                      </a:r>
                      <a:endParaRPr sz="1800">
                        <a:latin typeface="Gabriola"/>
                        <a:cs typeface="Gabriol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0375">
                        <a:lnSpc>
                          <a:spcPts val="1830"/>
                        </a:lnSpc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Arial Narrow"/>
                          <a:cs typeface="Arial Narrow"/>
                        </a:rPr>
                        <a:t>1</a:t>
                      </a:r>
                      <a:endParaRPr sz="1800">
                        <a:latin typeface="Arial Narrow"/>
                        <a:cs typeface="Arial Narro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9090" algn="r">
                        <a:lnSpc>
                          <a:spcPts val="1964"/>
                        </a:lnSpc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45872">
                <a:tc>
                  <a:txBody>
                    <a:bodyPr/>
                    <a:lstStyle/>
                    <a:p>
                      <a:pPr marR="424180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L="43180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R="319405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/>
                </a:tc>
              </a:tr>
              <a:tr h="844932">
                <a:tc>
                  <a:txBody>
                    <a:bodyPr/>
                    <a:lstStyle/>
                    <a:p>
                      <a:pPr marR="424180" algn="r">
                        <a:lnSpc>
                          <a:spcPts val="2380"/>
                        </a:lnSpc>
                        <a:tabLst>
                          <a:tab pos="832485" algn="l"/>
                        </a:tabLst>
                      </a:pPr>
                      <a:r>
                        <a:rPr sz="1800" b="1" dirty="0">
                          <a:latin typeface="Century Gothic"/>
                          <a:cs typeface="Century Gothic"/>
                        </a:rPr>
                        <a:t>+	</a:t>
                      </a:r>
                      <a:r>
                        <a:rPr sz="3600" b="1" baseline="-16203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3600" baseline="-16203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FE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69" marB="0">
                    <a:lnB w="28575">
                      <a:solidFill>
                        <a:srgbClr val="FE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9405" algn="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669" marB="0">
                    <a:lnB w="28575">
                      <a:solidFill>
                        <a:srgbClr val="FE0000"/>
                      </a:solidFill>
                      <a:prstDash val="solid"/>
                    </a:lnB>
                  </a:tcPr>
                </a:tc>
              </a:tr>
              <a:tr h="467194">
                <a:tc>
                  <a:txBody>
                    <a:bodyPr/>
                    <a:lstStyle/>
                    <a:p>
                      <a:pPr marR="424180" algn="r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789940" algn="l"/>
                        </a:tabLst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Gabriola"/>
                          <a:cs typeface="Gabriola"/>
                        </a:rPr>
                        <a:t>1	</a:t>
                      </a:r>
                      <a:r>
                        <a:rPr sz="3600" b="1" baseline="-1273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3600" baseline="-12731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T w="28575">
                      <a:solidFill>
                        <a:srgbClr val="FE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31800">
                        <a:lnSpc>
                          <a:spcPts val="2820"/>
                        </a:lnSpc>
                        <a:spcBef>
                          <a:spcPts val="760"/>
                        </a:spcBef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96520" marB="0">
                    <a:lnT w="28575">
                      <a:solidFill>
                        <a:srgbClr val="FE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9405" algn="r">
                        <a:lnSpc>
                          <a:spcPts val="2820"/>
                        </a:lnSpc>
                        <a:spcBef>
                          <a:spcPts val="760"/>
                        </a:spcBef>
                      </a:pPr>
                      <a:r>
                        <a:rPr sz="24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96520" marB="0">
                    <a:lnT w="28575">
                      <a:solidFill>
                        <a:srgbClr val="FE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42972" y="2093976"/>
            <a:ext cx="624839" cy="679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221333" y="843956"/>
          <a:ext cx="4724400" cy="1709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540"/>
                <a:gridCol w="758825"/>
                <a:gridCol w="802004"/>
                <a:gridCol w="929005"/>
                <a:gridCol w="1020445"/>
                <a:gridCol w="833754"/>
              </a:tblGrid>
              <a:tr h="12460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2620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C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R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ts val="2620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R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R="3111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O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ctr">
                        <a:lnSpc>
                          <a:spcPts val="2620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O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R="8001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A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20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8465">
                        <a:lnSpc>
                          <a:spcPts val="2620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41846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3390">
                <a:tc>
                  <a:txBody>
                    <a:bodyPr/>
                    <a:lstStyle/>
                    <a:p>
                      <a:pPr marL="140970">
                        <a:lnSpc>
                          <a:spcPts val="2820"/>
                        </a:lnSpc>
                        <a:spcBef>
                          <a:spcPts val="7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20"/>
                        </a:lnSpc>
                        <a:spcBef>
                          <a:spcPts val="7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A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ts val="2820"/>
                        </a:lnSpc>
                        <a:spcBef>
                          <a:spcPts val="7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80010" algn="ctr">
                        <a:lnSpc>
                          <a:spcPts val="2820"/>
                        </a:lnSpc>
                        <a:spcBef>
                          <a:spcPts val="7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G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20"/>
                        </a:lnSpc>
                        <a:spcBef>
                          <a:spcPts val="7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01320">
                        <a:lnSpc>
                          <a:spcPts val="2820"/>
                        </a:lnSpc>
                        <a:spcBef>
                          <a:spcPts val="7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R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2930" y="338455"/>
            <a:ext cx="6646545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10" dirty="0"/>
              <a:t>Breadth </a:t>
            </a:r>
            <a:r>
              <a:rPr sz="5000" spc="-35" dirty="0"/>
              <a:t>First </a:t>
            </a:r>
            <a:r>
              <a:rPr sz="5000" spc="-15" dirty="0"/>
              <a:t>Search</a:t>
            </a:r>
            <a:r>
              <a:rPr sz="5000" spc="-45" dirty="0"/>
              <a:t> </a:t>
            </a:r>
            <a:r>
              <a:rPr sz="5000" spc="-20" dirty="0"/>
              <a:t>(BFS)</a:t>
            </a:r>
            <a:endParaRPr sz="5000"/>
          </a:p>
        </p:txBody>
      </p:sp>
      <p:sp>
        <p:nvSpPr>
          <p:cNvPr id="8" name="object 8"/>
          <p:cNvSpPr txBox="1"/>
          <p:nvPr/>
        </p:nvSpPr>
        <p:spPr>
          <a:xfrm>
            <a:off x="951077" y="1202283"/>
            <a:ext cx="7194550" cy="53987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09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Algorithm:</a:t>
            </a:r>
            <a:endParaRPr sz="2600">
              <a:latin typeface="Constantia"/>
              <a:cs typeface="Constantia"/>
            </a:endParaRPr>
          </a:p>
          <a:p>
            <a:pPr marL="287020" marR="693420" indent="-274320">
              <a:lnSpc>
                <a:spcPts val="2810"/>
              </a:lnSpc>
              <a:spcBef>
                <a:spcPts val="66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1.</a:t>
            </a:r>
            <a:r>
              <a:rPr sz="2600" spc="-15" dirty="0">
                <a:latin typeface="Constantia"/>
                <a:cs typeface="Constantia"/>
              </a:rPr>
              <a:t> Create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variable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NODE_LIST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set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it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  </a:t>
            </a:r>
            <a:r>
              <a:rPr sz="2600" spc="-5" dirty="0">
                <a:latin typeface="Constantia"/>
                <a:cs typeface="Constantia"/>
              </a:rPr>
              <a:t>initial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state.</a:t>
            </a:r>
            <a:endParaRPr sz="2600">
              <a:latin typeface="Constantia"/>
              <a:cs typeface="Constantia"/>
            </a:endParaRPr>
          </a:p>
          <a:p>
            <a:pPr marL="287020" marR="401320" indent="-274320">
              <a:lnSpc>
                <a:spcPts val="281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2.Until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Goal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State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found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or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NODE_LIST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  </a:t>
            </a:r>
            <a:r>
              <a:rPr sz="2600" dirty="0">
                <a:latin typeface="Constantia"/>
                <a:cs typeface="Constantia"/>
              </a:rPr>
              <a:t>empty:</a:t>
            </a:r>
            <a:endParaRPr sz="2600">
              <a:latin typeface="Constantia"/>
              <a:cs typeface="Constantia"/>
            </a:endParaRPr>
          </a:p>
          <a:p>
            <a:pPr marL="652780" marR="304800" lvl="1" indent="-247015">
              <a:lnSpc>
                <a:spcPts val="2590"/>
              </a:lnSpc>
              <a:spcBef>
                <a:spcPts val="58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5" dirty="0">
                <a:latin typeface="Constantia"/>
                <a:cs typeface="Constantia"/>
              </a:rPr>
              <a:t>A) </a:t>
            </a:r>
            <a:r>
              <a:rPr sz="2400" spc="-25" dirty="0">
                <a:latin typeface="Constantia"/>
                <a:cs typeface="Constantia"/>
              </a:rPr>
              <a:t>Remove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10" dirty="0">
                <a:latin typeface="Constantia"/>
                <a:cs typeface="Constantia"/>
              </a:rPr>
              <a:t>first </a:t>
            </a:r>
            <a:r>
              <a:rPr sz="2400" dirty="0">
                <a:latin typeface="Constantia"/>
                <a:cs typeface="Constantia"/>
              </a:rPr>
              <a:t>element </a:t>
            </a:r>
            <a:r>
              <a:rPr sz="2400" spc="-10" dirty="0">
                <a:latin typeface="Constantia"/>
                <a:cs typeface="Constantia"/>
              </a:rPr>
              <a:t>from NODE_LIST  </a:t>
            </a:r>
            <a:r>
              <a:rPr sz="2400" dirty="0">
                <a:latin typeface="Constantia"/>
                <a:cs typeface="Constantia"/>
              </a:rPr>
              <a:t>amd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call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it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as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90" dirty="0">
                <a:latin typeface="Constantia"/>
                <a:cs typeface="Constantia"/>
              </a:rPr>
              <a:t>‘E’.</a:t>
            </a:r>
            <a:r>
              <a:rPr sz="2400" dirty="0">
                <a:latin typeface="Constantia"/>
                <a:cs typeface="Constantia"/>
              </a:rPr>
              <a:t> If</a:t>
            </a:r>
            <a:r>
              <a:rPr sz="2400" spc="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node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list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was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empty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then  Quit.</a:t>
            </a:r>
            <a:endParaRPr sz="2400">
              <a:latin typeface="Constantia"/>
              <a:cs typeface="Constantia"/>
            </a:endParaRPr>
          </a:p>
          <a:p>
            <a:pPr marL="652780" marR="5080" lvl="1" indent="-247015">
              <a:lnSpc>
                <a:spcPts val="2590"/>
              </a:lnSpc>
              <a:spcBef>
                <a:spcPts val="58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5" dirty="0">
                <a:latin typeface="Constantia"/>
                <a:cs typeface="Constantia"/>
              </a:rPr>
              <a:t>B) </a:t>
            </a:r>
            <a:r>
              <a:rPr sz="2400" spc="-30" dirty="0">
                <a:latin typeface="Constantia"/>
                <a:cs typeface="Constantia"/>
              </a:rPr>
              <a:t>For</a:t>
            </a:r>
            <a:r>
              <a:rPr sz="2400" spc="-14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each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way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that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each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rule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can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match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state  </a:t>
            </a:r>
            <a:r>
              <a:rPr sz="2400" spc="-5" dirty="0">
                <a:latin typeface="Constantia"/>
                <a:cs typeface="Constantia"/>
              </a:rPr>
              <a:t>described in ‘E’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do:</a:t>
            </a:r>
            <a:endParaRPr sz="2400">
              <a:latin typeface="Constantia"/>
              <a:cs typeface="Constantia"/>
            </a:endParaRPr>
          </a:p>
          <a:p>
            <a:pPr marL="1201420" lvl="2" indent="-210820">
              <a:lnSpc>
                <a:spcPct val="100000"/>
              </a:lnSpc>
              <a:spcBef>
                <a:spcPts val="229"/>
              </a:spcBef>
              <a:buClr>
                <a:srgbClr val="0AD0D9"/>
              </a:buClr>
              <a:buSzPct val="65000"/>
              <a:buFont typeface="Wingdings 2"/>
              <a:buChar char=""/>
              <a:tabLst>
                <a:tab pos="1202055" algn="l"/>
              </a:tabLst>
            </a:pPr>
            <a:r>
              <a:rPr sz="2000" spc="-5" dirty="0">
                <a:latin typeface="Constantia"/>
                <a:cs typeface="Constantia"/>
              </a:rPr>
              <a:t>i)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Apply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rule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to</a:t>
            </a:r>
            <a:r>
              <a:rPr sz="2000" spc="-1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generate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new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state</a:t>
            </a:r>
            <a:endParaRPr sz="2000">
              <a:latin typeface="Constantia"/>
              <a:cs typeface="Constantia"/>
            </a:endParaRPr>
          </a:p>
          <a:p>
            <a:pPr marL="1201420" lvl="2" indent="-210820">
              <a:lnSpc>
                <a:spcPts val="2280"/>
              </a:lnSpc>
              <a:spcBef>
                <a:spcPts val="240"/>
              </a:spcBef>
              <a:buClr>
                <a:srgbClr val="0AD0D9"/>
              </a:buClr>
              <a:buSzPct val="65000"/>
              <a:buFont typeface="Wingdings 2"/>
              <a:buChar char=""/>
              <a:tabLst>
                <a:tab pos="1202055" algn="l"/>
              </a:tabLst>
            </a:pPr>
            <a:r>
              <a:rPr sz="2000" dirty="0">
                <a:latin typeface="Constantia"/>
                <a:cs typeface="Constantia"/>
              </a:rPr>
              <a:t>Ii)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If</a:t>
            </a:r>
            <a:r>
              <a:rPr sz="2000" spc="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new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state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is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goal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state,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quit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and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return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this</a:t>
            </a:r>
            <a:endParaRPr sz="2000">
              <a:latin typeface="Constantia"/>
              <a:cs typeface="Constantia"/>
            </a:endParaRPr>
          </a:p>
          <a:p>
            <a:pPr marL="1201420">
              <a:lnSpc>
                <a:spcPts val="2280"/>
              </a:lnSpc>
            </a:pPr>
            <a:r>
              <a:rPr sz="2000" spc="-5" dirty="0">
                <a:latin typeface="Constantia"/>
                <a:cs typeface="Constantia"/>
              </a:rPr>
              <a:t>state.</a:t>
            </a:r>
            <a:endParaRPr sz="2000">
              <a:latin typeface="Constantia"/>
              <a:cs typeface="Constantia"/>
            </a:endParaRPr>
          </a:p>
          <a:p>
            <a:pPr marL="1201420" marR="1144270" lvl="2" indent="-210820">
              <a:lnSpc>
                <a:spcPts val="2160"/>
              </a:lnSpc>
              <a:spcBef>
                <a:spcPts val="515"/>
              </a:spcBef>
              <a:buClr>
                <a:srgbClr val="0AD0D9"/>
              </a:buClr>
              <a:buSzPct val="65000"/>
              <a:buFont typeface="Wingdings 2"/>
              <a:buChar char=""/>
              <a:tabLst>
                <a:tab pos="1202055" algn="l"/>
              </a:tabLst>
            </a:pPr>
            <a:r>
              <a:rPr sz="2000" dirty="0">
                <a:latin typeface="Constantia"/>
                <a:cs typeface="Constantia"/>
              </a:rPr>
              <a:t>Iii)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otherwise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add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new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state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at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end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of  </a:t>
            </a:r>
            <a:r>
              <a:rPr sz="2000" spc="-20" dirty="0">
                <a:latin typeface="Constantia"/>
                <a:cs typeface="Constantia"/>
              </a:rPr>
              <a:t>NODE_LIST.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828" y="52323"/>
            <a:ext cx="914559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39" y="487426"/>
            <a:ext cx="73958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Consider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following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State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Space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be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searched: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60" y="4062"/>
                </a:lnTo>
                <a:lnTo>
                  <a:pt x="187529" y="15777"/>
                </a:lnTo>
                <a:lnTo>
                  <a:pt x="142657" y="34431"/>
                </a:lnTo>
                <a:lnTo>
                  <a:pt x="102457" y="59312"/>
                </a:lnTo>
                <a:lnTo>
                  <a:pt x="67741" y="89710"/>
                </a:lnTo>
                <a:lnTo>
                  <a:pt x="39324" y="124911"/>
                </a:lnTo>
                <a:lnTo>
                  <a:pt x="18019" y="164205"/>
                </a:lnTo>
                <a:lnTo>
                  <a:pt x="4640" y="206879"/>
                </a:lnTo>
                <a:lnTo>
                  <a:pt x="0" y="252222"/>
                </a:lnTo>
                <a:lnTo>
                  <a:pt x="4640" y="297564"/>
                </a:lnTo>
                <a:lnTo>
                  <a:pt x="18019" y="340238"/>
                </a:lnTo>
                <a:lnTo>
                  <a:pt x="39324" y="379532"/>
                </a:lnTo>
                <a:lnTo>
                  <a:pt x="67741" y="414733"/>
                </a:lnTo>
                <a:lnTo>
                  <a:pt x="102457" y="445131"/>
                </a:lnTo>
                <a:lnTo>
                  <a:pt x="142657" y="470012"/>
                </a:lnTo>
                <a:lnTo>
                  <a:pt x="187529" y="488666"/>
                </a:lnTo>
                <a:lnTo>
                  <a:pt x="236260" y="500381"/>
                </a:lnTo>
                <a:lnTo>
                  <a:pt x="288036" y="504444"/>
                </a:lnTo>
                <a:lnTo>
                  <a:pt x="339811" y="500381"/>
                </a:lnTo>
                <a:lnTo>
                  <a:pt x="388542" y="488666"/>
                </a:lnTo>
                <a:lnTo>
                  <a:pt x="433414" y="470012"/>
                </a:lnTo>
                <a:lnTo>
                  <a:pt x="473614" y="445131"/>
                </a:lnTo>
                <a:lnTo>
                  <a:pt x="508330" y="414733"/>
                </a:lnTo>
                <a:lnTo>
                  <a:pt x="536747" y="379532"/>
                </a:lnTo>
                <a:lnTo>
                  <a:pt x="558052" y="340238"/>
                </a:lnTo>
                <a:lnTo>
                  <a:pt x="571431" y="297564"/>
                </a:lnTo>
                <a:lnTo>
                  <a:pt x="576072" y="252222"/>
                </a:lnTo>
                <a:lnTo>
                  <a:pt x="571431" y="206879"/>
                </a:lnTo>
                <a:lnTo>
                  <a:pt x="558052" y="164205"/>
                </a:lnTo>
                <a:lnTo>
                  <a:pt x="536747" y="124911"/>
                </a:lnTo>
                <a:lnTo>
                  <a:pt x="508330" y="89710"/>
                </a:lnTo>
                <a:lnTo>
                  <a:pt x="473614" y="59312"/>
                </a:lnTo>
                <a:lnTo>
                  <a:pt x="433414" y="34431"/>
                </a:lnTo>
                <a:lnTo>
                  <a:pt x="388542" y="15777"/>
                </a:lnTo>
                <a:lnTo>
                  <a:pt x="339811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6666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40" y="206879"/>
                </a:lnTo>
                <a:lnTo>
                  <a:pt x="18019" y="164205"/>
                </a:lnTo>
                <a:lnTo>
                  <a:pt x="39324" y="124911"/>
                </a:lnTo>
                <a:lnTo>
                  <a:pt x="67741" y="89710"/>
                </a:lnTo>
                <a:lnTo>
                  <a:pt x="102457" y="59312"/>
                </a:lnTo>
                <a:lnTo>
                  <a:pt x="142657" y="34431"/>
                </a:lnTo>
                <a:lnTo>
                  <a:pt x="187529" y="15777"/>
                </a:lnTo>
                <a:lnTo>
                  <a:pt x="236260" y="4062"/>
                </a:lnTo>
                <a:lnTo>
                  <a:pt x="288036" y="0"/>
                </a:lnTo>
                <a:lnTo>
                  <a:pt x="339811" y="4062"/>
                </a:lnTo>
                <a:lnTo>
                  <a:pt x="388542" y="15777"/>
                </a:lnTo>
                <a:lnTo>
                  <a:pt x="433414" y="34431"/>
                </a:lnTo>
                <a:lnTo>
                  <a:pt x="473614" y="59312"/>
                </a:lnTo>
                <a:lnTo>
                  <a:pt x="508330" y="89710"/>
                </a:lnTo>
                <a:lnTo>
                  <a:pt x="536747" y="124911"/>
                </a:lnTo>
                <a:lnTo>
                  <a:pt x="558052" y="164205"/>
                </a:lnTo>
                <a:lnTo>
                  <a:pt x="571431" y="206879"/>
                </a:lnTo>
                <a:lnTo>
                  <a:pt x="576072" y="252222"/>
                </a:lnTo>
                <a:lnTo>
                  <a:pt x="571431" y="297564"/>
                </a:lnTo>
                <a:lnTo>
                  <a:pt x="558052" y="340238"/>
                </a:lnTo>
                <a:lnTo>
                  <a:pt x="536747" y="379532"/>
                </a:lnTo>
                <a:lnTo>
                  <a:pt x="508330" y="414733"/>
                </a:lnTo>
                <a:lnTo>
                  <a:pt x="473614" y="445131"/>
                </a:lnTo>
                <a:lnTo>
                  <a:pt x="433414" y="470012"/>
                </a:lnTo>
                <a:lnTo>
                  <a:pt x="388542" y="488666"/>
                </a:lnTo>
                <a:lnTo>
                  <a:pt x="339811" y="500381"/>
                </a:lnTo>
                <a:lnTo>
                  <a:pt x="288036" y="504444"/>
                </a:lnTo>
                <a:lnTo>
                  <a:pt x="236260" y="500381"/>
                </a:lnTo>
                <a:lnTo>
                  <a:pt x="187529" y="488666"/>
                </a:lnTo>
                <a:lnTo>
                  <a:pt x="142657" y="470012"/>
                </a:lnTo>
                <a:lnTo>
                  <a:pt x="102457" y="445131"/>
                </a:lnTo>
                <a:lnTo>
                  <a:pt x="67741" y="414733"/>
                </a:lnTo>
                <a:lnTo>
                  <a:pt x="39324" y="379532"/>
                </a:lnTo>
                <a:lnTo>
                  <a:pt x="18019" y="340238"/>
                </a:lnTo>
                <a:lnTo>
                  <a:pt x="4640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54125" y="3380994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80438" y="267995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86177" y="2767329"/>
            <a:ext cx="16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80438" y="40774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80438" y="4077461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80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180082" y="4164838"/>
            <a:ext cx="17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32682" y="242849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5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1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5" y="504443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1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32682" y="2428494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1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5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1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5" y="504443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142359" y="2515361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06673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06673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295650" y="3380994"/>
            <a:ext cx="19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15619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5619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341745" y="3380994"/>
            <a:ext cx="20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1601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2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16017" y="3294126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2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930521" y="3380994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96379" y="3473703"/>
            <a:ext cx="361315" cy="120650"/>
          </a:xfrm>
          <a:custGeom>
            <a:avLst/>
            <a:gdLst/>
            <a:ahLst/>
            <a:cxnLst/>
            <a:rect l="l" t="t" r="r" b="b"/>
            <a:pathLst>
              <a:path w="361315" h="120650">
                <a:moveTo>
                  <a:pt x="338278" y="43434"/>
                </a:moveTo>
                <a:lnTo>
                  <a:pt x="334416" y="43434"/>
                </a:lnTo>
                <a:lnTo>
                  <a:pt x="335661" y="69342"/>
                </a:lnTo>
                <a:lnTo>
                  <a:pt x="287703" y="71636"/>
                </a:lnTo>
                <a:lnTo>
                  <a:pt x="246532" y="98425"/>
                </a:lnTo>
                <a:lnTo>
                  <a:pt x="244830" y="106425"/>
                </a:lnTo>
                <a:lnTo>
                  <a:pt x="252615" y="118363"/>
                </a:lnTo>
                <a:lnTo>
                  <a:pt x="260642" y="120142"/>
                </a:lnTo>
                <a:lnTo>
                  <a:pt x="360718" y="55118"/>
                </a:lnTo>
                <a:lnTo>
                  <a:pt x="338278" y="43434"/>
                </a:lnTo>
                <a:close/>
              </a:path>
              <a:path w="361315" h="120650">
                <a:moveTo>
                  <a:pt x="286593" y="45722"/>
                </a:moveTo>
                <a:lnTo>
                  <a:pt x="0" y="59436"/>
                </a:lnTo>
                <a:lnTo>
                  <a:pt x="1244" y="85344"/>
                </a:lnTo>
                <a:lnTo>
                  <a:pt x="287703" y="71636"/>
                </a:lnTo>
                <a:lnTo>
                  <a:pt x="309359" y="57568"/>
                </a:lnTo>
                <a:lnTo>
                  <a:pt x="286593" y="45722"/>
                </a:lnTo>
                <a:close/>
              </a:path>
              <a:path w="361315" h="120650">
                <a:moveTo>
                  <a:pt x="309359" y="57568"/>
                </a:moveTo>
                <a:lnTo>
                  <a:pt x="287703" y="71636"/>
                </a:lnTo>
                <a:lnTo>
                  <a:pt x="335661" y="69342"/>
                </a:lnTo>
                <a:lnTo>
                  <a:pt x="335587" y="67818"/>
                </a:lnTo>
                <a:lnTo>
                  <a:pt x="329057" y="67818"/>
                </a:lnTo>
                <a:lnTo>
                  <a:pt x="309359" y="57568"/>
                </a:lnTo>
                <a:close/>
              </a:path>
              <a:path w="361315" h="120650">
                <a:moveTo>
                  <a:pt x="327990" y="45466"/>
                </a:moveTo>
                <a:lnTo>
                  <a:pt x="309359" y="57568"/>
                </a:lnTo>
                <a:lnTo>
                  <a:pt x="329057" y="67818"/>
                </a:lnTo>
                <a:lnTo>
                  <a:pt x="327990" y="45466"/>
                </a:lnTo>
                <a:close/>
              </a:path>
              <a:path w="361315" h="120650">
                <a:moveTo>
                  <a:pt x="334514" y="45466"/>
                </a:moveTo>
                <a:lnTo>
                  <a:pt x="327990" y="45466"/>
                </a:lnTo>
                <a:lnTo>
                  <a:pt x="329057" y="67818"/>
                </a:lnTo>
                <a:lnTo>
                  <a:pt x="335587" y="67818"/>
                </a:lnTo>
                <a:lnTo>
                  <a:pt x="334514" y="45466"/>
                </a:lnTo>
                <a:close/>
              </a:path>
              <a:path w="361315" h="120650">
                <a:moveTo>
                  <a:pt x="334416" y="43434"/>
                </a:moveTo>
                <a:lnTo>
                  <a:pt x="286593" y="45722"/>
                </a:lnTo>
                <a:lnTo>
                  <a:pt x="309359" y="57568"/>
                </a:lnTo>
                <a:lnTo>
                  <a:pt x="327990" y="45466"/>
                </a:lnTo>
                <a:lnTo>
                  <a:pt x="334514" y="45466"/>
                </a:lnTo>
                <a:lnTo>
                  <a:pt x="334416" y="43434"/>
                </a:lnTo>
                <a:close/>
              </a:path>
              <a:path w="361315" h="120650">
                <a:moveTo>
                  <a:pt x="254863" y="0"/>
                </a:moveTo>
                <a:lnTo>
                  <a:pt x="247040" y="2412"/>
                </a:lnTo>
                <a:lnTo>
                  <a:pt x="240436" y="15112"/>
                </a:lnTo>
                <a:lnTo>
                  <a:pt x="242900" y="22987"/>
                </a:lnTo>
                <a:lnTo>
                  <a:pt x="286593" y="45722"/>
                </a:lnTo>
                <a:lnTo>
                  <a:pt x="334416" y="43434"/>
                </a:lnTo>
                <a:lnTo>
                  <a:pt x="338278" y="43434"/>
                </a:lnTo>
                <a:lnTo>
                  <a:pt x="254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44646" y="458190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288036" y="0"/>
                </a:moveTo>
                <a:lnTo>
                  <a:pt x="236247" y="4062"/>
                </a:lnTo>
                <a:lnTo>
                  <a:pt x="187509" y="15777"/>
                </a:lnTo>
                <a:lnTo>
                  <a:pt x="142635" y="34431"/>
                </a:lnTo>
                <a:lnTo>
                  <a:pt x="102436" y="59312"/>
                </a:lnTo>
                <a:lnTo>
                  <a:pt x="67724" y="89710"/>
                </a:lnTo>
                <a:lnTo>
                  <a:pt x="39313" y="124911"/>
                </a:lnTo>
                <a:lnTo>
                  <a:pt x="18014" y="164205"/>
                </a:lnTo>
                <a:lnTo>
                  <a:pt x="4638" y="206879"/>
                </a:lnTo>
                <a:lnTo>
                  <a:pt x="0" y="252222"/>
                </a:lnTo>
                <a:lnTo>
                  <a:pt x="4638" y="297564"/>
                </a:lnTo>
                <a:lnTo>
                  <a:pt x="18014" y="340238"/>
                </a:lnTo>
                <a:lnTo>
                  <a:pt x="39313" y="379532"/>
                </a:lnTo>
                <a:lnTo>
                  <a:pt x="67724" y="414733"/>
                </a:lnTo>
                <a:lnTo>
                  <a:pt x="102436" y="445131"/>
                </a:lnTo>
                <a:lnTo>
                  <a:pt x="142635" y="470012"/>
                </a:lnTo>
                <a:lnTo>
                  <a:pt x="187509" y="488666"/>
                </a:lnTo>
                <a:lnTo>
                  <a:pt x="236247" y="500381"/>
                </a:lnTo>
                <a:lnTo>
                  <a:pt x="288036" y="504444"/>
                </a:lnTo>
                <a:lnTo>
                  <a:pt x="339824" y="500381"/>
                </a:lnTo>
                <a:lnTo>
                  <a:pt x="388562" y="488666"/>
                </a:lnTo>
                <a:lnTo>
                  <a:pt x="433436" y="470012"/>
                </a:lnTo>
                <a:lnTo>
                  <a:pt x="473635" y="445131"/>
                </a:lnTo>
                <a:lnTo>
                  <a:pt x="508347" y="414733"/>
                </a:lnTo>
                <a:lnTo>
                  <a:pt x="536758" y="379532"/>
                </a:lnTo>
                <a:lnTo>
                  <a:pt x="558057" y="340238"/>
                </a:lnTo>
                <a:lnTo>
                  <a:pt x="571433" y="297564"/>
                </a:lnTo>
                <a:lnTo>
                  <a:pt x="576071" y="252222"/>
                </a:lnTo>
                <a:lnTo>
                  <a:pt x="571433" y="206879"/>
                </a:lnTo>
                <a:lnTo>
                  <a:pt x="558057" y="164205"/>
                </a:lnTo>
                <a:lnTo>
                  <a:pt x="536758" y="124911"/>
                </a:lnTo>
                <a:lnTo>
                  <a:pt x="508347" y="89710"/>
                </a:lnTo>
                <a:lnTo>
                  <a:pt x="473635" y="59312"/>
                </a:lnTo>
                <a:lnTo>
                  <a:pt x="433436" y="34431"/>
                </a:lnTo>
                <a:lnTo>
                  <a:pt x="388562" y="15777"/>
                </a:lnTo>
                <a:lnTo>
                  <a:pt x="339824" y="4062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44646" y="4581905"/>
            <a:ext cx="576580" cy="504825"/>
          </a:xfrm>
          <a:custGeom>
            <a:avLst/>
            <a:gdLst/>
            <a:ahLst/>
            <a:cxnLst/>
            <a:rect l="l" t="t" r="r" b="b"/>
            <a:pathLst>
              <a:path w="576579" h="504825">
                <a:moveTo>
                  <a:pt x="0" y="252222"/>
                </a:moveTo>
                <a:lnTo>
                  <a:pt x="4638" y="206879"/>
                </a:lnTo>
                <a:lnTo>
                  <a:pt x="18014" y="164205"/>
                </a:lnTo>
                <a:lnTo>
                  <a:pt x="39313" y="124911"/>
                </a:lnTo>
                <a:lnTo>
                  <a:pt x="67724" y="89710"/>
                </a:lnTo>
                <a:lnTo>
                  <a:pt x="102436" y="59312"/>
                </a:lnTo>
                <a:lnTo>
                  <a:pt x="142635" y="34431"/>
                </a:lnTo>
                <a:lnTo>
                  <a:pt x="187509" y="15777"/>
                </a:lnTo>
                <a:lnTo>
                  <a:pt x="236247" y="4062"/>
                </a:lnTo>
                <a:lnTo>
                  <a:pt x="288036" y="0"/>
                </a:lnTo>
                <a:lnTo>
                  <a:pt x="339824" y="4062"/>
                </a:lnTo>
                <a:lnTo>
                  <a:pt x="388562" y="15777"/>
                </a:lnTo>
                <a:lnTo>
                  <a:pt x="433436" y="34431"/>
                </a:lnTo>
                <a:lnTo>
                  <a:pt x="473635" y="59312"/>
                </a:lnTo>
                <a:lnTo>
                  <a:pt x="508347" y="89710"/>
                </a:lnTo>
                <a:lnTo>
                  <a:pt x="536758" y="124911"/>
                </a:lnTo>
                <a:lnTo>
                  <a:pt x="558057" y="164205"/>
                </a:lnTo>
                <a:lnTo>
                  <a:pt x="571433" y="206879"/>
                </a:lnTo>
                <a:lnTo>
                  <a:pt x="576071" y="252222"/>
                </a:lnTo>
                <a:lnTo>
                  <a:pt x="571433" y="297564"/>
                </a:lnTo>
                <a:lnTo>
                  <a:pt x="558057" y="340238"/>
                </a:lnTo>
                <a:lnTo>
                  <a:pt x="536758" y="379532"/>
                </a:lnTo>
                <a:lnTo>
                  <a:pt x="508347" y="414733"/>
                </a:lnTo>
                <a:lnTo>
                  <a:pt x="473635" y="445131"/>
                </a:lnTo>
                <a:lnTo>
                  <a:pt x="433436" y="470012"/>
                </a:lnTo>
                <a:lnTo>
                  <a:pt x="388562" y="488666"/>
                </a:lnTo>
                <a:lnTo>
                  <a:pt x="339824" y="500381"/>
                </a:lnTo>
                <a:lnTo>
                  <a:pt x="288036" y="504444"/>
                </a:lnTo>
                <a:lnTo>
                  <a:pt x="236247" y="500381"/>
                </a:lnTo>
                <a:lnTo>
                  <a:pt x="187509" y="488666"/>
                </a:lnTo>
                <a:lnTo>
                  <a:pt x="142635" y="470012"/>
                </a:lnTo>
                <a:lnTo>
                  <a:pt x="102436" y="445131"/>
                </a:lnTo>
                <a:lnTo>
                  <a:pt x="67724" y="414733"/>
                </a:lnTo>
                <a:lnTo>
                  <a:pt x="39313" y="379532"/>
                </a:lnTo>
                <a:lnTo>
                  <a:pt x="18014" y="340238"/>
                </a:lnTo>
                <a:lnTo>
                  <a:pt x="4638" y="297564"/>
                </a:lnTo>
                <a:lnTo>
                  <a:pt x="0" y="2522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26941" y="4674870"/>
            <a:ext cx="413384" cy="318770"/>
          </a:xfrm>
          <a:custGeom>
            <a:avLst/>
            <a:gdLst/>
            <a:ahLst/>
            <a:cxnLst/>
            <a:rect l="l" t="t" r="r" b="b"/>
            <a:pathLst>
              <a:path w="413385" h="318770">
                <a:moveTo>
                  <a:pt x="206502" y="0"/>
                </a:moveTo>
                <a:lnTo>
                  <a:pt x="151606" y="5685"/>
                </a:lnTo>
                <a:lnTo>
                  <a:pt x="102277" y="21731"/>
                </a:lnTo>
                <a:lnTo>
                  <a:pt x="60483" y="46624"/>
                </a:lnTo>
                <a:lnTo>
                  <a:pt x="28193" y="78852"/>
                </a:lnTo>
                <a:lnTo>
                  <a:pt x="7376" y="116901"/>
                </a:lnTo>
                <a:lnTo>
                  <a:pt x="0" y="159257"/>
                </a:lnTo>
                <a:lnTo>
                  <a:pt x="7376" y="201614"/>
                </a:lnTo>
                <a:lnTo>
                  <a:pt x="28194" y="239663"/>
                </a:lnTo>
                <a:lnTo>
                  <a:pt x="60483" y="271891"/>
                </a:lnTo>
                <a:lnTo>
                  <a:pt x="102277" y="296784"/>
                </a:lnTo>
                <a:lnTo>
                  <a:pt x="151606" y="312830"/>
                </a:lnTo>
                <a:lnTo>
                  <a:pt x="206502" y="318515"/>
                </a:lnTo>
                <a:lnTo>
                  <a:pt x="261397" y="312830"/>
                </a:lnTo>
                <a:lnTo>
                  <a:pt x="310726" y="296784"/>
                </a:lnTo>
                <a:lnTo>
                  <a:pt x="352520" y="271891"/>
                </a:lnTo>
                <a:lnTo>
                  <a:pt x="384810" y="239663"/>
                </a:lnTo>
                <a:lnTo>
                  <a:pt x="405627" y="201614"/>
                </a:lnTo>
                <a:lnTo>
                  <a:pt x="413004" y="159257"/>
                </a:lnTo>
                <a:lnTo>
                  <a:pt x="405627" y="116901"/>
                </a:lnTo>
                <a:lnTo>
                  <a:pt x="384810" y="78852"/>
                </a:lnTo>
                <a:lnTo>
                  <a:pt x="352520" y="46624"/>
                </a:lnTo>
                <a:lnTo>
                  <a:pt x="310726" y="21731"/>
                </a:lnTo>
                <a:lnTo>
                  <a:pt x="261397" y="5685"/>
                </a:lnTo>
                <a:lnTo>
                  <a:pt x="2065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26941" y="4674870"/>
            <a:ext cx="413384" cy="318770"/>
          </a:xfrm>
          <a:custGeom>
            <a:avLst/>
            <a:gdLst/>
            <a:ahLst/>
            <a:cxnLst/>
            <a:rect l="l" t="t" r="r" b="b"/>
            <a:pathLst>
              <a:path w="413385" h="318770">
                <a:moveTo>
                  <a:pt x="0" y="159257"/>
                </a:moveTo>
                <a:lnTo>
                  <a:pt x="7376" y="116901"/>
                </a:lnTo>
                <a:lnTo>
                  <a:pt x="28193" y="78852"/>
                </a:lnTo>
                <a:lnTo>
                  <a:pt x="60483" y="46624"/>
                </a:lnTo>
                <a:lnTo>
                  <a:pt x="102277" y="21731"/>
                </a:lnTo>
                <a:lnTo>
                  <a:pt x="151606" y="5685"/>
                </a:lnTo>
                <a:lnTo>
                  <a:pt x="206502" y="0"/>
                </a:lnTo>
                <a:lnTo>
                  <a:pt x="261397" y="5685"/>
                </a:lnTo>
                <a:lnTo>
                  <a:pt x="310726" y="21731"/>
                </a:lnTo>
                <a:lnTo>
                  <a:pt x="352520" y="46624"/>
                </a:lnTo>
                <a:lnTo>
                  <a:pt x="384810" y="78852"/>
                </a:lnTo>
                <a:lnTo>
                  <a:pt x="405627" y="116901"/>
                </a:lnTo>
                <a:lnTo>
                  <a:pt x="413004" y="159257"/>
                </a:lnTo>
                <a:lnTo>
                  <a:pt x="405627" y="201614"/>
                </a:lnTo>
                <a:lnTo>
                  <a:pt x="384810" y="239663"/>
                </a:lnTo>
                <a:lnTo>
                  <a:pt x="352520" y="271891"/>
                </a:lnTo>
                <a:lnTo>
                  <a:pt x="310726" y="296784"/>
                </a:lnTo>
                <a:lnTo>
                  <a:pt x="261397" y="312830"/>
                </a:lnTo>
                <a:lnTo>
                  <a:pt x="206502" y="318515"/>
                </a:lnTo>
                <a:lnTo>
                  <a:pt x="151606" y="312830"/>
                </a:lnTo>
                <a:lnTo>
                  <a:pt x="102277" y="296784"/>
                </a:lnTo>
                <a:lnTo>
                  <a:pt x="60483" y="271891"/>
                </a:lnTo>
                <a:lnTo>
                  <a:pt x="28194" y="239663"/>
                </a:lnTo>
                <a:lnTo>
                  <a:pt x="7376" y="201614"/>
                </a:lnTo>
                <a:lnTo>
                  <a:pt x="0" y="15925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7394" y="2932938"/>
            <a:ext cx="732790" cy="435609"/>
          </a:xfrm>
          <a:custGeom>
            <a:avLst/>
            <a:gdLst/>
            <a:ahLst/>
            <a:cxnLst/>
            <a:rect l="l" t="t" r="r" b="b"/>
            <a:pathLst>
              <a:path w="732789" h="435610">
                <a:moveTo>
                  <a:pt x="0" y="435356"/>
                </a:moveTo>
                <a:lnTo>
                  <a:pt x="7324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47394" y="3723894"/>
            <a:ext cx="817244" cy="427355"/>
          </a:xfrm>
          <a:custGeom>
            <a:avLst/>
            <a:gdLst/>
            <a:ahLst/>
            <a:cxnLst/>
            <a:rect l="l" t="t" r="r" b="b"/>
            <a:pathLst>
              <a:path w="817244" h="427354">
                <a:moveTo>
                  <a:pt x="0" y="0"/>
                </a:moveTo>
                <a:lnTo>
                  <a:pt x="816737" y="42722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48889" y="2679954"/>
            <a:ext cx="1384300" cy="217804"/>
          </a:xfrm>
          <a:custGeom>
            <a:avLst/>
            <a:gdLst/>
            <a:ahLst/>
            <a:cxnLst/>
            <a:rect l="l" t="t" r="r" b="b"/>
            <a:pathLst>
              <a:path w="1384300" h="217805">
                <a:moveTo>
                  <a:pt x="0" y="217678"/>
                </a:moveTo>
                <a:lnTo>
                  <a:pt x="138417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82746" y="3545585"/>
            <a:ext cx="1034415" cy="0"/>
          </a:xfrm>
          <a:custGeom>
            <a:avLst/>
            <a:gdLst/>
            <a:ahLst/>
            <a:cxnLst/>
            <a:rect l="l" t="t" r="r" b="b"/>
            <a:pathLst>
              <a:path w="1034414">
                <a:moveTo>
                  <a:pt x="0" y="0"/>
                </a:moveTo>
                <a:lnTo>
                  <a:pt x="1034161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92090" y="3545585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>
                <a:moveTo>
                  <a:pt x="0" y="0"/>
                </a:moveTo>
                <a:lnTo>
                  <a:pt x="8641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09266" y="3085338"/>
            <a:ext cx="885825" cy="209550"/>
          </a:xfrm>
          <a:custGeom>
            <a:avLst/>
            <a:gdLst/>
            <a:ahLst/>
            <a:cxnLst/>
            <a:rect l="l" t="t" r="r" b="b"/>
            <a:pathLst>
              <a:path w="885825" h="209550">
                <a:moveTo>
                  <a:pt x="0" y="0"/>
                </a:moveTo>
                <a:lnTo>
                  <a:pt x="885824" y="20916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15361" y="3798570"/>
            <a:ext cx="878840" cy="435609"/>
          </a:xfrm>
          <a:custGeom>
            <a:avLst/>
            <a:gdLst/>
            <a:ahLst/>
            <a:cxnLst/>
            <a:rect l="l" t="t" r="r" b="b"/>
            <a:pathLst>
              <a:path w="878839" h="435610">
                <a:moveTo>
                  <a:pt x="0" y="435355"/>
                </a:moveTo>
                <a:lnTo>
                  <a:pt x="878839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72689" y="4508753"/>
            <a:ext cx="1173480" cy="326390"/>
          </a:xfrm>
          <a:custGeom>
            <a:avLst/>
            <a:gdLst/>
            <a:ahLst/>
            <a:cxnLst/>
            <a:rect l="l" t="t" r="r" b="b"/>
            <a:pathLst>
              <a:path w="1173479" h="326389">
                <a:moveTo>
                  <a:pt x="0" y="0"/>
                </a:moveTo>
                <a:lnTo>
                  <a:pt x="1173099" y="32588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20717" y="3798570"/>
            <a:ext cx="783590" cy="1035685"/>
          </a:xfrm>
          <a:custGeom>
            <a:avLst/>
            <a:gdLst/>
            <a:ahLst/>
            <a:cxnLst/>
            <a:rect l="l" t="t" r="r" b="b"/>
            <a:pathLst>
              <a:path w="783589" h="1035685">
                <a:moveTo>
                  <a:pt x="0" y="1035684"/>
                </a:moveTo>
                <a:lnTo>
                  <a:pt x="78346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74370" y="4669028"/>
            <a:ext cx="6781165" cy="807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52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5" dirty="0">
                <a:latin typeface="Constantia"/>
                <a:cs typeface="Constantia"/>
              </a:rPr>
              <a:t>Let</a:t>
            </a:r>
            <a:r>
              <a:rPr sz="1800" spc="-7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A</a:t>
            </a:r>
            <a:r>
              <a:rPr sz="1800" spc="-4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be</a:t>
            </a:r>
            <a:r>
              <a:rPr sz="1800" spc="-6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the</a:t>
            </a:r>
            <a:r>
              <a:rPr sz="1800" spc="-9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start</a:t>
            </a:r>
            <a:r>
              <a:rPr sz="1800" spc="-9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state</a:t>
            </a:r>
            <a:r>
              <a:rPr sz="1800" spc="-10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and</a:t>
            </a:r>
            <a:r>
              <a:rPr sz="1800" spc="1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G</a:t>
            </a:r>
            <a:r>
              <a:rPr sz="1800" spc="-1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be</a:t>
            </a:r>
            <a:r>
              <a:rPr sz="1800" spc="-6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the</a:t>
            </a:r>
            <a:r>
              <a:rPr sz="1800" spc="-7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final</a:t>
            </a:r>
            <a:r>
              <a:rPr sz="1800" spc="-3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or</a:t>
            </a:r>
            <a:r>
              <a:rPr sz="1800" spc="-105" dirty="0">
                <a:latin typeface="Constantia"/>
                <a:cs typeface="Constantia"/>
              </a:rPr>
              <a:t> </a:t>
            </a:r>
            <a:r>
              <a:rPr sz="1800" spc="-15" dirty="0">
                <a:latin typeface="Constantia"/>
                <a:cs typeface="Constantia"/>
              </a:rPr>
              <a:t>goal</a:t>
            </a:r>
            <a:r>
              <a:rPr sz="1800" spc="-5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state</a:t>
            </a:r>
            <a:r>
              <a:rPr sz="1800" spc="-65" dirty="0">
                <a:latin typeface="Constantia"/>
                <a:cs typeface="Constantia"/>
              </a:rPr>
              <a:t> </a:t>
            </a:r>
            <a:r>
              <a:rPr sz="1800" spc="-15" dirty="0">
                <a:latin typeface="Constantia"/>
                <a:cs typeface="Constantia"/>
              </a:rPr>
              <a:t>to</a:t>
            </a:r>
            <a:r>
              <a:rPr sz="1800" spc="-5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be</a:t>
            </a:r>
            <a:r>
              <a:rPr sz="1800" spc="-9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searched.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74370" y="5999175"/>
            <a:ext cx="1699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NODE_LIST={A}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315794" y="5999175"/>
            <a:ext cx="3315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A </a:t>
            </a:r>
            <a:r>
              <a:rPr sz="1800" spc="-5" dirty="0">
                <a:latin typeface="Constantia"/>
                <a:cs typeface="Constantia"/>
              </a:rPr>
              <a:t>is not </a:t>
            </a:r>
            <a:r>
              <a:rPr sz="1800" spc="-15" dirty="0">
                <a:latin typeface="Constantia"/>
                <a:cs typeface="Constantia"/>
              </a:rPr>
              <a:t>goal </a:t>
            </a:r>
            <a:r>
              <a:rPr sz="1800" spc="-5" dirty="0">
                <a:latin typeface="Constantia"/>
                <a:cs typeface="Constantia"/>
              </a:rPr>
              <a:t>node it is</a:t>
            </a:r>
            <a:r>
              <a:rPr sz="1800" spc="-34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expanded </a:t>
            </a:r>
            <a:r>
              <a:rPr sz="1800" dirty="0">
                <a:latin typeface="Constantia"/>
                <a:cs typeface="Constantia"/>
              </a:rPr>
              <a:t>.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3001</Words>
  <Application>Microsoft Office PowerPoint</Application>
  <PresentationFormat>On-screen Show (4:3)</PresentationFormat>
  <Paragraphs>1511</Paragraphs>
  <Slides>76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Office Theme</vt:lpstr>
      <vt:lpstr>.</vt:lpstr>
      <vt:lpstr>Control strategies</vt:lpstr>
      <vt:lpstr>Control strategies are classified as:</vt:lpstr>
      <vt:lpstr>PowerPoint Presentation</vt:lpstr>
      <vt:lpstr>PowerPoint Presentation</vt:lpstr>
      <vt:lpstr>PowerPoint Presentation</vt:lpstr>
      <vt:lpstr>PowerPoint Presentation</vt:lpstr>
      <vt:lpstr>Breadth First Search (BFS)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Depth First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of BFS:</vt:lpstr>
      <vt:lpstr>Advantages of DFS:</vt:lpstr>
      <vt:lpstr>Hill Climbing Algorithm</vt:lpstr>
      <vt:lpstr>PowerPoint Presentation</vt:lpstr>
      <vt:lpstr>Algorithm for Hill Climbing</vt:lpstr>
      <vt:lpstr>PowerPoint Presentation</vt:lpstr>
      <vt:lpstr>PowerPoint Presentation</vt:lpstr>
      <vt:lpstr>Now from Q there are three states possible which are as follows:</vt:lpstr>
      <vt:lpstr>PowerPoint Presentation</vt:lpstr>
      <vt:lpstr>Advantages of Hill Climbing</vt:lpstr>
      <vt:lpstr>Global Search Techniques:</vt:lpstr>
      <vt:lpstr>Best First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A*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Reduction and  Decomposition (AND-OR Graphs)</vt:lpstr>
      <vt:lpstr>Constraint Satisfaction Problem</vt:lpstr>
      <vt:lpstr>Example graph colouring problem</vt:lpstr>
      <vt:lpstr>Crypt Arithmetic</vt:lpstr>
      <vt:lpstr>cannot be more</vt:lpstr>
      <vt:lpstr>PowerPoint Presentation</vt:lpstr>
      <vt:lpstr>PowerPoint Presentation</vt:lpstr>
      <vt:lpstr>PowerPoint Presentation</vt:lpstr>
      <vt:lpstr>PowerPoint Presentation</vt:lpstr>
      <vt:lpstr>T=7</vt:lpstr>
      <vt:lpstr>PowerPoint Presentation</vt:lpstr>
      <vt:lpstr>STEP 8: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</dc:title>
  <cp:lastModifiedBy>student</cp:lastModifiedBy>
  <cp:revision>1</cp:revision>
  <dcterms:created xsi:type="dcterms:W3CDTF">2019-01-22T09:51:37Z</dcterms:created>
  <dcterms:modified xsi:type="dcterms:W3CDTF">2019-01-22T09:52:58Z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2016-02-13T00:00:00Z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2019-01-22T00:00:00Z</vt:filetime>
  </property>
</Properties>
</file>